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authors.xml" ContentType="application/vnd.ms-powerpoint.author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8.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9.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0.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1.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modernComment1.xml" ContentType="application/vnd.ms-powerpoint.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4" r:id="rId5"/>
    <p:sldMasterId id="2147484082" r:id="rId6"/>
    <p:sldMasterId id="2147484405" r:id="rId7"/>
    <p:sldMasterId id="2147484430" r:id="rId8"/>
    <p:sldMasterId id="2147484455" r:id="rId9"/>
    <p:sldMasterId id="2147484467" r:id="rId10"/>
    <p:sldMasterId id="2147484469" r:id="rId11"/>
    <p:sldMasterId id="2147484488" r:id="rId12"/>
    <p:sldMasterId id="2147484516" r:id="rId13"/>
    <p:sldMasterId id="2147484532" r:id="rId14"/>
    <p:sldMasterId id="2147484550" r:id="rId15"/>
    <p:sldMasterId id="2147484578" r:id="rId16"/>
  </p:sldMasterIdLst>
  <p:notesMasterIdLst>
    <p:notesMasterId r:id="rId73"/>
  </p:notesMasterIdLst>
  <p:handoutMasterIdLst>
    <p:handoutMasterId r:id="rId74"/>
  </p:handoutMasterIdLst>
  <p:sldIdLst>
    <p:sldId id="1459" r:id="rId17"/>
    <p:sldId id="1509" r:id="rId18"/>
    <p:sldId id="1463" r:id="rId19"/>
    <p:sldId id="1337" r:id="rId20"/>
    <p:sldId id="1724" r:id="rId21"/>
    <p:sldId id="266" r:id="rId22"/>
    <p:sldId id="1503" r:id="rId23"/>
    <p:sldId id="269" r:id="rId24"/>
    <p:sldId id="1498" r:id="rId25"/>
    <p:sldId id="1499" r:id="rId26"/>
    <p:sldId id="1502" r:id="rId27"/>
    <p:sldId id="1689" r:id="rId28"/>
    <p:sldId id="1691" r:id="rId29"/>
    <p:sldId id="1692" r:id="rId30"/>
    <p:sldId id="1720" r:id="rId31"/>
    <p:sldId id="282" r:id="rId32"/>
    <p:sldId id="1579" r:id="rId33"/>
    <p:sldId id="1722" r:id="rId34"/>
    <p:sldId id="1457" r:id="rId35"/>
    <p:sldId id="1560" r:id="rId36"/>
    <p:sldId id="1623" r:id="rId37"/>
    <p:sldId id="258" r:id="rId38"/>
    <p:sldId id="267" r:id="rId39"/>
    <p:sldId id="263" r:id="rId40"/>
    <p:sldId id="1476" r:id="rId41"/>
    <p:sldId id="450" r:id="rId42"/>
    <p:sldId id="453" r:id="rId43"/>
    <p:sldId id="438" r:id="rId44"/>
    <p:sldId id="439" r:id="rId45"/>
    <p:sldId id="259" r:id="rId46"/>
    <p:sldId id="3120" r:id="rId47"/>
    <p:sldId id="457" r:id="rId48"/>
    <p:sldId id="3122" r:id="rId49"/>
    <p:sldId id="264" r:id="rId50"/>
    <p:sldId id="302" r:id="rId51"/>
    <p:sldId id="3123" r:id="rId52"/>
    <p:sldId id="308" r:id="rId53"/>
    <p:sldId id="305" r:id="rId54"/>
    <p:sldId id="270" r:id="rId55"/>
    <p:sldId id="8733" r:id="rId56"/>
    <p:sldId id="274" r:id="rId57"/>
    <p:sldId id="303" r:id="rId58"/>
    <p:sldId id="277" r:id="rId59"/>
    <p:sldId id="278" r:id="rId60"/>
    <p:sldId id="2091" r:id="rId61"/>
    <p:sldId id="292" r:id="rId62"/>
    <p:sldId id="3121" r:id="rId63"/>
    <p:sldId id="401" r:id="rId64"/>
    <p:sldId id="445" r:id="rId65"/>
    <p:sldId id="1709" r:id="rId66"/>
    <p:sldId id="1725" r:id="rId67"/>
    <p:sldId id="8738" r:id="rId68"/>
    <p:sldId id="8735" r:id="rId69"/>
    <p:sldId id="8736" r:id="rId70"/>
    <p:sldId id="8737" r:id="rId71"/>
    <p:sldId id="1460" r:id="rId72"/>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2917ED8C-6721-4482-9251-41809940DFE3}">
          <p14:sldIdLst>
            <p14:sldId id="1459"/>
            <p14:sldId id="1509"/>
            <p14:sldId id="1463"/>
            <p14:sldId id="1337"/>
            <p14:sldId id="1724"/>
            <p14:sldId id="266"/>
            <p14:sldId id="1503"/>
            <p14:sldId id="269"/>
            <p14:sldId id="1498"/>
            <p14:sldId id="1499"/>
            <p14:sldId id="1502"/>
            <p14:sldId id="1689"/>
            <p14:sldId id="1691"/>
            <p14:sldId id="1692"/>
            <p14:sldId id="1720"/>
            <p14:sldId id="282"/>
            <p14:sldId id="1579"/>
            <p14:sldId id="1722"/>
            <p14:sldId id="1457"/>
            <p14:sldId id="1560"/>
            <p14:sldId id="1623"/>
            <p14:sldId id="258"/>
            <p14:sldId id="267"/>
            <p14:sldId id="263"/>
          </p14:sldIdLst>
        </p14:section>
        <p14:section name="Managed Disks" id="{BA757E99-61A9-4F8F-B769-2605F4D31D87}">
          <p14:sldIdLst>
            <p14:sldId id="1476"/>
            <p14:sldId id="450"/>
            <p14:sldId id="453"/>
            <p14:sldId id="438"/>
            <p14:sldId id="439"/>
            <p14:sldId id="259"/>
            <p14:sldId id="3120"/>
            <p14:sldId id="457"/>
          </p14:sldIdLst>
        </p14:section>
        <p14:section name="Data Box" id="{EAA47D40-136C-4418-BFCE-603D4E66D851}">
          <p14:sldIdLst>
            <p14:sldId id="3122"/>
            <p14:sldId id="264"/>
            <p14:sldId id="302"/>
            <p14:sldId id="3123"/>
            <p14:sldId id="308"/>
            <p14:sldId id="305"/>
            <p14:sldId id="270"/>
            <p14:sldId id="8733"/>
            <p14:sldId id="274"/>
            <p14:sldId id="303"/>
            <p14:sldId id="277"/>
            <p14:sldId id="278"/>
            <p14:sldId id="2091"/>
            <p14:sldId id="292"/>
          </p14:sldIdLst>
        </p14:section>
        <p14:section name="Best Practices" id="{C9AEE324-C278-44D0-B8C5-C61DD86BC2BA}">
          <p14:sldIdLst>
            <p14:sldId id="3121"/>
            <p14:sldId id="401"/>
            <p14:sldId id="445"/>
            <p14:sldId id="1709"/>
            <p14:sldId id="1725"/>
            <p14:sldId id="8738"/>
            <p14:sldId id="8735"/>
            <p14:sldId id="8736"/>
            <p14:sldId id="8737"/>
          </p14:sldIdLst>
        </p14:section>
        <p14:section name="Key Decisions" id="{5F344749-80CA-4A4D-9D23-97466B5CE4AB}">
          <p14:sldIdLst>
            <p14:sldId id="14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058B11E-CF45-185B-4874-9FEE2B199FC9}" name="Stephen Hunt (Robert Half International Inc)" initials="SI" userId="S::v-sthunt@microsoft.com::c6553f28-2fd2-48d3-8514-10bb5b7b9555" providerId="AD"/>
  <p188:author id="{A4834C33-390C-3F87-7A2A-C962B4394B1B}" name="Charles Wong" initials="CW" userId="S::chawon@microsoft.com::e3f6df17-4cc6-43eb-b186-bdf37e715b4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8D7"/>
    <a:srgbClr val="D83B01"/>
    <a:srgbClr val="007A6B"/>
    <a:srgbClr val="00A28F"/>
    <a:srgbClr val="FFFFFF"/>
    <a:srgbClr val="525252"/>
    <a:srgbClr val="004B1C"/>
    <a:srgbClr val="004B5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B78AB2-1DE3-4A50-8C8F-7E2ECD660531}" v="70" dt="2019-09-17T20:21:46.858"/>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81" autoAdjust="0"/>
    <p:restoredTop sz="84005" autoAdjust="0"/>
  </p:normalViewPr>
  <p:slideViewPr>
    <p:cSldViewPr snapToGrid="0">
      <p:cViewPr>
        <p:scale>
          <a:sx n="50" d="100"/>
          <a:sy n="50" d="100"/>
        </p:scale>
        <p:origin x="1152" y="7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slide" Target="slides/slide47.xml"/><Relationship Id="rId68" Type="http://schemas.openxmlformats.org/officeDocument/2006/relationships/slide" Target="slides/slide52.xml"/><Relationship Id="rId76" Type="http://schemas.openxmlformats.org/officeDocument/2006/relationships/commentAuthors" Target="commentAuthors.xml"/><Relationship Id="rId7" Type="http://schemas.openxmlformats.org/officeDocument/2006/relationships/slideMaster" Target="slideMasters/slideMaster3.xml"/><Relationship Id="rId71" Type="http://schemas.openxmlformats.org/officeDocument/2006/relationships/slide" Target="slides/slide55.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13.xml"/><Relationship Id="rId11" Type="http://schemas.openxmlformats.org/officeDocument/2006/relationships/slideMaster" Target="slideMasters/slideMaster7.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handoutMaster" Target="handoutMasters/handoutMaster1.xml"/><Relationship Id="rId79"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slide" Target="slides/slide45.xml"/><Relationship Id="rId82" Type="http://schemas.microsoft.com/office/2015/10/relationships/revisionInfo" Target="revisionInfo.xml"/><Relationship Id="rId10" Type="http://schemas.openxmlformats.org/officeDocument/2006/relationships/slideMaster" Target="slideMasters/slideMaster6.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notesMaster" Target="notesMasters/notesMaster1.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presProps" Target="presProps.xml"/><Relationship Id="rId8" Type="http://schemas.openxmlformats.org/officeDocument/2006/relationships/slideMaster" Target="slideMasters/slideMaster4.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Losinski" userId="2c50846a-156e-4934-a017-909bc0490263" providerId="ADAL" clId="{9DB78AB2-1DE3-4A50-8C8F-7E2ECD660531}"/>
    <pc:docChg chg="addSld modSld sldOrd">
      <pc:chgData name="Joe Losinski" userId="2c50846a-156e-4934-a017-909bc0490263" providerId="ADAL" clId="{9DB78AB2-1DE3-4A50-8C8F-7E2ECD660531}" dt="2019-09-17T20:21:46.858" v="77" actId="20577"/>
      <pc:docMkLst>
        <pc:docMk/>
      </pc:docMkLst>
      <pc:sldChg chg="ord">
        <pc:chgData name="Joe Losinski" userId="2c50846a-156e-4934-a017-909bc0490263" providerId="ADAL" clId="{9DB78AB2-1DE3-4A50-8C8F-7E2ECD660531}" dt="2019-09-17T19:29:11.826" v="16"/>
        <pc:sldMkLst>
          <pc:docMk/>
          <pc:sldMk cId="2047440656" sldId="264"/>
        </pc:sldMkLst>
      </pc:sldChg>
      <pc:sldChg chg="ord">
        <pc:chgData name="Joe Losinski" userId="2c50846a-156e-4934-a017-909bc0490263" providerId="ADAL" clId="{9DB78AB2-1DE3-4A50-8C8F-7E2ECD660531}" dt="2019-09-17T19:00:42.451" v="6"/>
        <pc:sldMkLst>
          <pc:docMk/>
          <pc:sldMk cId="71871348" sldId="282"/>
        </pc:sldMkLst>
      </pc:sldChg>
      <pc:sldChg chg="ord">
        <pc:chgData name="Joe Losinski" userId="2c50846a-156e-4934-a017-909bc0490263" providerId="ADAL" clId="{9DB78AB2-1DE3-4A50-8C8F-7E2ECD660531}" dt="2019-09-17T20:06:15.112" v="51"/>
        <pc:sldMkLst>
          <pc:docMk/>
          <pc:sldMk cId="1084888408" sldId="401"/>
        </pc:sldMkLst>
      </pc:sldChg>
      <pc:sldChg chg="ord">
        <pc:chgData name="Joe Losinski" userId="2c50846a-156e-4934-a017-909bc0490263" providerId="ADAL" clId="{9DB78AB2-1DE3-4A50-8C8F-7E2ECD660531}" dt="2019-09-17T19:18:02.213" v="14"/>
        <pc:sldMkLst>
          <pc:docMk/>
          <pc:sldMk cId="3834455556" sldId="445"/>
        </pc:sldMkLst>
      </pc:sldChg>
      <pc:sldChg chg="setBg">
        <pc:chgData name="Joe Losinski" userId="2c50846a-156e-4934-a017-909bc0490263" providerId="ADAL" clId="{9DB78AB2-1DE3-4A50-8C8F-7E2ECD660531}" dt="2019-09-17T19:42:34.158" v="20"/>
        <pc:sldMkLst>
          <pc:docMk/>
          <pc:sldMk cId="100316438" sldId="1691"/>
        </pc:sldMkLst>
      </pc:sldChg>
      <pc:sldChg chg="setBg">
        <pc:chgData name="Joe Losinski" userId="2c50846a-156e-4934-a017-909bc0490263" providerId="ADAL" clId="{9DB78AB2-1DE3-4A50-8C8F-7E2ECD660531}" dt="2019-09-17T19:42:18.235" v="19"/>
        <pc:sldMkLst>
          <pc:docMk/>
          <pc:sldMk cId="4233789202" sldId="1692"/>
        </pc:sldMkLst>
      </pc:sldChg>
      <pc:sldChg chg="ord">
        <pc:chgData name="Joe Losinski" userId="2c50846a-156e-4934-a017-909bc0490263" providerId="ADAL" clId="{9DB78AB2-1DE3-4A50-8C8F-7E2ECD660531}" dt="2019-09-17T20:06:17.461" v="52"/>
        <pc:sldMkLst>
          <pc:docMk/>
          <pc:sldMk cId="1009924916" sldId="1709"/>
        </pc:sldMkLst>
      </pc:sldChg>
      <pc:sldChg chg="addSp modSp ord">
        <pc:chgData name="Joe Losinski" userId="2c50846a-156e-4934-a017-909bc0490263" providerId="ADAL" clId="{9DB78AB2-1DE3-4A50-8C8F-7E2ECD660531}" dt="2019-09-17T18:56:31.425" v="5"/>
        <pc:sldMkLst>
          <pc:docMk/>
          <pc:sldMk cId="1028981549" sldId="1722"/>
        </pc:sldMkLst>
        <pc:graphicFrameChg chg="add mod">
          <ac:chgData name="Joe Losinski" userId="2c50846a-156e-4934-a017-909bc0490263" providerId="ADAL" clId="{9DB78AB2-1DE3-4A50-8C8F-7E2ECD660531}" dt="2019-09-17T18:55:08.069" v="3" actId="12385"/>
          <ac:graphicFrameMkLst>
            <pc:docMk/>
            <pc:sldMk cId="1028981549" sldId="1722"/>
            <ac:graphicFrameMk id="6" creationId="{E2661708-BA5B-4EF4-AAEB-386431C8C07D}"/>
          </ac:graphicFrameMkLst>
        </pc:graphicFrameChg>
        <pc:picChg chg="add">
          <ac:chgData name="Joe Losinski" userId="2c50846a-156e-4934-a017-909bc0490263" providerId="ADAL" clId="{9DB78AB2-1DE3-4A50-8C8F-7E2ECD660531}" dt="2019-09-17T18:53:24.143" v="1"/>
          <ac:picMkLst>
            <pc:docMk/>
            <pc:sldMk cId="1028981549" sldId="1722"/>
            <ac:picMk id="2" creationId="{6B323B44-3763-4C2B-A95A-436468043DA2}"/>
          </ac:picMkLst>
        </pc:picChg>
      </pc:sldChg>
      <pc:sldChg chg="addSp modSp add ord modAnim">
        <pc:chgData name="Joe Losinski" userId="2c50846a-156e-4934-a017-909bc0490263" providerId="ADAL" clId="{9DB78AB2-1DE3-4A50-8C8F-7E2ECD660531}" dt="2019-09-17T20:06:29.935" v="53"/>
        <pc:sldMkLst>
          <pc:docMk/>
          <pc:sldMk cId="2879689796" sldId="1725"/>
        </pc:sldMkLst>
        <pc:picChg chg="add mod">
          <ac:chgData name="Joe Losinski" userId="2c50846a-156e-4934-a017-909bc0490263" providerId="ADAL" clId="{9DB78AB2-1DE3-4A50-8C8F-7E2ECD660531}" dt="2019-09-17T19:06:41.217" v="8"/>
          <ac:picMkLst>
            <pc:docMk/>
            <pc:sldMk cId="2879689796" sldId="1725"/>
            <ac:picMk id="5" creationId="{0D37CF0A-3353-4054-AE2E-1CBC73AFBF0C}"/>
          </ac:picMkLst>
        </pc:picChg>
        <pc:picChg chg="add mod">
          <ac:chgData name="Joe Losinski" userId="2c50846a-156e-4934-a017-909bc0490263" providerId="ADAL" clId="{9DB78AB2-1DE3-4A50-8C8F-7E2ECD660531}" dt="2019-09-17T19:07:58.505" v="10"/>
          <ac:picMkLst>
            <pc:docMk/>
            <pc:sldMk cId="2879689796" sldId="1725"/>
            <ac:picMk id="7" creationId="{42C35C6F-54ED-4B5E-AE24-57116BF99E66}"/>
          </ac:picMkLst>
        </pc:picChg>
      </pc:sldChg>
      <pc:sldChg chg="ord">
        <pc:chgData name="Joe Losinski" userId="2c50846a-156e-4934-a017-909bc0490263" providerId="ADAL" clId="{9DB78AB2-1DE3-4A50-8C8F-7E2ECD660531}" dt="2019-09-17T19:16:06.305" v="13"/>
        <pc:sldMkLst>
          <pc:docMk/>
          <pc:sldMk cId="2453421993" sldId="3119"/>
        </pc:sldMkLst>
      </pc:sldChg>
      <pc:sldChg chg="addSp modSp add">
        <pc:chgData name="Joe Losinski" userId="2c50846a-156e-4934-a017-909bc0490263" providerId="ADAL" clId="{9DB78AB2-1DE3-4A50-8C8F-7E2ECD660531}" dt="2019-09-17T19:41:44.755" v="18"/>
        <pc:sldMkLst>
          <pc:docMk/>
          <pc:sldMk cId="1961835924" sldId="8734"/>
        </pc:sldMkLst>
        <pc:picChg chg="add mod">
          <ac:chgData name="Joe Losinski" userId="2c50846a-156e-4934-a017-909bc0490263" providerId="ADAL" clId="{9DB78AB2-1DE3-4A50-8C8F-7E2ECD660531}" dt="2019-09-17T19:41:44.755" v="18"/>
          <ac:picMkLst>
            <pc:docMk/>
            <pc:sldMk cId="1961835924" sldId="8734"/>
            <ac:picMk id="4" creationId="{F6C7BF1B-AFC2-40EB-97FF-9F100D2FFDE0}"/>
          </ac:picMkLst>
        </pc:picChg>
      </pc:sldChg>
      <pc:sldChg chg="add">
        <pc:chgData name="Joe Losinski" userId="2c50846a-156e-4934-a017-909bc0490263" providerId="ADAL" clId="{9DB78AB2-1DE3-4A50-8C8F-7E2ECD660531}" dt="2019-09-17T19:42:45.178" v="21"/>
        <pc:sldMkLst>
          <pc:docMk/>
          <pc:sldMk cId="2299004522" sldId="8735"/>
        </pc:sldMkLst>
      </pc:sldChg>
      <pc:sldChg chg="addSp modSp">
        <pc:chgData name="Joe Losinski" userId="2c50846a-156e-4934-a017-909bc0490263" providerId="ADAL" clId="{9DB78AB2-1DE3-4A50-8C8F-7E2ECD660531}" dt="2019-09-17T19:46:56.499" v="28"/>
        <pc:sldMkLst>
          <pc:docMk/>
          <pc:sldMk cId="2495217741" sldId="8735"/>
        </pc:sldMkLst>
        <pc:spChg chg="mod">
          <ac:chgData name="Joe Losinski" userId="2c50846a-156e-4934-a017-909bc0490263" providerId="ADAL" clId="{9DB78AB2-1DE3-4A50-8C8F-7E2ECD660531}" dt="2019-09-17T19:46:56.499" v="28"/>
          <ac:spMkLst>
            <pc:docMk/>
            <pc:sldMk cId="2495217741" sldId="8735"/>
            <ac:spMk id="2" creationId="{F09FBD45-EB5C-4763-9420-BEE88E4D13C7}"/>
          </ac:spMkLst>
        </pc:spChg>
        <pc:picChg chg="add">
          <ac:chgData name="Joe Losinski" userId="2c50846a-156e-4934-a017-909bc0490263" providerId="ADAL" clId="{9DB78AB2-1DE3-4A50-8C8F-7E2ECD660531}" dt="2019-09-17T19:43:01.903" v="22"/>
          <ac:picMkLst>
            <pc:docMk/>
            <pc:sldMk cId="2495217741" sldId="8735"/>
            <ac:picMk id="4" creationId="{CB7A6343-9988-4F35-B23A-863411FBAC23}"/>
          </ac:picMkLst>
        </pc:picChg>
      </pc:sldChg>
      <pc:sldChg chg="addSp delSp modSp add ord">
        <pc:chgData name="Joe Losinski" userId="2c50846a-156e-4934-a017-909bc0490263" providerId="ADAL" clId="{9DB78AB2-1DE3-4A50-8C8F-7E2ECD660531}" dt="2019-09-17T20:05:58.409" v="49"/>
        <pc:sldMkLst>
          <pc:docMk/>
          <pc:sldMk cId="4035269609" sldId="8736"/>
        </pc:sldMkLst>
        <pc:spChg chg="mod">
          <ac:chgData name="Joe Losinski" userId="2c50846a-156e-4934-a017-909bc0490263" providerId="ADAL" clId="{9DB78AB2-1DE3-4A50-8C8F-7E2ECD660531}" dt="2019-09-17T19:56:55.763" v="35" actId="207"/>
          <ac:spMkLst>
            <pc:docMk/>
            <pc:sldMk cId="4035269609" sldId="8736"/>
            <ac:spMk id="2" creationId="{F09FBD45-EB5C-4763-9420-BEE88E4D13C7}"/>
          </ac:spMkLst>
        </pc:spChg>
        <pc:spChg chg="add del">
          <ac:chgData name="Joe Losinski" userId="2c50846a-156e-4934-a017-909bc0490263" providerId="ADAL" clId="{9DB78AB2-1DE3-4A50-8C8F-7E2ECD660531}" dt="2019-09-17T19:52:55.713" v="31"/>
          <ac:spMkLst>
            <pc:docMk/>
            <pc:sldMk cId="4035269609" sldId="8736"/>
            <ac:spMk id="5" creationId="{164635E9-FB1B-491B-8F98-3B187E83755F}"/>
          </ac:spMkLst>
        </pc:spChg>
        <pc:picChg chg="add">
          <ac:chgData name="Joe Losinski" userId="2c50846a-156e-4934-a017-909bc0490263" providerId="ADAL" clId="{9DB78AB2-1DE3-4A50-8C8F-7E2ECD660531}" dt="2019-09-17T19:53:07.038" v="32"/>
          <ac:picMkLst>
            <pc:docMk/>
            <pc:sldMk cId="4035269609" sldId="8736"/>
            <ac:picMk id="6" creationId="{E8628C50-702B-4B45-9C97-53D16AFA767F}"/>
          </ac:picMkLst>
        </pc:picChg>
      </pc:sldChg>
      <pc:sldChg chg="addSp modSp add ord modAnim">
        <pc:chgData name="Joe Losinski" userId="2c50846a-156e-4934-a017-909bc0490263" providerId="ADAL" clId="{9DB78AB2-1DE3-4A50-8C8F-7E2ECD660531}" dt="2019-09-17T20:15:16.452" v="55"/>
        <pc:sldMkLst>
          <pc:docMk/>
          <pc:sldMk cId="1036652972" sldId="8737"/>
        </pc:sldMkLst>
        <pc:spChg chg="mod">
          <ac:chgData name="Joe Losinski" userId="2c50846a-156e-4934-a017-909bc0490263" providerId="ADAL" clId="{9DB78AB2-1DE3-4A50-8C8F-7E2ECD660531}" dt="2019-09-17T20:04:39.333" v="41" actId="20577"/>
          <ac:spMkLst>
            <pc:docMk/>
            <pc:sldMk cId="1036652972" sldId="8737"/>
            <ac:spMk id="3" creationId="{89826F54-33F5-47EE-AF16-3FDBA3F52C2D}"/>
          </ac:spMkLst>
        </pc:spChg>
        <pc:picChg chg="add mod">
          <ac:chgData name="Joe Losinski" userId="2c50846a-156e-4934-a017-909bc0490263" providerId="ADAL" clId="{9DB78AB2-1DE3-4A50-8C8F-7E2ECD660531}" dt="2019-09-17T20:02:07.882" v="37"/>
          <ac:picMkLst>
            <pc:docMk/>
            <pc:sldMk cId="1036652972" sldId="8737"/>
            <ac:picMk id="5" creationId="{44E1416C-8A40-4188-ACFF-7B04F15532F2}"/>
          </ac:picMkLst>
        </pc:picChg>
        <pc:picChg chg="add mod">
          <ac:chgData name="Joe Losinski" userId="2c50846a-156e-4934-a017-909bc0490263" providerId="ADAL" clId="{9DB78AB2-1DE3-4A50-8C8F-7E2ECD660531}" dt="2019-09-17T20:03:58.443" v="38"/>
          <ac:picMkLst>
            <pc:docMk/>
            <pc:sldMk cId="1036652972" sldId="8737"/>
            <ac:picMk id="7" creationId="{2277ACC5-B3AF-4ADE-959D-775D672C3E5D}"/>
          </ac:picMkLst>
        </pc:picChg>
        <pc:picChg chg="add mod">
          <ac:chgData name="Joe Losinski" userId="2c50846a-156e-4934-a017-909bc0490263" providerId="ADAL" clId="{9DB78AB2-1DE3-4A50-8C8F-7E2ECD660531}" dt="2019-09-17T20:04:55.210" v="42"/>
          <ac:picMkLst>
            <pc:docMk/>
            <pc:sldMk cId="1036652972" sldId="8737"/>
            <ac:picMk id="9" creationId="{6A9CF284-CAB5-4D14-BCD4-29E07B684A05}"/>
          </ac:picMkLst>
        </pc:picChg>
      </pc:sldChg>
      <pc:sldChg chg="addSp modSp add modAnim">
        <pc:chgData name="Joe Losinski" userId="2c50846a-156e-4934-a017-909bc0490263" providerId="ADAL" clId="{9DB78AB2-1DE3-4A50-8C8F-7E2ECD660531}" dt="2019-09-17T20:21:46.858" v="77" actId="20577"/>
        <pc:sldMkLst>
          <pc:docMk/>
          <pc:sldMk cId="4175152862" sldId="8738"/>
        </pc:sldMkLst>
        <pc:spChg chg="mod">
          <ac:chgData name="Joe Losinski" userId="2c50846a-156e-4934-a017-909bc0490263" providerId="ADAL" clId="{9DB78AB2-1DE3-4A50-8C8F-7E2ECD660531}" dt="2019-09-17T20:21:46.858" v="77" actId="20577"/>
          <ac:spMkLst>
            <pc:docMk/>
            <pc:sldMk cId="4175152862" sldId="8738"/>
            <ac:spMk id="2" creationId="{E318AA43-ECEE-45A2-A4B2-B2A4F46BC40C}"/>
          </ac:spMkLst>
        </pc:spChg>
        <pc:spChg chg="mod">
          <ac:chgData name="Joe Losinski" userId="2c50846a-156e-4934-a017-909bc0490263" providerId="ADAL" clId="{9DB78AB2-1DE3-4A50-8C8F-7E2ECD660531}" dt="2019-09-17T20:15:49.405" v="57" actId="20578"/>
          <ac:spMkLst>
            <pc:docMk/>
            <pc:sldMk cId="4175152862" sldId="8738"/>
            <ac:spMk id="3" creationId="{12593CD4-22D7-4BFB-AF50-3F8CBA0F1554}"/>
          </ac:spMkLst>
        </pc:spChg>
        <pc:picChg chg="add mod">
          <ac:chgData name="Joe Losinski" userId="2c50846a-156e-4934-a017-909bc0490263" providerId="ADAL" clId="{9DB78AB2-1DE3-4A50-8C8F-7E2ECD660531}" dt="2019-09-17T20:16:04.027" v="58"/>
          <ac:picMkLst>
            <pc:docMk/>
            <pc:sldMk cId="4175152862" sldId="8738"/>
            <ac:picMk id="5" creationId="{3E49A36D-FFA4-4500-A4EF-4999EE7B43CE}"/>
          </ac:picMkLst>
        </pc:picChg>
        <pc:picChg chg="add mod">
          <ac:chgData name="Joe Losinski" userId="2c50846a-156e-4934-a017-909bc0490263" providerId="ADAL" clId="{9DB78AB2-1DE3-4A50-8C8F-7E2ECD660531}" dt="2019-09-17T20:17:06.322" v="59"/>
          <ac:picMkLst>
            <pc:docMk/>
            <pc:sldMk cId="4175152862" sldId="8738"/>
            <ac:picMk id="7" creationId="{824A118E-7A6A-4E21-B0B6-8EE7C37D9A85}"/>
          </ac:picMkLst>
        </pc:picChg>
        <pc:picChg chg="add mod">
          <ac:chgData name="Joe Losinski" userId="2c50846a-156e-4934-a017-909bc0490263" providerId="ADAL" clId="{9DB78AB2-1DE3-4A50-8C8F-7E2ECD660531}" dt="2019-09-17T20:18:32.986" v="60"/>
          <ac:picMkLst>
            <pc:docMk/>
            <pc:sldMk cId="4175152862" sldId="8738"/>
            <ac:picMk id="9" creationId="{1D7C77A6-951A-4000-8374-D4097A23EE39}"/>
          </ac:picMkLst>
        </pc:picChg>
        <pc:picChg chg="add mod">
          <ac:chgData name="Joe Losinski" userId="2c50846a-156e-4934-a017-909bc0490263" providerId="ADAL" clId="{9DB78AB2-1DE3-4A50-8C8F-7E2ECD660531}" dt="2019-09-17T20:19:52.019" v="61" actId="931"/>
          <ac:picMkLst>
            <pc:docMk/>
            <pc:sldMk cId="4175152862" sldId="8738"/>
            <ac:picMk id="11" creationId="{55072647-199D-433D-835D-3C6488602A95}"/>
          </ac:picMkLst>
        </pc:picChg>
      </pc:sldChg>
    </pc:docChg>
  </pc:docChgLst>
  <pc:docChgLst>
    <pc:chgData name="Joe Losinski" userId="2c50846a-156e-4934-a017-909bc0490263" providerId="ADAL" clId="{95533FF3-BA07-4212-877F-F47D438EA361}"/>
    <pc:docChg chg="undo redo custSel addSld delSld modSld sldOrd modSection">
      <pc:chgData name="Joe Losinski" userId="2c50846a-156e-4934-a017-909bc0490263" providerId="ADAL" clId="{95533FF3-BA07-4212-877F-F47D438EA361}" dt="2019-09-16T20:00:01.941" v="105" actId="47"/>
      <pc:docMkLst>
        <pc:docMk/>
      </pc:docMkLst>
      <pc:sldChg chg="del">
        <pc:chgData name="Joe Losinski" userId="2c50846a-156e-4934-a017-909bc0490263" providerId="ADAL" clId="{95533FF3-BA07-4212-877F-F47D438EA361}" dt="2019-09-09T16:38:04.063" v="5" actId="47"/>
        <pc:sldMkLst>
          <pc:docMk/>
          <pc:sldMk cId="1482086001" sldId="258"/>
        </pc:sldMkLst>
      </pc:sldChg>
      <pc:sldChg chg="del">
        <pc:chgData name="Joe Losinski" userId="2c50846a-156e-4934-a017-909bc0490263" providerId="ADAL" clId="{95533FF3-BA07-4212-877F-F47D438EA361}" dt="2019-09-09T16:38:06.538" v="6" actId="47"/>
        <pc:sldMkLst>
          <pc:docMk/>
          <pc:sldMk cId="3560498797" sldId="263"/>
        </pc:sldMkLst>
      </pc:sldChg>
      <pc:sldChg chg="ord setBg">
        <pc:chgData name="Joe Losinski" userId="2c50846a-156e-4934-a017-909bc0490263" providerId="ADAL" clId="{95533FF3-BA07-4212-877F-F47D438EA361}" dt="2019-09-16T19:43:47.379" v="98"/>
        <pc:sldMkLst>
          <pc:docMk/>
          <pc:sldMk cId="2623180900" sldId="266"/>
        </pc:sldMkLst>
      </pc:sldChg>
      <pc:sldChg chg="add del ord">
        <pc:chgData name="Joe Losinski" userId="2c50846a-156e-4934-a017-909bc0490263" providerId="ADAL" clId="{95533FF3-BA07-4212-877F-F47D438EA361}" dt="2019-09-09T16:38:58.008" v="10"/>
        <pc:sldMkLst>
          <pc:docMk/>
          <pc:sldMk cId="2319296168" sldId="267"/>
        </pc:sldMkLst>
      </pc:sldChg>
      <pc:sldChg chg="addSp modSp setBg">
        <pc:chgData name="Joe Losinski" userId="2c50846a-156e-4934-a017-909bc0490263" providerId="ADAL" clId="{95533FF3-BA07-4212-877F-F47D438EA361}" dt="2019-09-09T16:44:48.091" v="48" actId="1076"/>
        <pc:sldMkLst>
          <pc:docMk/>
          <pc:sldMk cId="2533604134" sldId="269"/>
        </pc:sldMkLst>
        <pc:spChg chg="mod">
          <ac:chgData name="Joe Losinski" userId="2c50846a-156e-4934-a017-909bc0490263" providerId="ADAL" clId="{95533FF3-BA07-4212-877F-F47D438EA361}" dt="2019-09-09T16:44:48.091" v="48" actId="1076"/>
          <ac:spMkLst>
            <pc:docMk/>
            <pc:sldMk cId="2533604134" sldId="269"/>
            <ac:spMk id="3" creationId="{4A274CE1-9063-4CF8-A5EF-85C22482B7D5}"/>
          </ac:spMkLst>
        </pc:spChg>
        <pc:spChg chg="mod">
          <ac:chgData name="Joe Losinski" userId="2c50846a-156e-4934-a017-909bc0490263" providerId="ADAL" clId="{95533FF3-BA07-4212-877F-F47D438EA361}" dt="2019-09-09T16:44:38.785" v="46" actId="164"/>
          <ac:spMkLst>
            <pc:docMk/>
            <pc:sldMk cId="2533604134" sldId="269"/>
            <ac:spMk id="9" creationId="{25459893-013B-443E-9343-D68EC9DB5F68}"/>
          </ac:spMkLst>
        </pc:spChg>
        <pc:grpChg chg="add mod">
          <ac:chgData name="Joe Losinski" userId="2c50846a-156e-4934-a017-909bc0490263" providerId="ADAL" clId="{95533FF3-BA07-4212-877F-F47D438EA361}" dt="2019-09-09T16:44:44.904" v="47" actId="1076"/>
          <ac:grpSpMkLst>
            <pc:docMk/>
            <pc:sldMk cId="2533604134" sldId="269"/>
            <ac:grpSpMk id="4" creationId="{9FFA6F18-803F-4E60-9169-2F04EC32A893}"/>
          </ac:grpSpMkLst>
        </pc:grpChg>
        <pc:graphicFrameChg chg="mod">
          <ac:chgData name="Joe Losinski" userId="2c50846a-156e-4934-a017-909bc0490263" providerId="ADAL" clId="{95533FF3-BA07-4212-877F-F47D438EA361}" dt="2019-09-09T16:44:38.785" v="46" actId="164"/>
          <ac:graphicFrameMkLst>
            <pc:docMk/>
            <pc:sldMk cId="2533604134" sldId="269"/>
            <ac:graphicFrameMk id="6" creationId="{8CF9B792-2A01-43DB-9FB8-0B27B21E966D}"/>
          </ac:graphicFrameMkLst>
        </pc:graphicFrameChg>
      </pc:sldChg>
      <pc:sldChg chg="modSp ord setBg">
        <pc:chgData name="Joe Losinski" userId="2c50846a-156e-4934-a017-909bc0490263" providerId="ADAL" clId="{95533FF3-BA07-4212-877F-F47D438EA361}" dt="2019-09-16T19:46:30.339" v="100"/>
        <pc:sldMkLst>
          <pc:docMk/>
          <pc:sldMk cId="490943869" sldId="280"/>
        </pc:sldMkLst>
        <pc:spChg chg="mod">
          <ac:chgData name="Joe Losinski" userId="2c50846a-156e-4934-a017-909bc0490263" providerId="ADAL" clId="{95533FF3-BA07-4212-877F-F47D438EA361}" dt="2019-09-09T16:46:10.790" v="53" actId="207"/>
          <ac:spMkLst>
            <pc:docMk/>
            <pc:sldMk cId="490943869" sldId="280"/>
            <ac:spMk id="3" creationId="{436D7503-9DA8-4C84-AC31-3C4BD4D8B4CA}"/>
          </ac:spMkLst>
        </pc:spChg>
      </pc:sldChg>
      <pc:sldChg chg="modSp del setBg">
        <pc:chgData name="Joe Losinski" userId="2c50846a-156e-4934-a017-909bc0490263" providerId="ADAL" clId="{95533FF3-BA07-4212-877F-F47D438EA361}" dt="2019-09-16T19:59:15.996" v="104" actId="47"/>
        <pc:sldMkLst>
          <pc:docMk/>
          <pc:sldMk cId="2444045694" sldId="281"/>
        </pc:sldMkLst>
        <pc:spChg chg="mod">
          <ac:chgData name="Joe Losinski" userId="2c50846a-156e-4934-a017-909bc0490263" providerId="ADAL" clId="{95533FF3-BA07-4212-877F-F47D438EA361}" dt="2019-09-09T16:46:44.958" v="58" actId="208"/>
          <ac:spMkLst>
            <pc:docMk/>
            <pc:sldMk cId="2444045694" sldId="281"/>
            <ac:spMk id="4" creationId="{00000000-0000-0000-0000-000000000000}"/>
          </ac:spMkLst>
        </pc:spChg>
        <pc:spChg chg="mod">
          <ac:chgData name="Joe Losinski" userId="2c50846a-156e-4934-a017-909bc0490263" providerId="ADAL" clId="{95533FF3-BA07-4212-877F-F47D438EA361}" dt="2019-09-09T16:46:38.779" v="57" actId="208"/>
          <ac:spMkLst>
            <pc:docMk/>
            <pc:sldMk cId="2444045694" sldId="281"/>
            <ac:spMk id="110" creationId="{00000000-0000-0000-0000-000000000000}"/>
          </ac:spMkLst>
        </pc:spChg>
        <pc:spChg chg="mod">
          <ac:chgData name="Joe Losinski" userId="2c50846a-156e-4934-a017-909bc0490263" providerId="ADAL" clId="{95533FF3-BA07-4212-877F-F47D438EA361}" dt="2019-09-09T16:46:58.088" v="60" actId="207"/>
          <ac:spMkLst>
            <pc:docMk/>
            <pc:sldMk cId="2444045694" sldId="281"/>
            <ac:spMk id="118" creationId="{00000000-0000-0000-0000-000000000000}"/>
          </ac:spMkLst>
        </pc:spChg>
        <pc:spChg chg="mod">
          <ac:chgData name="Joe Losinski" userId="2c50846a-156e-4934-a017-909bc0490263" providerId="ADAL" clId="{95533FF3-BA07-4212-877F-F47D438EA361}" dt="2019-09-09T16:46:31.925" v="55" actId="208"/>
          <ac:spMkLst>
            <pc:docMk/>
            <pc:sldMk cId="2444045694" sldId="281"/>
            <ac:spMk id="138" creationId="{00000000-0000-0000-0000-000000000000}"/>
          </ac:spMkLst>
        </pc:spChg>
        <pc:spChg chg="mod">
          <ac:chgData name="Joe Losinski" userId="2c50846a-156e-4934-a017-909bc0490263" providerId="ADAL" clId="{95533FF3-BA07-4212-877F-F47D438EA361}" dt="2019-09-09T16:47:03.714" v="61" actId="207"/>
          <ac:spMkLst>
            <pc:docMk/>
            <pc:sldMk cId="2444045694" sldId="281"/>
            <ac:spMk id="148" creationId="{00000000-0000-0000-0000-000000000000}"/>
          </ac:spMkLst>
        </pc:spChg>
      </pc:sldChg>
      <pc:sldChg chg="delSp modSp ord setBg">
        <pc:chgData name="Joe Losinski" userId="2c50846a-156e-4934-a017-909bc0490263" providerId="ADAL" clId="{95533FF3-BA07-4212-877F-F47D438EA361}" dt="2019-09-16T19:46:50.085" v="101"/>
        <pc:sldMkLst>
          <pc:docMk/>
          <pc:sldMk cId="71871348" sldId="282"/>
        </pc:sldMkLst>
        <pc:spChg chg="mod">
          <ac:chgData name="Joe Losinski" userId="2c50846a-156e-4934-a017-909bc0490263" providerId="ADAL" clId="{95533FF3-BA07-4212-877F-F47D438EA361}" dt="2019-09-09T16:48:19.331" v="95" actId="1076"/>
          <ac:spMkLst>
            <pc:docMk/>
            <pc:sldMk cId="71871348" sldId="282"/>
            <ac:spMk id="4" creationId="{040E5FB9-CEA9-4F44-94B5-0EB69FB2CBE8}"/>
          </ac:spMkLst>
        </pc:spChg>
        <pc:spChg chg="mod">
          <ac:chgData name="Joe Losinski" userId="2c50846a-156e-4934-a017-909bc0490263" providerId="ADAL" clId="{95533FF3-BA07-4212-877F-F47D438EA361}" dt="2019-09-09T16:47:48.316" v="67" actId="207"/>
          <ac:spMkLst>
            <pc:docMk/>
            <pc:sldMk cId="71871348" sldId="282"/>
            <ac:spMk id="6" creationId="{9C642578-AAF4-4530-8CA1-8E8C8A3E2866}"/>
          </ac:spMkLst>
        </pc:spChg>
        <pc:spChg chg="del">
          <ac:chgData name="Joe Losinski" userId="2c50846a-156e-4934-a017-909bc0490263" providerId="ADAL" clId="{95533FF3-BA07-4212-877F-F47D438EA361}" dt="2019-09-09T16:47:55.448" v="68" actId="478"/>
          <ac:spMkLst>
            <pc:docMk/>
            <pc:sldMk cId="71871348" sldId="282"/>
            <ac:spMk id="21" creationId="{BB160F64-4AD8-4A56-8077-5CF275992803}"/>
          </ac:spMkLst>
        </pc:spChg>
        <pc:spChg chg="mod">
          <ac:chgData name="Joe Losinski" userId="2c50846a-156e-4934-a017-909bc0490263" providerId="ADAL" clId="{95533FF3-BA07-4212-877F-F47D438EA361}" dt="2019-09-09T16:48:08.441" v="93" actId="1035"/>
          <ac:spMkLst>
            <pc:docMk/>
            <pc:sldMk cId="71871348" sldId="282"/>
            <ac:spMk id="23" creationId="{29A04AD6-0875-4FB3-BF98-4F5A68EAFEBE}"/>
          </ac:spMkLst>
        </pc:spChg>
        <pc:spChg chg="mod">
          <ac:chgData name="Joe Losinski" userId="2c50846a-156e-4934-a017-909bc0490263" providerId="ADAL" clId="{95533FF3-BA07-4212-877F-F47D438EA361}" dt="2019-09-09T16:48:08.441" v="93" actId="1035"/>
          <ac:spMkLst>
            <pc:docMk/>
            <pc:sldMk cId="71871348" sldId="282"/>
            <ac:spMk id="30" creationId="{8EE9F716-40CB-4BA7-959D-EBD415007E1D}"/>
          </ac:spMkLst>
        </pc:spChg>
        <pc:spChg chg="mod">
          <ac:chgData name="Joe Losinski" userId="2c50846a-156e-4934-a017-909bc0490263" providerId="ADAL" clId="{95533FF3-BA07-4212-877F-F47D438EA361}" dt="2019-09-09T16:48:08.441" v="93" actId="1035"/>
          <ac:spMkLst>
            <pc:docMk/>
            <pc:sldMk cId="71871348" sldId="282"/>
            <ac:spMk id="31" creationId="{8F57CD14-8DBB-45A5-AEC8-DE42F944BE27}"/>
          </ac:spMkLst>
        </pc:spChg>
        <pc:spChg chg="mod">
          <ac:chgData name="Joe Losinski" userId="2c50846a-156e-4934-a017-909bc0490263" providerId="ADAL" clId="{95533FF3-BA07-4212-877F-F47D438EA361}" dt="2019-09-09T16:48:08.441" v="93" actId="1035"/>
          <ac:spMkLst>
            <pc:docMk/>
            <pc:sldMk cId="71871348" sldId="282"/>
            <ac:spMk id="32" creationId="{9A01DD80-2608-44E8-B21E-08C29DB402AC}"/>
          </ac:spMkLst>
        </pc:spChg>
        <pc:cxnChg chg="mod">
          <ac:chgData name="Joe Losinski" userId="2c50846a-156e-4934-a017-909bc0490263" providerId="ADAL" clId="{95533FF3-BA07-4212-877F-F47D438EA361}" dt="2019-09-09T16:48:16.810" v="94" actId="692"/>
          <ac:cxnSpMkLst>
            <pc:docMk/>
            <pc:sldMk cId="71871348" sldId="282"/>
            <ac:cxnSpMk id="19" creationId="{52EA94D2-2CE7-408B-A907-D2BD8D7C3400}"/>
          </ac:cxnSpMkLst>
        </pc:cxnChg>
      </pc:sldChg>
      <pc:sldChg chg="del">
        <pc:chgData name="Joe Losinski" userId="2c50846a-156e-4934-a017-909bc0490263" providerId="ADAL" clId="{95533FF3-BA07-4212-877F-F47D438EA361}" dt="2019-09-16T19:42:10.533" v="96" actId="47"/>
        <pc:sldMkLst>
          <pc:docMk/>
          <pc:sldMk cId="2588411081" sldId="1497"/>
        </pc:sldMkLst>
      </pc:sldChg>
      <pc:sldChg chg="del">
        <pc:chgData name="Joe Losinski" userId="2c50846a-156e-4934-a017-909bc0490263" providerId="ADAL" clId="{95533FF3-BA07-4212-877F-F47D438EA361}" dt="2019-09-09T16:30:51.851" v="1" actId="47"/>
        <pc:sldMkLst>
          <pc:docMk/>
          <pc:sldMk cId="3701750005" sldId="1547"/>
        </pc:sldMkLst>
      </pc:sldChg>
      <pc:sldChg chg="del">
        <pc:chgData name="Joe Losinski" userId="2c50846a-156e-4934-a017-909bc0490263" providerId="ADAL" clId="{95533FF3-BA07-4212-877F-F47D438EA361}" dt="2019-09-09T16:29:50.484" v="0" actId="47"/>
        <pc:sldMkLst>
          <pc:docMk/>
          <pc:sldMk cId="2289357893" sldId="1555"/>
        </pc:sldMkLst>
      </pc:sldChg>
      <pc:sldChg chg="del">
        <pc:chgData name="Joe Losinski" userId="2c50846a-156e-4934-a017-909bc0490263" providerId="ADAL" clId="{95533FF3-BA07-4212-877F-F47D438EA361}" dt="2019-09-09T16:41:14.397" v="18" actId="47"/>
        <pc:sldMkLst>
          <pc:docMk/>
          <pc:sldMk cId="2178930569" sldId="1561"/>
        </pc:sldMkLst>
      </pc:sldChg>
      <pc:sldChg chg="del">
        <pc:chgData name="Joe Losinski" userId="2c50846a-156e-4934-a017-909bc0490263" providerId="ADAL" clId="{95533FF3-BA07-4212-877F-F47D438EA361}" dt="2019-09-16T20:00:01.941" v="105" actId="47"/>
        <pc:sldMkLst>
          <pc:docMk/>
          <pc:sldMk cId="3848514581" sldId="1578"/>
        </pc:sldMkLst>
      </pc:sldChg>
      <pc:sldChg chg="ord">
        <pc:chgData name="Joe Losinski" userId="2c50846a-156e-4934-a017-909bc0490263" providerId="ADAL" clId="{95533FF3-BA07-4212-877F-F47D438EA361}" dt="2019-09-16T19:46:54.338" v="102"/>
        <pc:sldMkLst>
          <pc:docMk/>
          <pc:sldMk cId="2725269804" sldId="1579"/>
        </pc:sldMkLst>
      </pc:sldChg>
      <pc:sldChg chg="modSp add del setBg">
        <pc:chgData name="Joe Losinski" userId="2c50846a-156e-4934-a017-909bc0490263" providerId="ADAL" clId="{95533FF3-BA07-4212-877F-F47D438EA361}" dt="2019-09-09T16:40:49.420" v="17" actId="404"/>
        <pc:sldMkLst>
          <pc:docMk/>
          <pc:sldMk cId="733139987" sldId="1623"/>
        </pc:sldMkLst>
        <pc:spChg chg="mod">
          <ac:chgData name="Joe Losinski" userId="2c50846a-156e-4934-a017-909bc0490263" providerId="ADAL" clId="{95533FF3-BA07-4212-877F-F47D438EA361}" dt="2019-09-09T16:40:49.420" v="17" actId="404"/>
          <ac:spMkLst>
            <pc:docMk/>
            <pc:sldMk cId="733139987" sldId="1623"/>
            <ac:spMk id="28" creationId="{E5D6AFAB-D75F-4C75-B3B2-EEC4D9C43FF0}"/>
          </ac:spMkLst>
        </pc:spChg>
        <pc:grpChg chg="mod">
          <ac:chgData name="Joe Losinski" userId="2c50846a-156e-4934-a017-909bc0490263" providerId="ADAL" clId="{95533FF3-BA07-4212-877F-F47D438EA361}" dt="2019-09-09T16:40:38.228" v="14"/>
          <ac:grpSpMkLst>
            <pc:docMk/>
            <pc:sldMk cId="733139987" sldId="1623"/>
            <ac:grpSpMk id="35" creationId="{0D42D2C2-9FBC-41DE-8215-EB25CBB3A56E}"/>
          </ac:grpSpMkLst>
        </pc:grpChg>
      </pc:sldChg>
      <pc:sldChg chg="ord">
        <pc:chgData name="Joe Losinski" userId="2c50846a-156e-4934-a017-909bc0490263" providerId="ADAL" clId="{95533FF3-BA07-4212-877F-F47D438EA361}" dt="2019-09-16T19:47:28.502" v="103"/>
        <pc:sldMkLst>
          <pc:docMk/>
          <pc:sldMk cId="1028981549" sldId="1722"/>
        </pc:sldMkLst>
      </pc:sldChg>
      <pc:sldChg chg="del">
        <pc:chgData name="Joe Losinski" userId="2c50846a-156e-4934-a017-909bc0490263" providerId="ADAL" clId="{95533FF3-BA07-4212-877F-F47D438EA361}" dt="2019-09-09T16:38:00.626" v="4" actId="47"/>
        <pc:sldMkLst>
          <pc:docMk/>
          <pc:sldMk cId="3893482360" sldId="1723"/>
        </pc:sldMkLst>
      </pc:sldChg>
      <pc:sldChg chg="setBg">
        <pc:chgData name="Joe Losinski" userId="2c50846a-156e-4934-a017-909bc0490263" providerId="ADAL" clId="{95533FF3-BA07-4212-877F-F47D438EA361}" dt="2019-09-16T19:42:30.940" v="97"/>
        <pc:sldMkLst>
          <pc:docMk/>
          <pc:sldMk cId="1291345039" sldId="1724"/>
        </pc:sldMkLst>
      </pc:sldChg>
      <pc:sldChg chg="del">
        <pc:chgData name="Joe Losinski" userId="2c50846a-156e-4934-a017-909bc0490263" providerId="ADAL" clId="{95533FF3-BA07-4212-877F-F47D438EA361}" dt="2019-09-09T16:38:55.470" v="9" actId="47"/>
        <pc:sldMkLst>
          <pc:docMk/>
          <pc:sldMk cId="2415002561" sldId="1725"/>
        </pc:sldMkLst>
      </pc:sldChg>
      <pc:sldMasterChg chg="addSldLayout delSldLayout">
        <pc:chgData name="Joe Losinski" userId="2c50846a-156e-4934-a017-909bc0490263" providerId="ADAL" clId="{95533FF3-BA07-4212-877F-F47D438EA361}" dt="2019-09-09T16:38:17.977" v="8" actId="47"/>
        <pc:sldMasterMkLst>
          <pc:docMk/>
          <pc:sldMasterMk cId="2157051403" sldId="2147484374"/>
        </pc:sldMasterMkLst>
        <pc:sldLayoutChg chg="add del">
          <pc:chgData name="Joe Losinski" userId="2c50846a-156e-4934-a017-909bc0490263" providerId="ADAL" clId="{95533FF3-BA07-4212-877F-F47D438EA361}" dt="2019-09-09T16:38:17.977" v="8" actId="47"/>
          <pc:sldLayoutMkLst>
            <pc:docMk/>
            <pc:sldMasterMk cId="2157051403" sldId="2147484374"/>
            <pc:sldLayoutMk cId="244175776" sldId="2147484404"/>
          </pc:sldLayoutMkLst>
        </pc:sldLayoutChg>
      </pc:sldMaster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vamshik\AppData\Local\Microsoft\Windows\INetCache\Content.Outlook\IVLRZ0Y8\Storage%20as%20Azure%20Platform%20v3.xlsx" TargetMode="External"/><Relationship Id="rId4" Type="http://schemas.openxmlformats.org/officeDocument/2006/relationships/themeOverride" Target="../theme/themeOverride1.xm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Wheel!$A$2:$B$26</cx:f>
        <cx:lvl ptCount="25">
          <cx:pt idx="0">AAD</cx:pt>
          <cx:pt idx="1">KeyVault</cx:pt>
          <cx:pt idx="2">Automation</cx:pt>
          <cx:pt idx="3">Scheduler</cx:pt>
          <cx:pt idx="4">Media Services</cx:pt>
          <cx:pt idx="5">CDN</cx:pt>
          <cx:pt idx="6">Service Bus</cx:pt>
          <cx:pt idx="7">Logic Apps</cx:pt>
          <cx:pt idx="8">Data Factory</cx:pt>
          <cx:pt idx="9">VMs</cx:pt>
          <cx:pt idx="10">Batch</cx:pt>
          <cx:pt idx="11">Containers</cx:pt>
          <cx:pt idx="12">Functions</cx:pt>
          <cx:pt idx="13">Web Apps</cx:pt>
          <cx:pt idx="14">Mobile Apps</cx:pt>
          <cx:pt idx="15">Service Fabric</cx:pt>
          <cx:pt idx="16">Notification Hub</cx:pt>
          <cx:pt idx="17">Search</cx:pt>
          <cx:pt idx="18">HDInsight</cx:pt>
          <cx:pt idx="19">Machine Learning</cx:pt>
          <cx:pt idx="20">Cognitive Services</cx:pt>
          <cx:pt idx="21">Data Lake</cx:pt>
          <cx:pt idx="22">IoT Hub</cx:pt>
          <cx:pt idx="23">Event Hubs</cx:pt>
          <cx:pt idx="24">Stream Analytics</cx:pt>
        </cx:lvl>
        <cx:lvl ptCount="25">
          <cx:pt idx="0">Security</cx:pt>
          <cx:pt idx="2">Management</cx:pt>
          <cx:pt idx="4">Media &amp; CDN</cx:pt>
          <cx:pt idx="6">Integration</cx:pt>
          <cx:pt idx="9">Compute</cx:pt>
          <cx:pt idx="13">App Platform</cx:pt>
          <cx:pt idx="18">Analytics + Inteligence</cx:pt>
          <cx:pt idx="22">IoT</cx:pt>
        </cx:lvl>
      </cx:strDim>
      <cx:numDim type="size">
        <cx:f>Wheel!$C$2:$C$26</cx:f>
        <cx:lvl ptCount="25" formatCode="General">
          <cx:pt idx="0">4</cx:pt>
          <cx:pt idx="1">4</cx:pt>
          <cx:pt idx="2">4</cx:pt>
          <cx:pt idx="3">4</cx:pt>
          <cx:pt idx="4">4</cx:pt>
          <cx:pt idx="5">4</cx:pt>
          <cx:pt idx="6">4</cx:pt>
          <cx:pt idx="7">4</cx:pt>
          <cx:pt idx="8">4</cx:pt>
          <cx:pt idx="9">4</cx:pt>
          <cx:pt idx="10">4</cx:pt>
          <cx:pt idx="11">4</cx:pt>
          <cx:pt idx="12">4</cx:pt>
          <cx:pt idx="13">4</cx:pt>
          <cx:pt idx="14">4</cx:pt>
          <cx:pt idx="15">4</cx:pt>
          <cx:pt idx="16">4</cx:pt>
          <cx:pt idx="17">4</cx:pt>
          <cx:pt idx="18">4</cx:pt>
          <cx:pt idx="19">4</cx:pt>
          <cx:pt idx="20">4</cx:pt>
          <cx:pt idx="21">4</cx:pt>
          <cx:pt idx="22">4</cx:pt>
          <cx:pt idx="23">4</cx:pt>
          <cx:pt idx="24">4</cx:pt>
        </cx:lvl>
      </cx:numDim>
    </cx:data>
  </cx:chartData>
  <cx:chart>
    <cx:plotArea>
      <cx:plotAreaRegion>
        <cx:series layoutId="sunburst" uniqueId="{9B47608A-E9AB-4E6C-8408-631D4CE6BF26}">
          <cx:tx>
            <cx:txData>
              <cx:f>Wheel!$C$1</cx:f>
              <cx:v>Weight</cx:v>
            </cx:txData>
          </cx:tx>
          <cx:dataLabels pos="ctr">
            <cx:txPr>
              <a:bodyPr spcFirstLastPara="1" vertOverflow="ellipsis" horzOverflow="overflow" wrap="square" lIns="0" tIns="0" rIns="0" bIns="0" anchor="ctr" anchorCtr="1"/>
              <a:lstStyle/>
              <a:p>
                <a:pPr algn="ctr" rtl="0">
                  <a:defRPr sz="1400">
                    <a:solidFill>
                      <a:schemeClr val="bg1"/>
                    </a:solidFill>
                  </a:defRPr>
                </a:pPr>
                <a:endParaRPr lang="en-US" sz="1400" b="0" i="0" u="none" strike="noStrike" baseline="0">
                  <a:solidFill>
                    <a:schemeClr val="bg1"/>
                  </a:solidFill>
                  <a:latin typeface="Calibri" panose="020F0502020204030204"/>
                </a:endParaRPr>
              </a:p>
            </cx:txPr>
            <cx:visibility seriesName="0" categoryName="1" value="0"/>
            <cx:dataLabel idx="3">
              <cx:txPr>
                <a:bodyPr spcFirstLastPara="1" vertOverflow="ellipsis" horzOverflow="overflow" wrap="square" lIns="0" tIns="0" rIns="0" bIns="0" anchor="ctr" anchorCtr="1"/>
                <a:lstStyle/>
                <a:p>
                  <a:pPr algn="ctr" rtl="0">
                    <a:defRPr sz="1200"/>
                  </a:pPr>
                  <a:r>
                    <a:rPr lang="en-US" sz="1200" b="0" i="0" u="none" strike="noStrike" baseline="0">
                      <a:solidFill>
                        <a:schemeClr val="bg1"/>
                      </a:solidFill>
                      <a:latin typeface="Calibri" panose="020F0502020204030204"/>
                    </a:rPr>
                    <a:t>Management</a:t>
                  </a:r>
                </a:p>
              </cx:txPr>
              <cx:visibility seriesName="0" categoryName="1" value="0"/>
            </cx:dataLabel>
          </cx:dataLabels>
          <cx:dataId val="0"/>
        </cx:series>
      </cx:plotAreaRegion>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85">
  <cs:axisTitle>
    <cs:lnRef idx="0"/>
    <cs:fillRef idx="0"/>
    <cs:effectRef idx="0"/>
    <cs:fontRef idx="minor">
      <a:schemeClr val="tx2"/>
    </cs:fontRef>
    <cs:defRPr sz="9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cs:chartArea>
  <cs:dataLabel>
    <cs:lnRef idx="0"/>
    <cs:fillRef idx="0"/>
    <cs:effectRef idx="0"/>
    <cs:fontRef idx="minor">
      <a:schemeClr val="lt1"/>
    </cs:fontRef>
    <cs:defRPr sz="9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2"/>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bg1"/>
        </a:solidFill>
      </a:ln>
    </cs:spPr>
  </cs:dataPoint>
  <cs:dataPoint3D>
    <cs:lnRef idx="0"/>
    <cs:fillRef idx="0">
      <cs:styleClr val="auto"/>
    </cs:fillRef>
    <cs:effectRef idx="0"/>
    <cs:fontRef idx="minor">
      <a:schemeClr val="tx2"/>
    </cs:fontRef>
    <cs:spPr>
      <a:solidFill>
        <a:schemeClr val="phClr"/>
      </a:solidFill>
    </cs:spPr>
  </cs:dataPoint3D>
  <cs:dataPointLine>
    <cs:lnRef idx="0">
      <cs:styleClr val="auto"/>
    </cs:lnRef>
    <cs:fillRef idx="0"/>
    <cs:effectRef idx="0"/>
    <cs:fontRef idx="minor">
      <a:schemeClr val="tx2"/>
    </cs:fontRef>
    <cs:spPr>
      <a:ln w="28575" cap="rnd">
        <a:solidFill>
          <a:schemeClr val="phClr"/>
        </a:solidFill>
        <a:round/>
      </a:ln>
    </cs:spPr>
  </cs:dataPointLine>
  <cs:dataPointMarker>
    <cs:lnRef idx="0"/>
    <cs:fillRef idx="0">
      <cs:styleClr val="auto"/>
    </cs:fillRef>
    <cs:effectRef idx="0"/>
    <cs:fontRef idx="minor">
      <a:schemeClr val="tx2"/>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2"/>
    </cs:fontRef>
    <cs:spPr>
      <a:ln w="2857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2"/>
    </cs:fontRef>
    <cs:defRPr sz="9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cs:seriesAxis>
  <cs:seriesLine>
    <cs:lnRef idx="0"/>
    <cs:fillRef idx="0"/>
    <cs:effectRef idx="0"/>
    <cs:fontRef idx="minor">
      <a:schemeClr val="tx2"/>
    </cs:fontRef>
    <cs:spPr>
      <a:ln w="9525" cap="flat">
        <a:solidFill>
          <a:srgbClr val="D9D9D9"/>
        </a:solidFill>
        <a:round/>
      </a:ln>
    </cs:spPr>
  </cs:seriesLine>
  <cs:title>
    <cs:lnRef idx="0"/>
    <cs:fillRef idx="0"/>
    <cs:effectRef idx="0"/>
    <cs:fontRef idx="minor">
      <a:schemeClr val="tx2"/>
    </cs:fontRef>
    <cs:defRPr sz="1600" b="1"/>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cs:valueAxis>
  <cs:wall>
    <cs:lnRef idx="0"/>
    <cs:fillRef idx="0"/>
    <cs:effectRef idx="0"/>
    <cs:fontRef idx="minor">
      <a:schemeClr val="tx2"/>
    </cs:fontRef>
  </cs:wall>
</cs:chartStyle>
</file>

<file path=ppt/comments/modernComment1.xml><?xml version="1.0" encoding="utf-8"?>
<p188:cmLst xmlns:a="http://schemas.openxmlformats.org/drawingml/2006/main" xmlns:r="http://schemas.openxmlformats.org/officeDocument/2006/relationships" xmlns:p188="http://schemas.microsoft.com/office/powerpoint/2018/8/main">
  <p188:cm id="{3756CE12-872C-4B75-A507-3C4DE34EC047}" authorId="{6058B11E-CF45-185B-4874-9FEE2B199FC9}" created="2019-06-28T23:31:14.945">
    <pc:sldMkLst xmlns:pc="http://schemas.microsoft.com/office/powerpoint/2013/main/command">
      <pc:docMk/>
      <pc:sldMk cId="3314448819" sldId="2091"/>
    </pc:sldMkLst>
    <p188:pos x="0" y="0"/>
    <p188:txBody>
      <a:bodyPr/>
      <a:lstStyle/>
      <a:p>
        <a:r>
          <a:rPr lang="en-US"/>
          <a:t>we no longer have a place for short value prop statement do we?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9/17/2019 2:48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9/17/2019 2:48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solidFill>
                  <a:prstClr val="black"/>
                </a:solidFill>
              </a:rPr>
              <a:pPr/>
              <a:t>9/17/2019 2:48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449946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9/17/2019 2:48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38548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 with question:</a:t>
            </a:r>
          </a:p>
          <a:p>
            <a:endParaRPr lang="en-US"/>
          </a:p>
          <a:p>
            <a:r>
              <a:rPr lang="en-US"/>
              <a:t>- How many of you are using Azure Disks?  </a:t>
            </a:r>
          </a:p>
          <a:p>
            <a:r>
              <a:rPr lang="en-US"/>
              <a:t>- How many of you are currently using Managed Disks?</a:t>
            </a:r>
          </a:p>
          <a:p>
            <a:pPr marL="181410" indent="-181410">
              <a:buFontTx/>
              <a:buChar char="-"/>
            </a:pPr>
            <a:r>
              <a:rPr lang="en-US"/>
              <a:t>How many of you are using Premium Disks?</a:t>
            </a:r>
          </a:p>
          <a:p>
            <a:pPr marL="181410" indent="-181410">
              <a:buFontTx/>
              <a:buChar char="-"/>
            </a:pPr>
            <a:r>
              <a:rPr lang="en-US"/>
              <a:t>What about Managed Premium Disks?</a:t>
            </a:r>
          </a:p>
          <a:p>
            <a:pPr marL="181410" indent="-181410">
              <a:buFontTx/>
              <a:buChar char="-"/>
            </a:pPr>
            <a:endParaRPr lang="en-US"/>
          </a:p>
          <a:p>
            <a:r>
              <a:rPr lang="en-US"/>
              <a:t>We have Disks offers based on the performance tiers:</a:t>
            </a:r>
          </a:p>
          <a:p>
            <a:pPr marL="181410" indent="-181410">
              <a:buFontTx/>
              <a:buChar char="-"/>
            </a:pPr>
            <a:r>
              <a:rPr lang="en-US"/>
              <a:t>Premium Disks, those are SSD based which provide high IOPS, throughput and consistent latency </a:t>
            </a:r>
          </a:p>
          <a:p>
            <a:pPr marL="181410" indent="-181410">
              <a:buFontTx/>
              <a:buChar char="-"/>
            </a:pPr>
            <a:r>
              <a:rPr lang="en-US"/>
              <a:t>Standard Disks using Magnetic drives which does not provide provisioned performance, however, this is a cost effective option for applications who do not require very high performance. This is ideal for test and dev workloads</a:t>
            </a:r>
          </a:p>
          <a:p>
            <a:endParaRPr lang="en-US" sz="900"/>
          </a:p>
          <a:p>
            <a:r>
              <a:rPr lang="en-US" sz="900"/>
              <a:t>We have recently introduced as a public Preview on June 4</a:t>
            </a:r>
            <a:r>
              <a:rPr lang="en-US" sz="900" baseline="30000"/>
              <a:t>th</a:t>
            </a:r>
            <a:r>
              <a:rPr lang="en-US" sz="900"/>
              <a:t> - Azure Standard SSD Disks, a low-cost </a:t>
            </a:r>
            <a:r>
              <a:rPr lang="en-US" sz="900" i="1"/>
              <a:t>SSD</a:t>
            </a:r>
            <a:r>
              <a:rPr lang="en-US" sz="900"/>
              <a:t> offering, are optimized for test and entry-level production workloads requiring consistent latency. Standard SSD Disks can also be used for big data workloads that require high throughput. Standard SSDs deliver lower latency compared to Standard HDDs, while improving reliability and scalability for your applications, and are available with all Azure VM sizes. </a:t>
            </a:r>
          </a:p>
          <a:p>
            <a:r>
              <a:rPr lang="en-US" sz="900"/>
              <a:t>Standard SSDs can be easily upgraded to Premium SSDs for more demanding and latency-sensitive enterprise workloads. Offered as a managed disk solution, Standard SSDs come with the same industry leading durability and availability that you expect from Azure Disks.</a:t>
            </a:r>
          </a:p>
          <a:p>
            <a:pPr marL="181410" indent="-181410">
              <a:buFontTx/>
              <a:buChar char="-"/>
            </a:pPr>
            <a:endParaRPr lang="en-US"/>
          </a:p>
          <a:p>
            <a:endParaRPr lang="en-US"/>
          </a:p>
          <a:p>
            <a:r>
              <a:rPr lang="en-US"/>
              <a:t>Lets look at Management options:</a:t>
            </a:r>
          </a:p>
          <a:p>
            <a:pPr marL="181410" indent="-181410">
              <a:buFontTx/>
              <a:buChar char="-"/>
            </a:pPr>
            <a:r>
              <a:rPr lang="en-US"/>
              <a:t>We recently launched Managed Disks which provide better manageability and support high availability deployment options. We have deep dive session on this topic so I am not going to spend too much time here.</a:t>
            </a:r>
          </a:p>
          <a:p>
            <a:pPr marL="181410" indent="-181410">
              <a:buFontTx/>
              <a:buChar char="-"/>
            </a:pPr>
            <a:r>
              <a:rPr lang="en-US"/>
              <a:t>We also have unmanaged disks, those are legacy disks. One of the unique capability is that we have REST support. You do not need to mount the disks to your VM to access the disks.</a:t>
            </a:r>
          </a:p>
          <a:p>
            <a:pPr marL="181410" indent="-181410">
              <a:buFontTx/>
              <a:buChar char="-"/>
            </a:pPr>
            <a:endParaRPr lang="en-US"/>
          </a:p>
          <a:p>
            <a:endParaRPr lang="en-US"/>
          </a:p>
          <a:p>
            <a:endParaRPr lang="en-US"/>
          </a:p>
          <a:p>
            <a:pPr marL="241879" indent="-241879">
              <a:buAutoNum type="arabicPeriod"/>
            </a:pPr>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9/17/2019 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5385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00"/>
              <a:t>Azure Object Storage provides secure, scalable, high-performing solutions for a broad spectrum of use cases</a:t>
            </a:r>
          </a:p>
          <a:p>
            <a:pPr lvl="0"/>
            <a:endParaRPr lang="en-US" sz="800"/>
          </a:p>
          <a:p>
            <a:pPr lvl="0"/>
            <a:r>
              <a:rPr lang="en-US" sz="800"/>
              <a:t>Azure object storage handles massive amounts of data; over 130 trillion objects to date</a:t>
            </a:r>
          </a:p>
          <a:p>
            <a:pPr lvl="0"/>
            <a:endParaRPr lang="en-US" sz="800"/>
          </a:p>
          <a:p>
            <a:pPr lvl="0"/>
            <a:r>
              <a:rPr lang="en-US" sz="800"/>
              <a:t>And it processes over 30 million transactions per second</a:t>
            </a:r>
          </a:p>
          <a:p>
            <a:pPr lvl="0"/>
            <a:endParaRPr lang="en-US" sz="800"/>
          </a:p>
          <a:p>
            <a:pPr lvl="0"/>
            <a:r>
              <a:rPr lang="en-US" sz="800"/>
              <a:t>Object storage is also designed to help protect customer data with encryption at rest as the default</a:t>
            </a:r>
          </a:p>
          <a:p>
            <a:pPr lvl="0"/>
            <a:endParaRPr lang="en-US" sz="800"/>
          </a:p>
          <a:p>
            <a:pPr lvl="0"/>
            <a:r>
              <a:rPr lang="en-US" sz="800"/>
              <a:t>We’ve recently brought Archive storage into public preview.  </a:t>
            </a:r>
          </a:p>
          <a:p>
            <a:pPr lvl="0"/>
            <a:endParaRPr lang="en-US" sz="800"/>
          </a:p>
          <a:p>
            <a:pPr lvl="0"/>
            <a:r>
              <a:rPr lang="en-US" sz="800"/>
              <a:t>Archive is designed to handle data that is rarely accessed </a:t>
            </a:r>
          </a:p>
          <a:p>
            <a:pPr lvl="0"/>
            <a:endParaRPr lang="en-US" sz="800"/>
          </a:p>
          <a:p>
            <a:pPr lvl="0"/>
            <a:r>
              <a:rPr lang="en-US" sz="800"/>
              <a:t>and offers industry competitive pricing of only 18 cents per TB per month making the cloud an ideal place to handle your backup needs</a:t>
            </a:r>
          </a:p>
          <a:p>
            <a:pPr lvl="0"/>
            <a:endParaRPr lang="en-US" sz="800"/>
          </a:p>
          <a:p>
            <a:pPr lvl="0"/>
            <a:endParaRPr lang="en-US" sz="800"/>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9/17/2019 3:00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2015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spcAft>
                <a:spcPts val="339"/>
              </a:spcAft>
              <a:defRPr/>
            </a:pPr>
            <a:r>
              <a:rPr lang="en-US"/>
              <a:t>Apart</a:t>
            </a:r>
            <a:r>
              <a:rPr lang="en-US" baseline="0"/>
              <a:t> from the new features, larger, faster and more performant disks are what the customer will always look for.</a:t>
            </a:r>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9/17/2019 3:00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8099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11271DC-C3DF-4AC1-A0DB-9BFAF772F40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016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04A91-7EC2-4DAD-8B46-5D20BD28C4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740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i="0" u="none" strike="noStrike" kern="1200" baseline="0" dirty="0">
                <a:solidFill>
                  <a:schemeClr val="tx1"/>
                </a:solidFill>
                <a:latin typeface="Segoe UI Light" pitchFamily="34" charset="0"/>
                <a:ea typeface="+mn-ea"/>
                <a:cs typeface="+mn-cs"/>
              </a:rPr>
              <a:t>General-purpose v2 accounts</a:t>
            </a:r>
            <a:r>
              <a:rPr lang="en-US" sz="900" b="0" i="0" u="none" strike="noStrike" kern="1200" baseline="0" dirty="0">
                <a:solidFill>
                  <a:schemeClr val="tx1"/>
                </a:solidFill>
                <a:latin typeface="Segoe UI Light" pitchFamily="34" charset="0"/>
                <a:ea typeface="+mn-ea"/>
                <a:cs typeface="+mn-cs"/>
              </a:rPr>
              <a:t>: Basic storage account type for blobs, files, queues, and tables. Recommended</a:t>
            </a:r>
          </a:p>
          <a:p>
            <a:r>
              <a:rPr lang="en-US" sz="900" b="0" i="0" u="none" strike="noStrike" kern="1200" baseline="0" dirty="0">
                <a:solidFill>
                  <a:schemeClr val="tx1"/>
                </a:solidFill>
                <a:latin typeface="Segoe UI Light" pitchFamily="34" charset="0"/>
                <a:ea typeface="+mn-ea"/>
                <a:cs typeface="+mn-cs"/>
              </a:rPr>
              <a:t>for most scenarios using Azure Storage.</a:t>
            </a:r>
          </a:p>
          <a:p>
            <a:r>
              <a:rPr lang="en-US" sz="900" b="0" i="0" u="none" strike="noStrike" kern="1200" baseline="0" dirty="0">
                <a:solidFill>
                  <a:schemeClr val="tx1"/>
                </a:solidFill>
                <a:latin typeface="Segoe UI Light" pitchFamily="34" charset="0"/>
                <a:ea typeface="+mn-ea"/>
                <a:cs typeface="+mn-cs"/>
              </a:rPr>
              <a:t>General-purpose v2 accounts deliver the lowest per-gigabyte capacity prices for Azure Storage, as well as industry-competitive transaction prices. General</a:t>
            </a:r>
          </a:p>
          <a:p>
            <a:r>
              <a:rPr lang="en-US" sz="900" b="1" i="0" u="none" strike="noStrike" kern="1200" baseline="0" dirty="0">
                <a:solidFill>
                  <a:schemeClr val="tx1"/>
                </a:solidFill>
                <a:latin typeface="Segoe UI Light" pitchFamily="34" charset="0"/>
                <a:ea typeface="+mn-ea"/>
                <a:cs typeface="+mn-cs"/>
              </a:rPr>
              <a:t>General-purpose v1 accounts</a:t>
            </a:r>
            <a:r>
              <a:rPr lang="en-US" sz="900" b="0" i="0" u="none" strike="noStrike" kern="1200" baseline="0" dirty="0">
                <a:solidFill>
                  <a:schemeClr val="tx1"/>
                </a:solidFill>
                <a:latin typeface="Segoe UI Light" pitchFamily="34" charset="0"/>
                <a:ea typeface="+mn-ea"/>
                <a:cs typeface="+mn-cs"/>
              </a:rPr>
              <a:t>: Legacy account type for blobs, files, queues, and tables. Use general-purpose</a:t>
            </a:r>
          </a:p>
          <a:p>
            <a:r>
              <a:rPr lang="en-US" sz="900" b="0" i="0" u="none" strike="noStrike" kern="1200" baseline="0" dirty="0">
                <a:solidFill>
                  <a:schemeClr val="tx1"/>
                </a:solidFill>
                <a:latin typeface="Segoe UI Light" pitchFamily="34" charset="0"/>
                <a:ea typeface="+mn-ea"/>
                <a:cs typeface="+mn-cs"/>
              </a:rPr>
              <a:t>v2 accounts instead when possible.</a:t>
            </a:r>
          </a:p>
          <a:p>
            <a:r>
              <a:rPr lang="en-US" sz="900" b="0" i="0" u="none" strike="noStrike" kern="1200" baseline="0" dirty="0">
                <a:solidFill>
                  <a:schemeClr val="tx1"/>
                </a:solidFill>
                <a:latin typeface="Segoe UI Light" pitchFamily="34" charset="0"/>
                <a:ea typeface="+mn-ea"/>
                <a:cs typeface="+mn-cs"/>
              </a:rPr>
              <a:t>To be used if </a:t>
            </a:r>
            <a:r>
              <a:rPr lang="en-US" sz="900" b="0" i="0" u="none" strike="noStrike" kern="1200" baseline="0" dirty="0">
                <a:solidFill>
                  <a:schemeClr val="tx1"/>
                </a:solidFill>
                <a:latin typeface="Segoe UI Light" pitchFamily="34" charset="0"/>
                <a:ea typeface="+mn-ea"/>
                <a:cs typeface="+mn-cs"/>
                <a:sym typeface="Wingdings" panose="05000000000000000000" pitchFamily="2" charset="2"/>
              </a:rPr>
              <a:t> </a:t>
            </a:r>
            <a:r>
              <a:rPr lang="en-US" sz="900" b="0" i="0" u="none" strike="noStrike" kern="1200" baseline="0" dirty="0">
                <a:solidFill>
                  <a:schemeClr val="tx1"/>
                </a:solidFill>
                <a:latin typeface="Segoe UI Light" pitchFamily="34" charset="0"/>
                <a:ea typeface="+mn-ea"/>
                <a:cs typeface="+mn-cs"/>
              </a:rPr>
              <a:t>Your applications are transaction-intensive or use significant geo-replication bandwidth, but do not require large capacity. </a:t>
            </a:r>
          </a:p>
          <a:p>
            <a:r>
              <a:rPr lang="en-US" sz="900" b="0" i="0" u="none" strike="noStrike" kern="1200" baseline="0" dirty="0">
                <a:solidFill>
                  <a:schemeClr val="tx1"/>
                </a:solidFill>
                <a:latin typeface="Segoe UI Light" pitchFamily="34" charset="0"/>
                <a:ea typeface="+mn-ea"/>
                <a:cs typeface="+mn-cs"/>
              </a:rPr>
              <a:t>In this case, general-purpose v1 may be the most economical choice.</a:t>
            </a:r>
          </a:p>
          <a:p>
            <a:r>
              <a:rPr lang="en-US" sz="900" b="1" i="0" u="none" strike="noStrike" kern="1200" baseline="0" dirty="0">
                <a:solidFill>
                  <a:schemeClr val="tx1"/>
                </a:solidFill>
                <a:latin typeface="Segoe UI Light" pitchFamily="34" charset="0"/>
                <a:ea typeface="+mn-ea"/>
                <a:cs typeface="+mn-cs"/>
              </a:rPr>
              <a:t>Blob storage accounts</a:t>
            </a:r>
            <a:r>
              <a:rPr lang="en-US" sz="900" b="0" i="0" u="none" strike="noStrike" kern="1200" baseline="0" dirty="0">
                <a:solidFill>
                  <a:schemeClr val="tx1"/>
                </a:solidFill>
                <a:latin typeface="Segoe UI Light" pitchFamily="34" charset="0"/>
                <a:ea typeface="+mn-ea"/>
                <a:cs typeface="+mn-cs"/>
              </a:rPr>
              <a:t>: Blob-only storage accounts. Use general-purpose v2 accounts instead when possible</a:t>
            </a:r>
          </a:p>
          <a:p>
            <a:endParaRPr lang="en-US" sz="900" b="0" i="0" u="none" strike="noStrike" kern="1200" baseline="0" dirty="0">
              <a:solidFill>
                <a:schemeClr val="tx1"/>
              </a:solidFill>
              <a:latin typeface="Segoe UI Light" pitchFamily="34" charset="0"/>
              <a:ea typeface="+mn-ea"/>
              <a:cs typeface="+mn-cs"/>
            </a:endParaRPr>
          </a:p>
          <a:p>
            <a:r>
              <a:rPr lang="en-US" sz="900" b="0" i="0" u="none" strike="noStrike" kern="1200" baseline="0" dirty="0">
                <a:solidFill>
                  <a:schemeClr val="tx1"/>
                </a:solidFill>
                <a:latin typeface="Segoe UI Light" pitchFamily="34" charset="0"/>
                <a:ea typeface="+mn-ea"/>
                <a:cs typeface="+mn-cs"/>
                <a:sym typeface="Wingdings" panose="05000000000000000000" pitchFamily="2" charset="2"/>
              </a:rPr>
              <a:t></a:t>
            </a:r>
            <a:r>
              <a:rPr lang="en-US" sz="900" b="0" i="0" u="none" strike="noStrike" kern="1200" baseline="0" dirty="0">
                <a:solidFill>
                  <a:schemeClr val="tx1"/>
                </a:solidFill>
                <a:latin typeface="Segoe UI Light" pitchFamily="34" charset="0"/>
                <a:ea typeface="+mn-ea"/>
                <a:cs typeface="+mn-cs"/>
              </a:rPr>
              <a:t>All storage accounts are encrypted using Storage Service Encryption (SSE) for data at rest.</a:t>
            </a:r>
          </a:p>
          <a:p>
            <a:r>
              <a:rPr lang="en-US" dirty="0">
                <a:sym typeface="Wingdings" panose="05000000000000000000" pitchFamily="2" charset="2"/>
              </a:rPr>
              <a:t> </a:t>
            </a:r>
            <a:r>
              <a:rPr lang="en-US" sz="900" b="0" i="0" u="none" strike="noStrike" kern="1200" baseline="0" dirty="0">
                <a:solidFill>
                  <a:schemeClr val="tx1"/>
                </a:solidFill>
                <a:latin typeface="Segoe UI Light" pitchFamily="34" charset="0"/>
                <a:ea typeface="+mn-ea"/>
                <a:cs typeface="+mn-cs"/>
              </a:rPr>
              <a:t>The Archive tier is available at level of an individual blob only, not at the storage account level. Only block blobs</a:t>
            </a:r>
          </a:p>
          <a:p>
            <a:r>
              <a:rPr lang="en-US" sz="900" b="0" i="0" u="none" strike="noStrike" kern="1200" baseline="0" dirty="0">
                <a:solidFill>
                  <a:schemeClr val="tx1"/>
                </a:solidFill>
                <a:latin typeface="Segoe UI Light" pitchFamily="34" charset="0"/>
                <a:ea typeface="+mn-ea"/>
                <a:cs typeface="+mn-cs"/>
              </a:rPr>
              <a:t>and append blobs can be archived.</a:t>
            </a:r>
          </a:p>
          <a:p>
            <a:r>
              <a:rPr lang="en-US" sz="900" b="0" i="0" u="none" strike="noStrike" kern="1200" baseline="0" dirty="0">
                <a:solidFill>
                  <a:schemeClr val="tx1"/>
                </a:solidFill>
                <a:latin typeface="Segoe UI Light" pitchFamily="34" charset="0"/>
                <a:ea typeface="+mn-ea"/>
                <a:cs typeface="+mn-cs"/>
                <a:sym typeface="Wingdings" panose="05000000000000000000" pitchFamily="2" charset="2"/>
              </a:rPr>
              <a:t> </a:t>
            </a:r>
            <a:r>
              <a:rPr lang="en-US" sz="900" b="0" i="0" u="none" strike="noStrike" kern="1200" baseline="0" dirty="0">
                <a:solidFill>
                  <a:schemeClr val="tx1"/>
                </a:solidFill>
                <a:latin typeface="Segoe UI Light" pitchFamily="34" charset="0"/>
                <a:ea typeface="+mn-ea"/>
                <a:cs typeface="+mn-cs"/>
              </a:rPr>
              <a:t>Zone-redundant storage (ZRS) is available only for standard general-purpose v2 storage 4 accounts.</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9/17/2019 2:48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903304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0" i="0" u="none" strike="noStrike" kern="1200" baseline="0" dirty="0">
                <a:solidFill>
                  <a:schemeClr val="tx1"/>
                </a:solidFill>
                <a:latin typeface="Segoe UI Light" pitchFamily="34" charset="0"/>
                <a:ea typeface="+mn-ea"/>
                <a:cs typeface="+mn-cs"/>
              </a:rPr>
              <a:t>You can grant access to the data in your storage account using any of the following approaches:</a:t>
            </a:r>
          </a:p>
          <a:p>
            <a:r>
              <a:rPr lang="en-US" sz="900" b="1" i="0" u="none" strike="noStrike" kern="1200" baseline="0" dirty="0">
                <a:solidFill>
                  <a:schemeClr val="tx1"/>
                </a:solidFill>
                <a:latin typeface="Segoe UI Light" pitchFamily="34" charset="0"/>
                <a:ea typeface="+mn-ea"/>
                <a:cs typeface="+mn-cs"/>
              </a:rPr>
              <a:t>Azure Active Directory: </a:t>
            </a:r>
            <a:r>
              <a:rPr lang="en-US" sz="900" b="0" i="0" u="none" strike="noStrike" kern="1200" baseline="0" dirty="0">
                <a:solidFill>
                  <a:schemeClr val="tx1"/>
                </a:solidFill>
                <a:latin typeface="Segoe UI Light" pitchFamily="34" charset="0"/>
                <a:ea typeface="+mn-ea"/>
                <a:cs typeface="+mn-cs"/>
              </a:rPr>
              <a:t>Use Azure Active Directory (Azure AD) credentials to authenticate a user, group, or</a:t>
            </a:r>
          </a:p>
          <a:p>
            <a:r>
              <a:rPr lang="en-US" sz="900" b="0" i="0" u="none" strike="noStrike" kern="1200" baseline="0" dirty="0">
                <a:solidFill>
                  <a:schemeClr val="tx1"/>
                </a:solidFill>
                <a:latin typeface="Segoe UI Light" pitchFamily="34" charset="0"/>
                <a:ea typeface="+mn-ea"/>
                <a:cs typeface="+mn-cs"/>
              </a:rPr>
              <a:t>other identity for access to blob and queue data (</a:t>
            </a:r>
            <a:r>
              <a:rPr lang="en-US" sz="900" b="1" i="0" u="none" strike="noStrike" kern="1200" baseline="0" dirty="0">
                <a:solidFill>
                  <a:schemeClr val="tx1"/>
                </a:solidFill>
                <a:latin typeface="Segoe UI Light" pitchFamily="34" charset="0"/>
                <a:ea typeface="+mn-ea"/>
                <a:cs typeface="+mn-cs"/>
              </a:rPr>
              <a:t>preview</a:t>
            </a:r>
            <a:r>
              <a:rPr lang="en-US" sz="900" b="0" i="0" u="none" strike="noStrike" kern="1200" baseline="0" dirty="0">
                <a:solidFill>
                  <a:schemeClr val="tx1"/>
                </a:solidFill>
                <a:latin typeface="Segoe UI Light" pitchFamily="34" charset="0"/>
                <a:ea typeface="+mn-ea"/>
                <a:cs typeface="+mn-cs"/>
              </a:rPr>
              <a:t>). If authentication of an identity is successful, then</a:t>
            </a:r>
          </a:p>
          <a:p>
            <a:r>
              <a:rPr lang="en-US" sz="900" b="0" i="0" u="none" strike="noStrike" kern="1200" baseline="0" dirty="0">
                <a:solidFill>
                  <a:schemeClr val="tx1"/>
                </a:solidFill>
                <a:latin typeface="Segoe UI Light" pitchFamily="34" charset="0"/>
                <a:ea typeface="+mn-ea"/>
                <a:cs typeface="+mn-cs"/>
              </a:rPr>
              <a:t>Azure AD returns a token to use in authorizing the request to Azure Blob storage or Queue storage</a:t>
            </a:r>
          </a:p>
          <a:p>
            <a:r>
              <a:rPr lang="en-US" sz="900" b="1" i="0" u="none" strike="noStrike" kern="1200" baseline="0" dirty="0">
                <a:solidFill>
                  <a:schemeClr val="tx1"/>
                </a:solidFill>
                <a:latin typeface="Segoe UI Light" pitchFamily="34" charset="0"/>
                <a:ea typeface="+mn-ea"/>
                <a:cs typeface="+mn-cs"/>
              </a:rPr>
              <a:t>Shared Key authorization: </a:t>
            </a:r>
            <a:r>
              <a:rPr lang="en-US" sz="900" b="0" i="0" u="none" strike="noStrike" kern="1200" baseline="0" dirty="0">
                <a:solidFill>
                  <a:schemeClr val="tx1"/>
                </a:solidFill>
                <a:latin typeface="Segoe UI Light" pitchFamily="34" charset="0"/>
                <a:ea typeface="+mn-ea"/>
                <a:cs typeface="+mn-cs"/>
              </a:rPr>
              <a:t>Use your storage account access key to construct a connection string that your</a:t>
            </a:r>
          </a:p>
          <a:p>
            <a:r>
              <a:rPr lang="en-US" sz="900" b="0" i="0" u="none" strike="noStrike" kern="1200" baseline="0" dirty="0">
                <a:solidFill>
                  <a:schemeClr val="tx1"/>
                </a:solidFill>
                <a:latin typeface="Segoe UI Light" pitchFamily="34" charset="0"/>
                <a:ea typeface="+mn-ea"/>
                <a:cs typeface="+mn-cs"/>
              </a:rPr>
              <a:t>application uses at runtime to access Azure Storage. The values in the connection string are used to construct</a:t>
            </a:r>
          </a:p>
          <a:p>
            <a:r>
              <a:rPr lang="en-US" sz="900" b="0" i="0" u="none" strike="noStrike" kern="1200" baseline="0" dirty="0">
                <a:solidFill>
                  <a:schemeClr val="tx1"/>
                </a:solidFill>
                <a:latin typeface="Segoe UI Light" pitchFamily="34" charset="0"/>
                <a:ea typeface="+mn-ea"/>
                <a:cs typeface="+mn-cs"/>
              </a:rPr>
              <a:t>the </a:t>
            </a:r>
            <a:r>
              <a:rPr lang="en-US" sz="900" b="0" i="1" u="none" strike="noStrike" kern="1200" baseline="0" dirty="0">
                <a:solidFill>
                  <a:schemeClr val="tx1"/>
                </a:solidFill>
                <a:latin typeface="Segoe UI Light" pitchFamily="34" charset="0"/>
                <a:ea typeface="+mn-ea"/>
                <a:cs typeface="+mn-cs"/>
              </a:rPr>
              <a:t>Authorization </a:t>
            </a:r>
            <a:r>
              <a:rPr lang="en-US" sz="900" b="0" i="0" u="none" strike="noStrike" kern="1200" baseline="0" dirty="0">
                <a:solidFill>
                  <a:schemeClr val="tx1"/>
                </a:solidFill>
                <a:latin typeface="Segoe UI Light" pitchFamily="34" charset="0"/>
                <a:ea typeface="+mn-ea"/>
                <a:cs typeface="+mn-cs"/>
              </a:rPr>
              <a:t>header that is passed to Azure Storage. </a:t>
            </a:r>
          </a:p>
          <a:p>
            <a:r>
              <a:rPr lang="en-US" sz="900" b="1" i="0" u="none" strike="noStrike" kern="1200" baseline="0" dirty="0">
                <a:solidFill>
                  <a:schemeClr val="tx1"/>
                </a:solidFill>
                <a:latin typeface="Segoe UI Light" pitchFamily="34" charset="0"/>
                <a:ea typeface="+mn-ea"/>
                <a:cs typeface="+mn-cs"/>
              </a:rPr>
              <a:t>Shared access signature: </a:t>
            </a:r>
            <a:r>
              <a:rPr lang="en-US" sz="900" b="0" i="0" u="none" strike="noStrike" kern="1200" baseline="0" dirty="0">
                <a:solidFill>
                  <a:schemeClr val="tx1"/>
                </a:solidFill>
                <a:latin typeface="Segoe UI Light" pitchFamily="34" charset="0"/>
                <a:ea typeface="+mn-ea"/>
                <a:cs typeface="+mn-cs"/>
              </a:rPr>
              <a:t>Use a shared access signature to delegate access to resources in your storage</a:t>
            </a:r>
          </a:p>
          <a:p>
            <a:r>
              <a:rPr lang="en-US" sz="900" b="0" i="0" u="none" strike="noStrike" kern="1200" baseline="0" dirty="0">
                <a:solidFill>
                  <a:schemeClr val="tx1"/>
                </a:solidFill>
                <a:latin typeface="Segoe UI Light" pitchFamily="34" charset="0"/>
                <a:ea typeface="+mn-ea"/>
                <a:cs typeface="+mn-cs"/>
              </a:rPr>
              <a:t>account, if you are not using Azure AD authentication. A shared access signature is a token that encapsulates all</a:t>
            </a:r>
          </a:p>
          <a:p>
            <a:r>
              <a:rPr lang="en-US" sz="900" b="0" i="0" u="none" strike="noStrike" kern="1200" baseline="0" dirty="0">
                <a:solidFill>
                  <a:schemeClr val="tx1"/>
                </a:solidFill>
                <a:latin typeface="Segoe UI Light" pitchFamily="34" charset="0"/>
                <a:ea typeface="+mn-ea"/>
                <a:cs typeface="+mn-cs"/>
              </a:rPr>
              <a:t>of the information needed to authorize a request to Azure Storage on the URL. You can specify the storage</a:t>
            </a:r>
          </a:p>
          <a:p>
            <a:r>
              <a:rPr lang="en-US" sz="900" b="0" i="0" u="none" strike="noStrike" kern="1200" baseline="0" dirty="0">
                <a:solidFill>
                  <a:schemeClr val="tx1"/>
                </a:solidFill>
                <a:latin typeface="Segoe UI Light" pitchFamily="34" charset="0"/>
                <a:ea typeface="+mn-ea"/>
                <a:cs typeface="+mn-cs"/>
              </a:rPr>
              <a:t>resource, the permissions granted, and the interval over which the permissions are valid as part of the shared</a:t>
            </a:r>
          </a:p>
          <a:p>
            <a:r>
              <a:rPr lang="en-US" sz="900" b="0" i="0" u="none" strike="noStrike" kern="1200" baseline="0" dirty="0">
                <a:solidFill>
                  <a:schemeClr val="tx1"/>
                </a:solidFill>
                <a:latin typeface="Segoe UI Light" pitchFamily="34" charset="0"/>
                <a:ea typeface="+mn-ea"/>
                <a:cs typeface="+mn-cs"/>
              </a:rPr>
              <a:t>access signature.</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9/17/2019 2:48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047369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9/17/2019 2:48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3927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9/17/2019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0895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5568C-11AE-48B7-9B16-C02677ED33D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9/17/2019 2:48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403085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100000"/>
              </a:lnSpc>
              <a:spcBef>
                <a:spcPts val="1800"/>
              </a:spcBef>
              <a:spcAft>
                <a:spcPts val="600"/>
              </a:spcAft>
              <a:buClr>
                <a:srgbClr val="FFFFFF"/>
              </a:buClr>
            </a:pPr>
            <a:r>
              <a:rPr lang="en-US" sz="1200" dirty="0">
                <a:gradFill>
                  <a:gsLst>
                    <a:gs pos="1250">
                      <a:schemeClr val="tx1"/>
                    </a:gs>
                    <a:gs pos="99000">
                      <a:schemeClr val="tx1"/>
                    </a:gs>
                  </a:gsLst>
                  <a:lin ang="5400000" scaled="0"/>
                </a:gradFill>
              </a:rPr>
              <a:t>Azure File Sync centralizes Windows file services into Azure Files reducing management complexity and cost. </a:t>
            </a:r>
          </a:p>
          <a:p>
            <a:pPr defTabSz="914192">
              <a:lnSpc>
                <a:spcPct val="100000"/>
              </a:lnSpc>
              <a:spcBef>
                <a:spcPts val="1800"/>
              </a:spcBef>
              <a:spcAft>
                <a:spcPts val="600"/>
              </a:spcAft>
              <a:buClr>
                <a:srgbClr val="FFFFFF"/>
              </a:buClr>
            </a:pPr>
            <a:endParaRPr lang="en-US" sz="1200" dirty="0">
              <a:gradFill>
                <a:gsLst>
                  <a:gs pos="1250">
                    <a:schemeClr val="tx1"/>
                  </a:gs>
                  <a:gs pos="99000">
                    <a:schemeClr val="tx1"/>
                  </a:gs>
                </a:gsLst>
                <a:lin ang="5400000" scaled="0"/>
              </a:gradFill>
            </a:endParaRPr>
          </a:p>
          <a:p>
            <a:pPr defTabSz="914192">
              <a:lnSpc>
                <a:spcPct val="100000"/>
              </a:lnSpc>
              <a:spcBef>
                <a:spcPts val="600"/>
              </a:spcBef>
              <a:spcAft>
                <a:spcPts val="600"/>
              </a:spcAft>
              <a:buClr>
                <a:srgbClr val="FFFFFF"/>
              </a:buClr>
            </a:pPr>
            <a:r>
              <a:rPr lang="en-US" sz="1200" dirty="0">
                <a:gradFill>
                  <a:gsLst>
                    <a:gs pos="1250">
                      <a:schemeClr val="tx1"/>
                    </a:gs>
                    <a:gs pos="99000">
                      <a:schemeClr val="tx1"/>
                    </a:gs>
                  </a:gsLst>
                  <a:lin ang="5400000" scaled="0"/>
                </a:gradFill>
              </a:rPr>
              <a:t>Azure File Sync maintains compatibility and performance of existing on-premise file servers by turning them into lightweight, performance cache for Azure Files. </a:t>
            </a:r>
          </a:p>
          <a:p>
            <a:pPr defTabSz="914192">
              <a:lnSpc>
                <a:spcPct val="100000"/>
              </a:lnSpc>
              <a:spcBef>
                <a:spcPts val="600"/>
              </a:spcBef>
              <a:buClr>
                <a:srgbClr val="FFFFFF"/>
              </a:buClr>
            </a:pPr>
            <a:r>
              <a:rPr lang="en-US" sz="1200" dirty="0">
                <a:gradFill>
                  <a:gsLst>
                    <a:gs pos="1250">
                      <a:schemeClr val="tx1"/>
                    </a:gs>
                    <a:gs pos="99000">
                      <a:schemeClr val="tx1"/>
                    </a:gs>
                  </a:gsLst>
                  <a:lin ang="5400000" scaled="0"/>
                </a:gradFill>
              </a:rPr>
              <a:t>Specific Scenarios:</a:t>
            </a:r>
          </a:p>
          <a:p>
            <a:pPr marL="285750" indent="-285750" defTabSz="914192">
              <a:lnSpc>
                <a:spcPct val="100000"/>
              </a:lnSpc>
              <a:spcBef>
                <a:spcPts val="0"/>
              </a:spcBef>
              <a:buClr>
                <a:srgbClr val="FFFFFF"/>
              </a:buClr>
              <a:buFontTx/>
              <a:buChar char="-"/>
            </a:pPr>
            <a:r>
              <a:rPr lang="en-US" sz="1200" dirty="0">
                <a:gradFill>
                  <a:gsLst>
                    <a:gs pos="1250">
                      <a:schemeClr val="tx1"/>
                    </a:gs>
                    <a:gs pos="99000">
                      <a:schemeClr val="tx1"/>
                    </a:gs>
                  </a:gsLst>
                  <a:lin ang="5400000" scaled="0"/>
                </a:gradFill>
              </a:rPr>
              <a:t>Multi-site access (same dataset across servers and Azure Files)</a:t>
            </a:r>
          </a:p>
          <a:p>
            <a:pPr marL="285750" indent="-285750" defTabSz="914192">
              <a:lnSpc>
                <a:spcPct val="100000"/>
              </a:lnSpc>
              <a:spcBef>
                <a:spcPts val="0"/>
              </a:spcBef>
              <a:buClr>
                <a:srgbClr val="FFFFFF"/>
              </a:buClr>
              <a:buFontTx/>
              <a:buChar char="-"/>
            </a:pPr>
            <a:r>
              <a:rPr lang="en-US" sz="1200" dirty="0">
                <a:gradFill>
                  <a:gsLst>
                    <a:gs pos="1250">
                      <a:schemeClr val="tx1"/>
                    </a:gs>
                    <a:gs pos="99000">
                      <a:schemeClr val="tx1"/>
                    </a:gs>
                  </a:gsLst>
                  <a:lin ang="5400000" scaled="0"/>
                </a:gradFill>
              </a:rPr>
              <a:t>Cloud Tiering (cold data tiered from local Windows Server).  Azure Files maintains a complete copy.  Less frequently used data is removed from the on premise file server (the namespace is kept 100%)</a:t>
            </a:r>
          </a:p>
          <a:p>
            <a:pPr marL="285750" indent="-285750" defTabSz="914192">
              <a:lnSpc>
                <a:spcPct val="100000"/>
              </a:lnSpc>
              <a:spcBef>
                <a:spcPts val="0"/>
              </a:spcBef>
              <a:buClr>
                <a:srgbClr val="FFFFFF"/>
              </a:buClr>
              <a:buFontTx/>
              <a:buChar char="-"/>
            </a:pPr>
            <a:r>
              <a:rPr lang="en-US" sz="1200" dirty="0">
                <a:gradFill>
                  <a:gsLst>
                    <a:gs pos="1250">
                      <a:schemeClr val="tx1"/>
                    </a:gs>
                    <a:gs pos="99000">
                      <a:schemeClr val="tx1"/>
                    </a:gs>
                  </a:gsLst>
                  <a:lin ang="5400000" scaled="0"/>
                </a:gradFill>
              </a:rPr>
              <a:t>Centralize File Services (Windows Server becomes on premise performance cache) in Azure</a:t>
            </a:r>
          </a:p>
          <a:p>
            <a:pPr marL="285750" indent="-285750" defTabSz="914192">
              <a:lnSpc>
                <a:spcPct val="100000"/>
              </a:lnSpc>
              <a:spcBef>
                <a:spcPts val="0"/>
              </a:spcBef>
              <a:buClr>
                <a:srgbClr val="FFFFFF"/>
              </a:buClr>
              <a:buFontTx/>
              <a:buChar char="-"/>
            </a:pPr>
            <a:r>
              <a:rPr lang="en-US" sz="1200" dirty="0">
                <a:gradFill>
                  <a:gsLst>
                    <a:gs pos="1250">
                      <a:schemeClr val="tx1"/>
                    </a:gs>
                    <a:gs pos="99000">
                      <a:schemeClr val="tx1"/>
                    </a:gs>
                  </a:gsLst>
                  <a:lin ang="5400000" scaled="0"/>
                </a:gradFill>
              </a:rPr>
              <a:t>Cloud access (SMB 2.1 and 3.0 and REST access to data in Azure)</a:t>
            </a:r>
          </a:p>
          <a:p>
            <a:pPr marL="285750" indent="-285750" defTabSz="914192">
              <a:lnSpc>
                <a:spcPct val="100000"/>
              </a:lnSpc>
              <a:spcBef>
                <a:spcPts val="0"/>
              </a:spcBef>
              <a:buClr>
                <a:srgbClr val="FFFFFF"/>
              </a:buClr>
              <a:buFontTx/>
              <a:buChar char="-"/>
            </a:pPr>
            <a:r>
              <a:rPr lang="en-US" sz="1200" dirty="0">
                <a:gradFill>
                  <a:gsLst>
                    <a:gs pos="1250">
                      <a:schemeClr val="tx1"/>
                    </a:gs>
                    <a:gs pos="99000">
                      <a:schemeClr val="tx1"/>
                    </a:gs>
                  </a:gsLst>
                  <a:lin ang="5400000" scaled="0"/>
                </a:gradFill>
              </a:rPr>
              <a:t>Integrated cloud backup and rapid file server DR.  Very easy to quickly restore the namespace.  The file contents come down in the background or quickly on access.</a:t>
            </a:r>
          </a:p>
          <a:p>
            <a:endParaRPr lang="en-US" dirty="0"/>
          </a:p>
          <a:p>
            <a:r>
              <a:rPr lang="en-US" dirty="0"/>
              <a:t>Move file services to Azure.  Manage datasets centrally using Windows Server for local on premise cache given low latency/high speed access. Existing app &amp; user access doesn’t change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0F98BF-B56D-44E1-90C6-5592288D38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240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0F98BF-B56D-44E1-90C6-5592288D38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0620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1C6CB-FEFB-4034-893F-5E7AA3447F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E49EFA14-14BC-42B1-B4D2-E3485A5F9A23}"/>
              </a:ext>
            </a:extLst>
          </p:cNvPr>
          <p:cNvSpPr>
            <a:spLocks noGrp="1"/>
          </p:cNvSpPr>
          <p:nvPr>
            <p:ph type="body" idx="1"/>
          </p:nvPr>
        </p:nvSpPr>
        <p:spPr/>
        <p:txBody>
          <a:bodyPr/>
          <a:lstStyle/>
          <a:p>
            <a:pPr marL="228600" indent="-228600">
              <a:buFont typeface="+mj-lt"/>
              <a:buAutoNum type="arabicPeriod"/>
            </a:pPr>
            <a:r>
              <a:rPr lang="en-US" dirty="0"/>
              <a:t>Existing on </a:t>
            </a:r>
            <a:r>
              <a:rPr lang="en-US" dirty="0" err="1"/>
              <a:t>prem</a:t>
            </a:r>
            <a:r>
              <a:rPr lang="en-US" dirty="0"/>
              <a:t> server out of space</a:t>
            </a:r>
            <a:br>
              <a:rPr lang="en-US" dirty="0"/>
            </a:br>
            <a:r>
              <a:rPr lang="en-US" dirty="0"/>
              <a:t>Traditionally 2 options: 1) Delete data 2) increase storage footprint</a:t>
            </a:r>
          </a:p>
          <a:p>
            <a:pPr marL="445862" lvl="1" indent="-228600">
              <a:buFont typeface="+mj-lt"/>
              <a:buAutoNum type="arabicPeriod"/>
            </a:pPr>
            <a:r>
              <a:rPr lang="en-US" dirty="0"/>
              <a:t>With Azure File Sync: third option: </a:t>
            </a:r>
            <a:br>
              <a:rPr lang="en-US" dirty="0"/>
            </a:br>
            <a:r>
              <a:rPr lang="en-US" dirty="0"/>
              <a:t>Sync the volume (or just a sub-folder) to it’s own Azure File Share.</a:t>
            </a:r>
            <a:br>
              <a:rPr lang="en-US" dirty="0"/>
            </a:br>
            <a:r>
              <a:rPr lang="en-US" i="1" dirty="0"/>
              <a:t>(A server can have many volumes or folders, each syncing with their own Azure File Share)</a:t>
            </a:r>
          </a:p>
          <a:p>
            <a:pPr marL="445862" lvl="1" indent="-228600">
              <a:buFont typeface="+mj-lt"/>
              <a:buAutoNum type="arabicPeriod"/>
            </a:pPr>
            <a:r>
              <a:rPr lang="en-US" dirty="0"/>
              <a:t>As these two locations are syncing, enable a feature called Cloud Tiering.</a:t>
            </a:r>
            <a:br>
              <a:rPr lang="en-US" dirty="0"/>
            </a:br>
            <a:r>
              <a:rPr lang="en-US" dirty="0"/>
              <a:t>CT allows the server to track access patterns to files and will ensure the most frequently accessed files stay cached locally, while the cold data can be displaced from the server.</a:t>
            </a:r>
            <a:br>
              <a:rPr lang="en-US" dirty="0"/>
            </a:br>
            <a:r>
              <a:rPr lang="en-US" dirty="0"/>
              <a:t>The entire namespace stays fully in-tact, thus allowing any user or application to see each file in the namespace. Any file access is as usual and the file will be served from local disk or from the Azure File Share (cold file)</a:t>
            </a:r>
            <a:br>
              <a:rPr lang="en-US" dirty="0"/>
            </a:br>
            <a:endParaRPr lang="en-US" dirty="0"/>
          </a:p>
          <a:p>
            <a:pPr marL="228600" indent="-228600">
              <a:buFont typeface="+mj-lt"/>
              <a:buAutoNum type="arabicPeriod"/>
            </a:pPr>
            <a:r>
              <a:rPr lang="en-US" dirty="0"/>
              <a:t>Loose the local branch server</a:t>
            </a:r>
            <a:br>
              <a:rPr lang="en-US" dirty="0"/>
            </a:br>
            <a:r>
              <a:rPr lang="en-US" dirty="0"/>
              <a:t>Azure File Sync has a fast disaster recovery solution built-in:</a:t>
            </a:r>
          </a:p>
          <a:p>
            <a:pPr marL="445862" lvl="1" indent="-228600">
              <a:buFont typeface="+mj-lt"/>
              <a:buAutoNum type="arabicPeriod"/>
            </a:pPr>
            <a:r>
              <a:rPr lang="en-US" dirty="0"/>
              <a:t>Put in new server and connect to Sync Group</a:t>
            </a:r>
            <a:br>
              <a:rPr lang="en-US" dirty="0"/>
            </a:br>
            <a:r>
              <a:rPr lang="en-US" dirty="0"/>
              <a:t>(Could be totally different storage location than before – a server with no data on it)</a:t>
            </a:r>
          </a:p>
          <a:p>
            <a:pPr marL="445862" lvl="1" indent="-228600">
              <a:buFont typeface="+mj-lt"/>
              <a:buAutoNum type="arabicPeriod"/>
            </a:pPr>
            <a:r>
              <a:rPr lang="en-US" dirty="0"/>
              <a:t>Rapid server DR brings back namespace quickly.</a:t>
            </a:r>
            <a:br>
              <a:rPr lang="en-US" dirty="0"/>
            </a:br>
            <a:r>
              <a:rPr lang="en-US" dirty="0"/>
              <a:t>Users and application can start accessing the server already! – in most cases faster than restore from backup</a:t>
            </a:r>
            <a:br>
              <a:rPr lang="en-US" dirty="0"/>
            </a:br>
            <a:r>
              <a:rPr lang="en-US" dirty="0"/>
              <a:t>If a user or an application request to open a file, that file will be recalled from the cloud with priority!</a:t>
            </a:r>
            <a:br>
              <a:rPr lang="en-US" dirty="0"/>
            </a:br>
            <a:r>
              <a:rPr lang="en-US" dirty="0"/>
              <a:t>Once no more files are being requested, the server has time to act on it’s policies to fill the cache – can be interrupted at any time with a higher priority recall from a user/app</a:t>
            </a:r>
            <a:br>
              <a:rPr lang="en-US" dirty="0"/>
            </a:br>
            <a:endParaRPr lang="en-US" dirty="0"/>
          </a:p>
          <a:p>
            <a:pPr marL="228600" indent="-228600">
              <a:buFont typeface="+mj-lt"/>
              <a:buAutoNum type="arabicPeriod"/>
            </a:pPr>
            <a:r>
              <a:rPr lang="en-US" dirty="0"/>
              <a:t>Replicate the same namespace/dataset to multiple servers in same region</a:t>
            </a:r>
            <a:br>
              <a:rPr lang="en-US" dirty="0"/>
            </a:br>
            <a:endParaRPr lang="en-US" dirty="0"/>
          </a:p>
          <a:p>
            <a:pPr marL="228600" indent="-228600">
              <a:buFont typeface="+mj-lt"/>
              <a:buAutoNum type="arabicPeriod"/>
            </a:pPr>
            <a:r>
              <a:rPr lang="en-US" dirty="0"/>
              <a:t>Replicate to other Azure Files shares (cross region sync) </a:t>
            </a:r>
          </a:p>
          <a:p>
            <a:pPr marL="685800" lvl="1" indent="-228600">
              <a:buFont typeface="Arial" panose="020B0604020202020204" pitchFamily="34" charset="0"/>
              <a:buChar char="•"/>
            </a:pPr>
            <a:r>
              <a:rPr lang="en-US" dirty="0"/>
              <a:t>We call additional Azure File Shares that sync with another: Cloud Endpoints in the same Sync Group.</a:t>
            </a:r>
          </a:p>
          <a:p>
            <a:pPr marL="685800" lvl="1" indent="-228600">
              <a:buFont typeface="Arial" panose="020B0604020202020204" pitchFamily="34" charset="0"/>
              <a:buChar char="•"/>
            </a:pPr>
            <a:r>
              <a:rPr lang="en-US" dirty="0"/>
              <a:t>We call a location on a server that syncs with either of these Azure File Shares a Server Endpoint</a:t>
            </a:r>
          </a:p>
          <a:p>
            <a:pPr marL="685800" lvl="1" indent="-228600">
              <a:buFont typeface="Arial" panose="020B0604020202020204" pitchFamily="34" charset="0"/>
              <a:buChar char="•"/>
            </a:pPr>
            <a:r>
              <a:rPr lang="en-US" dirty="0"/>
              <a:t>Both C-EPs and S-EPs are fully read-write – changes made in one location travel to the others.</a:t>
            </a:r>
            <a:br>
              <a:rPr lang="en-US" dirty="0"/>
            </a:br>
            <a:endParaRPr lang="en-US" dirty="0"/>
          </a:p>
          <a:p>
            <a:pPr marL="228600" indent="-228600">
              <a:buFont typeface="+mj-lt"/>
              <a:buAutoNum type="arabicPeriod"/>
            </a:pPr>
            <a:r>
              <a:rPr lang="en-US" dirty="0"/>
              <a:t>Add servers from other regions that strategically connect to the lowest network latency available Azure File Share</a:t>
            </a:r>
            <a:br>
              <a:rPr lang="en-US" dirty="0"/>
            </a:br>
            <a:r>
              <a:rPr lang="en-US" dirty="0"/>
              <a:t>(Branch-Office Paris server comes in at this point.)</a:t>
            </a:r>
            <a:br>
              <a:rPr lang="en-US" dirty="0"/>
            </a:br>
            <a:endParaRPr lang="en-US" dirty="0"/>
          </a:p>
          <a:p>
            <a:pPr marL="228600" indent="-228600">
              <a:buFont typeface="+mj-lt"/>
              <a:buAutoNum type="arabicPeriod"/>
            </a:pPr>
            <a:r>
              <a:rPr lang="en-US" dirty="0"/>
              <a:t>Having more than 1 C-EP enables true High Availability of Azure File Storage.</a:t>
            </a:r>
            <a:br>
              <a:rPr lang="en-US" dirty="0"/>
            </a:br>
            <a:r>
              <a:rPr lang="en-US" dirty="0"/>
              <a:t>Servers that can for whatever reason not connect to one region, can automatically fail-over to the next (not in preview but actively being added)</a:t>
            </a:r>
            <a:br>
              <a:rPr lang="en-US" dirty="0"/>
            </a:br>
            <a:endParaRPr lang="en-US" dirty="0"/>
          </a:p>
          <a:p>
            <a:pPr marL="228600" indent="-228600">
              <a:buFont typeface="+mj-lt"/>
              <a:buAutoNum type="arabicPeriod"/>
            </a:pPr>
            <a:r>
              <a:rPr lang="en-US" dirty="0"/>
              <a:t>All servers are essentially just normal file servers – so all the compatibility with existing LOB apps or features like </a:t>
            </a:r>
            <a:r>
              <a:rPr lang="en-US" dirty="0" err="1"/>
              <a:t>smb</a:t>
            </a:r>
            <a:r>
              <a:rPr lang="en-US" dirty="0"/>
              <a:t>/</a:t>
            </a:r>
            <a:r>
              <a:rPr lang="en-US" dirty="0" err="1"/>
              <a:t>nfs</a:t>
            </a:r>
            <a:r>
              <a:rPr lang="en-US" dirty="0"/>
              <a:t>/work folders/ etc. is provided – fully compatible.</a:t>
            </a:r>
            <a:br>
              <a:rPr lang="en-US" dirty="0"/>
            </a:br>
            <a:endParaRPr lang="en-US" dirty="0"/>
          </a:p>
          <a:p>
            <a:pPr marL="228600" indent="-228600">
              <a:buFont typeface="+mj-lt"/>
              <a:buAutoNum type="arabicPeriod"/>
            </a:pPr>
            <a:r>
              <a:rPr lang="en-US" dirty="0"/>
              <a:t>Provide cloud access to the data (true hybrid – access on premise and the cloud)</a:t>
            </a:r>
            <a:br>
              <a:rPr lang="en-US" dirty="0"/>
            </a:br>
            <a:endParaRPr lang="en-US" dirty="0"/>
          </a:p>
          <a:p>
            <a:pPr marL="228600" indent="-228600">
              <a:buFont typeface="+mj-lt"/>
              <a:buAutoNum type="arabicPeriod"/>
            </a:pPr>
            <a:r>
              <a:rPr lang="en-US" dirty="0"/>
              <a:t>Backup integration:</a:t>
            </a:r>
            <a:br>
              <a:rPr lang="en-US" dirty="0"/>
            </a:br>
            <a:r>
              <a:rPr lang="en-US" dirty="0"/>
              <a:t>Backup on-premises is a challenge when cloud tiering is used on a server: a backup application is likely attempting to recall all files locally if backup happens – defeats the purpose of CT.</a:t>
            </a:r>
            <a:br>
              <a:rPr lang="en-US" dirty="0"/>
            </a:br>
            <a:r>
              <a:rPr lang="en-US" dirty="0"/>
              <a:t>Better solution: Cloud Backup, in 2 steps:</a:t>
            </a:r>
          </a:p>
          <a:p>
            <a:pPr marL="685800" lvl="1" indent="-228600">
              <a:buFont typeface="Arial" panose="020B0604020202020204" pitchFamily="34" charset="0"/>
              <a:buChar char="•"/>
            </a:pPr>
            <a:r>
              <a:rPr lang="en-US" dirty="0"/>
              <a:t>Nearline Backup (available fall 2017):</a:t>
            </a:r>
            <a:br>
              <a:rPr lang="en-US" dirty="0"/>
            </a:br>
            <a:r>
              <a:rPr lang="en-US" dirty="0"/>
              <a:t>Snapshot based Azure File Share backups with all common restore options: Individual file / full share restore to original Az. File Share or alternative location.</a:t>
            </a:r>
            <a:br>
              <a:rPr lang="en-US" dirty="0"/>
            </a:br>
            <a:r>
              <a:rPr lang="en-US" dirty="0"/>
              <a:t>Pros: frequent snapshots possible (in most cases more often than on-</a:t>
            </a:r>
            <a:r>
              <a:rPr lang="en-US" dirty="0" err="1"/>
              <a:t>prem</a:t>
            </a:r>
            <a:r>
              <a:rPr lang="en-US" dirty="0"/>
              <a:t>), snapshots can be mounted as read-only SMB shares, self-service restore for users via previous versions.</a:t>
            </a:r>
            <a:br>
              <a:rPr lang="en-US" dirty="0"/>
            </a:br>
            <a:r>
              <a:rPr lang="en-US" dirty="0"/>
              <a:t>Downsides: Snapshots reside in production storage = not a long-term retention place and risky if accidental delete of storage account happens.</a:t>
            </a:r>
          </a:p>
          <a:p>
            <a:pPr marL="685800" lvl="1" indent="-228600">
              <a:buFont typeface="Arial" panose="020B0604020202020204" pitchFamily="34" charset="0"/>
              <a:buChar char="•"/>
            </a:pPr>
            <a:r>
              <a:rPr lang="en-US" dirty="0"/>
              <a:t>Backup-hardening (availability predicted for 2018)</a:t>
            </a:r>
            <a:br>
              <a:rPr lang="en-US" dirty="0"/>
            </a:br>
            <a:r>
              <a:rPr lang="en-US" dirty="0"/>
              <a:t>Latest snapshot is moved out of the storage account and stored in an Azure Backup/Recovery vault for long-term retention.</a:t>
            </a:r>
          </a:p>
        </p:txBody>
      </p:sp>
    </p:spTree>
    <p:extLst>
      <p:ext uri="{BB962C8B-B14F-4D97-AF65-F5344CB8AC3E}">
        <p14:creationId xmlns:p14="http://schemas.microsoft.com/office/powerpoint/2010/main" val="235356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9/17/2019 3:12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0477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3690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1477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0226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4601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EF91DE-3303-4329-815D-10B015D5C3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367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200" b="1" dirty="0"/>
              <a:t>Talking point</a:t>
            </a:r>
            <a:r>
              <a:rPr lang="en-US" sz="1200" dirty="0"/>
              <a:t>:</a:t>
            </a:r>
          </a:p>
          <a:p>
            <a:pPr>
              <a:lnSpc>
                <a:spcPct val="90000"/>
              </a:lnSpc>
              <a:spcAft>
                <a:spcPts val="600"/>
              </a:spcAft>
            </a:pPr>
            <a:r>
              <a:rPr lang="en-US" sz="1200" dirty="0"/>
              <a:t>Easily switch between Premium  to Standard  to save cost for the following scenarios:</a:t>
            </a:r>
          </a:p>
          <a:p>
            <a:pPr marL="228600" indent="-228600">
              <a:lnSpc>
                <a:spcPct val="90000"/>
              </a:lnSpc>
              <a:spcAft>
                <a:spcPts val="600"/>
              </a:spcAft>
              <a:buAutoNum type="arabicPeriod"/>
            </a:pPr>
            <a:r>
              <a:rPr lang="en-US" sz="1200" dirty="0"/>
              <a:t>For big events such as black Friday you need better and consistent performance and want to switch to Premium; switch back to Standard after the event </a:t>
            </a:r>
          </a:p>
          <a:p>
            <a:pPr marL="228600" indent="-228600">
              <a:lnSpc>
                <a:spcPct val="90000"/>
              </a:lnSpc>
              <a:spcAft>
                <a:spcPts val="600"/>
              </a:spcAft>
              <a:buAutoNum type="arabicPeriod"/>
            </a:pPr>
            <a:r>
              <a:rPr lang="en-US" sz="1200" dirty="0"/>
              <a:t>You want to start with Standard for proof of concepts, Dev/Test phase and then upgrade to Premium in the production environment </a:t>
            </a:r>
          </a:p>
          <a:p>
            <a:pPr marL="228600" indent="-228600">
              <a:lnSpc>
                <a:spcPct val="90000"/>
              </a:lnSpc>
              <a:spcAft>
                <a:spcPts val="600"/>
              </a:spcAft>
              <a:buAutoNum type="arabicPeriod"/>
            </a:pPr>
            <a:r>
              <a:rPr lang="en-US" sz="1200" dirty="0"/>
              <a:t>While transition between Standard-to-Premium and Premium-to-Standard tiers is supported, it is not recommended to transition workload disks between tiers at a high velocity (to manage costs or otherwise transition tiers)</a:t>
            </a:r>
          </a:p>
          <a:p>
            <a:pPr marL="0" indent="0">
              <a:lnSpc>
                <a:spcPct val="90000"/>
              </a:lnSpc>
              <a:spcAft>
                <a:spcPts val="600"/>
              </a:spcAft>
              <a:buNone/>
            </a:pPr>
            <a:endParaRPr lang="en-US" sz="1200" dirty="0"/>
          </a:p>
          <a:p>
            <a:pPr marL="228600" indent="-228600">
              <a:lnSpc>
                <a:spcPct val="90000"/>
              </a:lnSpc>
              <a:spcAft>
                <a:spcPts val="600"/>
              </a:spcAft>
              <a:buAutoNum type="arabicPeriod"/>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2623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9/17/2019 2:48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91577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a:t>For partner presentations: Use this slide to replace the customer title slide.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4132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100000"/>
              </a:lnSpc>
              <a:spcBef>
                <a:spcPct val="20000"/>
              </a:spcBef>
              <a:spcAft>
                <a:spcPts val="0"/>
              </a:spcAft>
              <a:buSzPct val="90000"/>
              <a:defRPr/>
            </a:pPr>
            <a:r>
              <a:rPr lang="en-US" sz="2900">
                <a:solidFill>
                  <a:srgbClr val="1A1A1A"/>
                </a:solidFill>
                <a:latin typeface="Segoe UI Semilight" panose="020B0402040204020203" pitchFamily="34" charset="0"/>
                <a:cs typeface="Segoe UI Semilight" panose="020B0402040204020203" pitchFamily="34" charset="0"/>
              </a:rPr>
              <a:t>The current state of data:</a:t>
            </a:r>
          </a:p>
          <a:p>
            <a:pPr marL="465887" indent="-465887" defTabSz="950464">
              <a:lnSpc>
                <a:spcPct val="100000"/>
              </a:lnSpc>
              <a:spcBef>
                <a:spcPct val="20000"/>
              </a:spcBef>
              <a:spcAft>
                <a:spcPts val="0"/>
              </a:spcAft>
              <a:buSzPct val="90000"/>
              <a:buFont typeface="Arial" panose="020B0604020202020204" pitchFamily="34" charset="0"/>
              <a:buChar char="•"/>
              <a:defRPr/>
            </a:pPr>
            <a:r>
              <a:rPr lang="en-US" sz="29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Massive data exists outside the cloud, growing rapidly </a:t>
            </a:r>
          </a:p>
          <a:p>
            <a:pPr marL="806124" lvl="3" indent="-349415" defTabSz="950464">
              <a:lnSpc>
                <a:spcPct val="100000"/>
              </a:lnSpc>
              <a:spcBef>
                <a:spcPct val="20000"/>
              </a:spcBef>
              <a:spcAft>
                <a:spcPts val="0"/>
              </a:spcAft>
              <a:buSzPct val="90000"/>
              <a:defRPr/>
            </a:pPr>
            <a:r>
              <a:rPr lang="en-US" sz="2000">
                <a:gradFill>
                  <a:gsLst>
                    <a:gs pos="1250">
                      <a:srgbClr val="1A1A1A"/>
                    </a:gs>
                    <a:gs pos="100000">
                      <a:srgbClr val="1A1A1A"/>
                    </a:gs>
                  </a:gsLst>
                  <a:lin ang="5400000" scaled="0"/>
                </a:gradFill>
                <a:latin typeface="Segoe UI"/>
              </a:rPr>
              <a:t>Existing data: from workloads, backups, archive, media, etc.</a:t>
            </a:r>
          </a:p>
          <a:p>
            <a:pPr marL="806124" lvl="3" indent="-349415" defTabSz="950464">
              <a:lnSpc>
                <a:spcPct val="100000"/>
              </a:lnSpc>
              <a:spcBef>
                <a:spcPct val="20000"/>
              </a:spcBef>
              <a:spcAft>
                <a:spcPts val="0"/>
              </a:spcAft>
              <a:buSzPct val="90000"/>
              <a:defRPr/>
            </a:pPr>
            <a:r>
              <a:rPr lang="en-US" sz="2000">
                <a:gradFill>
                  <a:gsLst>
                    <a:gs pos="1250">
                      <a:srgbClr val="1A1A1A"/>
                    </a:gs>
                    <a:gs pos="100000">
                      <a:srgbClr val="1A1A1A"/>
                    </a:gs>
                  </a:gsLst>
                  <a:lin ang="5400000" scaled="0"/>
                </a:gradFill>
                <a:latin typeface="Segoe UI"/>
              </a:rPr>
              <a:t>New data: is being generated at exponential rates by new devices and in unique locations</a:t>
            </a:r>
          </a:p>
          <a:p>
            <a:pPr marL="465887" indent="-465887" defTabSz="950464">
              <a:lnSpc>
                <a:spcPct val="100000"/>
              </a:lnSpc>
              <a:spcBef>
                <a:spcPct val="20000"/>
              </a:spcBef>
              <a:spcAft>
                <a:spcPts val="0"/>
              </a:spcAft>
              <a:buSzPct val="90000"/>
              <a:buFont typeface="Arial" panose="020B0604020202020204" pitchFamily="34" charset="0"/>
              <a:buChar char="•"/>
              <a:defRPr/>
            </a:pPr>
            <a:r>
              <a:rPr lang="en-US" sz="29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Maintaining datacenter data: time-consuming &amp; costly</a:t>
            </a:r>
          </a:p>
          <a:p>
            <a:pPr marL="465887" indent="-465887" defTabSz="950464">
              <a:lnSpc>
                <a:spcPct val="100000"/>
              </a:lnSpc>
              <a:spcBef>
                <a:spcPct val="20000"/>
              </a:spcBef>
              <a:spcAft>
                <a:spcPts val="0"/>
              </a:spcAft>
              <a:buSzPct val="90000"/>
              <a:buFont typeface="Arial" panose="020B0604020202020204" pitchFamily="34" charset="0"/>
              <a:buChar char="•"/>
              <a:defRPr/>
            </a:pPr>
            <a:r>
              <a:rPr lang="en-US" sz="29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Market requirement: simplify data movement to cloud</a:t>
            </a:r>
          </a:p>
          <a:p>
            <a:pPr marL="806124" lvl="3" indent="-349415" defTabSz="950464">
              <a:lnSpc>
                <a:spcPct val="100000"/>
              </a:lnSpc>
              <a:spcBef>
                <a:spcPct val="20000"/>
              </a:spcBef>
              <a:spcAft>
                <a:spcPts val="0"/>
              </a:spcAft>
              <a:buSzPct val="90000"/>
              <a:defRPr/>
            </a:pPr>
            <a:r>
              <a:rPr lang="en-US" sz="2000">
                <a:gradFill>
                  <a:gsLst>
                    <a:gs pos="1250">
                      <a:srgbClr val="1A1A1A"/>
                    </a:gs>
                    <a:gs pos="100000">
                      <a:srgbClr val="1A1A1A"/>
                    </a:gs>
                  </a:gsLst>
                  <a:lin ang="5400000" scaled="0"/>
                </a:gradFill>
                <a:latin typeface="Segoe UI"/>
              </a:rPr>
              <a:t>Range of online and offline methods to move data</a:t>
            </a:r>
          </a:p>
          <a:p>
            <a:pPr marL="806124" lvl="3" indent="-349415" defTabSz="950464">
              <a:lnSpc>
                <a:spcPct val="100000"/>
              </a:lnSpc>
              <a:spcBef>
                <a:spcPct val="20000"/>
              </a:spcBef>
              <a:spcAft>
                <a:spcPts val="0"/>
              </a:spcAft>
              <a:buSzPct val="90000"/>
              <a:defRPr/>
            </a:pPr>
            <a:r>
              <a:rPr lang="en-US" sz="2000">
                <a:gradFill>
                  <a:gsLst>
                    <a:gs pos="1250">
                      <a:srgbClr val="1A1A1A"/>
                    </a:gs>
                    <a:gs pos="100000">
                      <a:srgbClr val="1A1A1A"/>
                    </a:gs>
                  </a:gsLst>
                  <a:lin ang="5400000" scaled="0"/>
                </a:gradFill>
                <a:latin typeface="Segoe UI"/>
              </a:rPr>
              <a:t>Pre-process data before uploading to cloud to Aggregate, Modify, or Subset data</a:t>
            </a:r>
          </a:p>
          <a:p>
            <a:pPr marL="806124" lvl="3" indent="-349415" defTabSz="950464">
              <a:lnSpc>
                <a:spcPct val="100000"/>
              </a:lnSpc>
              <a:spcBef>
                <a:spcPct val="20000"/>
              </a:spcBef>
              <a:spcAft>
                <a:spcPts val="0"/>
              </a:spcAft>
              <a:buSzPct val="90000"/>
              <a:defRPr/>
            </a:pPr>
            <a:r>
              <a:rPr lang="en-US" sz="2000">
                <a:gradFill>
                  <a:gsLst>
                    <a:gs pos="1250">
                      <a:srgbClr val="1A1A1A"/>
                    </a:gs>
                    <a:gs pos="100000">
                      <a:srgbClr val="1A1A1A"/>
                    </a:gs>
                  </a:gsLst>
                  <a:lin ang="5400000" scaled="0"/>
                </a:gradFill>
                <a:latin typeface="Segoe UI"/>
              </a:rPr>
              <a:t>Machine-learning inferencing close for quick results</a:t>
            </a:r>
          </a:p>
          <a:p>
            <a:pPr marL="413031" lvl="1" indent="-349415" defTabSz="950464">
              <a:lnSpc>
                <a:spcPct val="100000"/>
              </a:lnSpc>
              <a:spcBef>
                <a:spcPct val="20000"/>
              </a:spcBef>
              <a:spcAft>
                <a:spcPts val="0"/>
              </a:spcAft>
              <a:buSzPct val="90000"/>
              <a:defRPr/>
            </a:pPr>
            <a:r>
              <a:rPr lang="en-US" sz="29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cloud provides compute, analytics, and long-term storage of data at cloud scale</a:t>
            </a:r>
          </a:p>
          <a:p>
            <a:endParaRPr lang="en-US"/>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3156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a:t>This slide is a drill-down to show the time it takes to move large quantities of data over various-speed networks. Here you can also describe the disk Import/Export option to the customer.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6424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59634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100000"/>
              </a:lnSpc>
              <a:spcBef>
                <a:spcPct val="20000"/>
              </a:spcBef>
              <a:spcAft>
                <a:spcPts val="0"/>
              </a:spcAft>
              <a:buSzPct val="90000"/>
              <a:defRPr/>
            </a:pPr>
            <a:r>
              <a:rPr lang="en-US" sz="2900">
                <a:solidFill>
                  <a:srgbClr val="1A1A1A"/>
                </a:solidFill>
                <a:latin typeface="Segoe UI Semilight" panose="020B0402040204020203" pitchFamily="34" charset="0"/>
                <a:cs typeface="Segoe UI Semilight" panose="020B0402040204020203" pitchFamily="34" charset="0"/>
              </a:rPr>
              <a:t>The current state of data:</a:t>
            </a:r>
          </a:p>
          <a:p>
            <a:pPr marL="465887" indent="-465887" defTabSz="950464">
              <a:lnSpc>
                <a:spcPct val="100000"/>
              </a:lnSpc>
              <a:spcBef>
                <a:spcPct val="20000"/>
              </a:spcBef>
              <a:spcAft>
                <a:spcPts val="0"/>
              </a:spcAft>
              <a:buSzPct val="90000"/>
              <a:buFont typeface="Arial" panose="020B0604020202020204" pitchFamily="34" charset="0"/>
              <a:buChar char="•"/>
              <a:defRPr/>
            </a:pPr>
            <a:r>
              <a:rPr lang="en-US" sz="29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Massive data exists outside the cloud, growing rapidly </a:t>
            </a:r>
          </a:p>
          <a:p>
            <a:pPr marL="806124" lvl="3" indent="-349415" defTabSz="950464">
              <a:lnSpc>
                <a:spcPct val="100000"/>
              </a:lnSpc>
              <a:spcBef>
                <a:spcPct val="20000"/>
              </a:spcBef>
              <a:spcAft>
                <a:spcPts val="0"/>
              </a:spcAft>
              <a:buSzPct val="90000"/>
              <a:defRPr/>
            </a:pPr>
            <a:r>
              <a:rPr lang="en-US" sz="2000">
                <a:gradFill>
                  <a:gsLst>
                    <a:gs pos="1250">
                      <a:srgbClr val="1A1A1A"/>
                    </a:gs>
                    <a:gs pos="100000">
                      <a:srgbClr val="1A1A1A"/>
                    </a:gs>
                  </a:gsLst>
                  <a:lin ang="5400000" scaled="0"/>
                </a:gradFill>
                <a:latin typeface="Segoe UI"/>
              </a:rPr>
              <a:t>Existing data: from workloads, backups, archive, media, etc.</a:t>
            </a:r>
          </a:p>
          <a:p>
            <a:pPr marL="806124" lvl="3" indent="-349415" defTabSz="950464">
              <a:lnSpc>
                <a:spcPct val="100000"/>
              </a:lnSpc>
              <a:spcBef>
                <a:spcPct val="20000"/>
              </a:spcBef>
              <a:spcAft>
                <a:spcPts val="0"/>
              </a:spcAft>
              <a:buSzPct val="90000"/>
              <a:defRPr/>
            </a:pPr>
            <a:r>
              <a:rPr lang="en-US" sz="2000">
                <a:gradFill>
                  <a:gsLst>
                    <a:gs pos="1250">
                      <a:srgbClr val="1A1A1A"/>
                    </a:gs>
                    <a:gs pos="100000">
                      <a:srgbClr val="1A1A1A"/>
                    </a:gs>
                  </a:gsLst>
                  <a:lin ang="5400000" scaled="0"/>
                </a:gradFill>
                <a:latin typeface="Segoe UI"/>
              </a:rPr>
              <a:t>New data: is being generated at exponential rates by new devices and in unique locations</a:t>
            </a:r>
          </a:p>
          <a:p>
            <a:pPr marL="465887" indent="-465887" defTabSz="950464">
              <a:lnSpc>
                <a:spcPct val="100000"/>
              </a:lnSpc>
              <a:spcBef>
                <a:spcPct val="20000"/>
              </a:spcBef>
              <a:spcAft>
                <a:spcPts val="0"/>
              </a:spcAft>
              <a:buSzPct val="90000"/>
              <a:buFont typeface="Arial" panose="020B0604020202020204" pitchFamily="34" charset="0"/>
              <a:buChar char="•"/>
              <a:defRPr/>
            </a:pPr>
            <a:r>
              <a:rPr lang="en-US" sz="29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Maintaining datacenter data: time-consuming &amp; costly</a:t>
            </a:r>
          </a:p>
          <a:p>
            <a:pPr marL="465887" indent="-465887" defTabSz="950464">
              <a:lnSpc>
                <a:spcPct val="100000"/>
              </a:lnSpc>
              <a:spcBef>
                <a:spcPct val="20000"/>
              </a:spcBef>
              <a:spcAft>
                <a:spcPts val="0"/>
              </a:spcAft>
              <a:buSzPct val="90000"/>
              <a:buFont typeface="Arial" panose="020B0604020202020204" pitchFamily="34" charset="0"/>
              <a:buChar char="•"/>
              <a:defRPr/>
            </a:pPr>
            <a:r>
              <a:rPr lang="en-US" sz="29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Market requirement: simplify data movement to cloud</a:t>
            </a:r>
          </a:p>
          <a:p>
            <a:pPr marL="806124" lvl="3" indent="-349415" defTabSz="950464">
              <a:lnSpc>
                <a:spcPct val="100000"/>
              </a:lnSpc>
              <a:spcBef>
                <a:spcPct val="20000"/>
              </a:spcBef>
              <a:spcAft>
                <a:spcPts val="0"/>
              </a:spcAft>
              <a:buSzPct val="90000"/>
              <a:defRPr/>
            </a:pPr>
            <a:r>
              <a:rPr lang="en-US" sz="2000">
                <a:gradFill>
                  <a:gsLst>
                    <a:gs pos="1250">
                      <a:srgbClr val="1A1A1A"/>
                    </a:gs>
                    <a:gs pos="100000">
                      <a:srgbClr val="1A1A1A"/>
                    </a:gs>
                  </a:gsLst>
                  <a:lin ang="5400000" scaled="0"/>
                </a:gradFill>
                <a:latin typeface="Segoe UI"/>
              </a:rPr>
              <a:t>Range of online and offline methods to move data</a:t>
            </a:r>
          </a:p>
          <a:p>
            <a:pPr marL="806124" lvl="3" indent="-349415" defTabSz="950464">
              <a:lnSpc>
                <a:spcPct val="100000"/>
              </a:lnSpc>
              <a:spcBef>
                <a:spcPct val="20000"/>
              </a:spcBef>
              <a:spcAft>
                <a:spcPts val="0"/>
              </a:spcAft>
              <a:buSzPct val="90000"/>
              <a:defRPr/>
            </a:pPr>
            <a:r>
              <a:rPr lang="en-US" sz="2000">
                <a:gradFill>
                  <a:gsLst>
                    <a:gs pos="1250">
                      <a:srgbClr val="1A1A1A"/>
                    </a:gs>
                    <a:gs pos="100000">
                      <a:srgbClr val="1A1A1A"/>
                    </a:gs>
                  </a:gsLst>
                  <a:lin ang="5400000" scaled="0"/>
                </a:gradFill>
                <a:latin typeface="Segoe UI"/>
              </a:rPr>
              <a:t>Pre-process data before uploading to cloud to Aggregate, Modify, or Subset data</a:t>
            </a:r>
          </a:p>
          <a:p>
            <a:pPr marL="806124" lvl="3" indent="-349415" defTabSz="950464">
              <a:lnSpc>
                <a:spcPct val="100000"/>
              </a:lnSpc>
              <a:spcBef>
                <a:spcPct val="20000"/>
              </a:spcBef>
              <a:spcAft>
                <a:spcPts val="0"/>
              </a:spcAft>
              <a:buSzPct val="90000"/>
              <a:defRPr/>
            </a:pPr>
            <a:r>
              <a:rPr lang="en-US" sz="2000">
                <a:gradFill>
                  <a:gsLst>
                    <a:gs pos="1250">
                      <a:srgbClr val="1A1A1A"/>
                    </a:gs>
                    <a:gs pos="100000">
                      <a:srgbClr val="1A1A1A"/>
                    </a:gs>
                  </a:gsLst>
                  <a:lin ang="5400000" scaled="0"/>
                </a:gradFill>
                <a:latin typeface="Segoe UI"/>
              </a:rPr>
              <a:t>Machine-learning inferencing close for quick results</a:t>
            </a:r>
          </a:p>
          <a:p>
            <a:pPr marL="413031" lvl="1" indent="-349415" defTabSz="950464">
              <a:lnSpc>
                <a:spcPct val="100000"/>
              </a:lnSpc>
              <a:spcBef>
                <a:spcPct val="20000"/>
              </a:spcBef>
              <a:spcAft>
                <a:spcPts val="0"/>
              </a:spcAft>
              <a:buSzPct val="90000"/>
              <a:defRPr/>
            </a:pPr>
            <a:r>
              <a:rPr lang="en-US" sz="29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cloud provides compute, analytics, and long-term storage of data at cloud scale</a:t>
            </a:r>
          </a:p>
          <a:p>
            <a:endParaRPr lang="en-US"/>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28634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100000"/>
              </a:lnSpc>
              <a:spcBef>
                <a:spcPct val="20000"/>
              </a:spcBef>
              <a:spcAft>
                <a:spcPts val="0"/>
              </a:spcAft>
              <a:buSzPct val="90000"/>
              <a:defRPr/>
            </a:pPr>
            <a:r>
              <a:rPr lang="en-US" sz="2900">
                <a:solidFill>
                  <a:srgbClr val="1A1A1A"/>
                </a:solidFill>
                <a:latin typeface="Segoe UI Semilight" panose="020B0402040204020203" pitchFamily="34" charset="0"/>
                <a:cs typeface="Segoe UI Semilight" panose="020B0402040204020203" pitchFamily="34" charset="0"/>
              </a:rPr>
              <a:t>The current state of data:</a:t>
            </a:r>
          </a:p>
          <a:p>
            <a:pPr marL="465887" indent="-465887" defTabSz="950464">
              <a:lnSpc>
                <a:spcPct val="100000"/>
              </a:lnSpc>
              <a:spcBef>
                <a:spcPct val="20000"/>
              </a:spcBef>
              <a:spcAft>
                <a:spcPts val="0"/>
              </a:spcAft>
              <a:buSzPct val="90000"/>
              <a:buFont typeface="Arial" panose="020B0604020202020204" pitchFamily="34" charset="0"/>
              <a:buChar char="•"/>
              <a:defRPr/>
            </a:pPr>
            <a:r>
              <a:rPr lang="en-US" sz="29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Massive data exists outside the cloud, growing rapidly </a:t>
            </a:r>
          </a:p>
          <a:p>
            <a:pPr marL="806124" lvl="3" indent="-349415" defTabSz="950464">
              <a:lnSpc>
                <a:spcPct val="100000"/>
              </a:lnSpc>
              <a:spcBef>
                <a:spcPct val="20000"/>
              </a:spcBef>
              <a:spcAft>
                <a:spcPts val="0"/>
              </a:spcAft>
              <a:buSzPct val="90000"/>
              <a:defRPr/>
            </a:pPr>
            <a:r>
              <a:rPr lang="en-US" sz="2000">
                <a:gradFill>
                  <a:gsLst>
                    <a:gs pos="1250">
                      <a:srgbClr val="1A1A1A"/>
                    </a:gs>
                    <a:gs pos="100000">
                      <a:srgbClr val="1A1A1A"/>
                    </a:gs>
                  </a:gsLst>
                  <a:lin ang="5400000" scaled="0"/>
                </a:gradFill>
                <a:latin typeface="Segoe UI"/>
              </a:rPr>
              <a:t>Existing data: from workloads, backups, archive, media, etc.</a:t>
            </a:r>
          </a:p>
          <a:p>
            <a:pPr marL="806124" lvl="3" indent="-349415" defTabSz="950464">
              <a:lnSpc>
                <a:spcPct val="100000"/>
              </a:lnSpc>
              <a:spcBef>
                <a:spcPct val="20000"/>
              </a:spcBef>
              <a:spcAft>
                <a:spcPts val="0"/>
              </a:spcAft>
              <a:buSzPct val="90000"/>
              <a:defRPr/>
            </a:pPr>
            <a:r>
              <a:rPr lang="en-US" sz="2000">
                <a:gradFill>
                  <a:gsLst>
                    <a:gs pos="1250">
                      <a:srgbClr val="1A1A1A"/>
                    </a:gs>
                    <a:gs pos="100000">
                      <a:srgbClr val="1A1A1A"/>
                    </a:gs>
                  </a:gsLst>
                  <a:lin ang="5400000" scaled="0"/>
                </a:gradFill>
                <a:latin typeface="Segoe UI"/>
              </a:rPr>
              <a:t>New data: is being generated at exponential rates by new devices and in unique locations</a:t>
            </a:r>
          </a:p>
          <a:p>
            <a:pPr marL="465887" indent="-465887" defTabSz="950464">
              <a:lnSpc>
                <a:spcPct val="100000"/>
              </a:lnSpc>
              <a:spcBef>
                <a:spcPct val="20000"/>
              </a:spcBef>
              <a:spcAft>
                <a:spcPts val="0"/>
              </a:spcAft>
              <a:buSzPct val="90000"/>
              <a:buFont typeface="Arial" panose="020B0604020202020204" pitchFamily="34" charset="0"/>
              <a:buChar char="•"/>
              <a:defRPr/>
            </a:pPr>
            <a:r>
              <a:rPr lang="en-US" sz="29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Maintaining datacenter data: time-consuming &amp; costly</a:t>
            </a:r>
          </a:p>
          <a:p>
            <a:pPr marL="465887" indent="-465887" defTabSz="950464">
              <a:lnSpc>
                <a:spcPct val="100000"/>
              </a:lnSpc>
              <a:spcBef>
                <a:spcPct val="20000"/>
              </a:spcBef>
              <a:spcAft>
                <a:spcPts val="0"/>
              </a:spcAft>
              <a:buSzPct val="90000"/>
              <a:buFont typeface="Arial" panose="020B0604020202020204" pitchFamily="34" charset="0"/>
              <a:buChar char="•"/>
              <a:defRPr/>
            </a:pPr>
            <a:r>
              <a:rPr lang="en-US" sz="29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Market requirement: simplify data movement to cloud</a:t>
            </a:r>
          </a:p>
          <a:p>
            <a:pPr marL="806124" lvl="3" indent="-349415" defTabSz="950464">
              <a:lnSpc>
                <a:spcPct val="100000"/>
              </a:lnSpc>
              <a:spcBef>
                <a:spcPct val="20000"/>
              </a:spcBef>
              <a:spcAft>
                <a:spcPts val="0"/>
              </a:spcAft>
              <a:buSzPct val="90000"/>
              <a:defRPr/>
            </a:pPr>
            <a:r>
              <a:rPr lang="en-US" sz="2000">
                <a:gradFill>
                  <a:gsLst>
                    <a:gs pos="1250">
                      <a:srgbClr val="1A1A1A"/>
                    </a:gs>
                    <a:gs pos="100000">
                      <a:srgbClr val="1A1A1A"/>
                    </a:gs>
                  </a:gsLst>
                  <a:lin ang="5400000" scaled="0"/>
                </a:gradFill>
                <a:latin typeface="Segoe UI"/>
              </a:rPr>
              <a:t>Range of online and offline methods to move data</a:t>
            </a:r>
          </a:p>
          <a:p>
            <a:pPr marL="806124" lvl="3" indent="-349415" defTabSz="950464">
              <a:lnSpc>
                <a:spcPct val="100000"/>
              </a:lnSpc>
              <a:spcBef>
                <a:spcPct val="20000"/>
              </a:spcBef>
              <a:spcAft>
                <a:spcPts val="0"/>
              </a:spcAft>
              <a:buSzPct val="90000"/>
              <a:defRPr/>
            </a:pPr>
            <a:r>
              <a:rPr lang="en-US" sz="2000">
                <a:gradFill>
                  <a:gsLst>
                    <a:gs pos="1250">
                      <a:srgbClr val="1A1A1A"/>
                    </a:gs>
                    <a:gs pos="100000">
                      <a:srgbClr val="1A1A1A"/>
                    </a:gs>
                  </a:gsLst>
                  <a:lin ang="5400000" scaled="0"/>
                </a:gradFill>
                <a:latin typeface="Segoe UI"/>
              </a:rPr>
              <a:t>Pre-process data before uploading to cloud to Aggregate, Modify, or Subset data</a:t>
            </a:r>
          </a:p>
          <a:p>
            <a:pPr marL="806124" lvl="3" indent="-349415" defTabSz="950464">
              <a:lnSpc>
                <a:spcPct val="100000"/>
              </a:lnSpc>
              <a:spcBef>
                <a:spcPct val="20000"/>
              </a:spcBef>
              <a:spcAft>
                <a:spcPts val="0"/>
              </a:spcAft>
              <a:buSzPct val="90000"/>
              <a:defRPr/>
            </a:pPr>
            <a:r>
              <a:rPr lang="en-US" sz="2000">
                <a:gradFill>
                  <a:gsLst>
                    <a:gs pos="1250">
                      <a:srgbClr val="1A1A1A"/>
                    </a:gs>
                    <a:gs pos="100000">
                      <a:srgbClr val="1A1A1A"/>
                    </a:gs>
                  </a:gsLst>
                  <a:lin ang="5400000" scaled="0"/>
                </a:gradFill>
                <a:latin typeface="Segoe UI"/>
              </a:rPr>
              <a:t>Machine-learning inferencing close for quick results</a:t>
            </a:r>
          </a:p>
          <a:p>
            <a:pPr marL="413031" lvl="1" indent="-349415" defTabSz="950464">
              <a:lnSpc>
                <a:spcPct val="100000"/>
              </a:lnSpc>
              <a:spcBef>
                <a:spcPct val="20000"/>
              </a:spcBef>
              <a:spcAft>
                <a:spcPts val="0"/>
              </a:spcAft>
              <a:buSzPct val="90000"/>
              <a:defRPr/>
            </a:pPr>
            <a:r>
              <a:rPr lang="en-US" sz="29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cloud provides compute, analytics, and long-term storage of data at cloud scale</a:t>
            </a:r>
          </a:p>
          <a:p>
            <a:endParaRPr lang="en-US"/>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722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100000"/>
              </a:lnSpc>
              <a:spcBef>
                <a:spcPct val="20000"/>
              </a:spcBef>
              <a:spcAft>
                <a:spcPts val="0"/>
              </a:spcAft>
              <a:buSzPct val="90000"/>
              <a:defRPr/>
            </a:pPr>
            <a:r>
              <a:rPr lang="en-US" sz="2900">
                <a:solidFill>
                  <a:srgbClr val="1A1A1A"/>
                </a:solidFill>
                <a:latin typeface="Segoe UI Semilight" panose="020B0402040204020203" pitchFamily="34" charset="0"/>
                <a:cs typeface="Segoe UI Semilight" panose="020B0402040204020203" pitchFamily="34" charset="0"/>
              </a:rPr>
              <a:t>The current state of data:</a:t>
            </a:r>
          </a:p>
          <a:p>
            <a:pPr marL="465887" indent="-465887" defTabSz="950464">
              <a:lnSpc>
                <a:spcPct val="100000"/>
              </a:lnSpc>
              <a:spcBef>
                <a:spcPct val="20000"/>
              </a:spcBef>
              <a:spcAft>
                <a:spcPts val="0"/>
              </a:spcAft>
              <a:buSzPct val="90000"/>
              <a:buFont typeface="Arial" panose="020B0604020202020204" pitchFamily="34" charset="0"/>
              <a:buChar char="•"/>
              <a:defRPr/>
            </a:pPr>
            <a:r>
              <a:rPr lang="en-US" sz="29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Massive data exists outside the cloud, growing rapidly </a:t>
            </a:r>
          </a:p>
          <a:p>
            <a:pPr marL="806124" lvl="3" indent="-349415" defTabSz="950464">
              <a:lnSpc>
                <a:spcPct val="100000"/>
              </a:lnSpc>
              <a:spcBef>
                <a:spcPct val="20000"/>
              </a:spcBef>
              <a:spcAft>
                <a:spcPts val="0"/>
              </a:spcAft>
              <a:buSzPct val="90000"/>
              <a:defRPr/>
            </a:pPr>
            <a:r>
              <a:rPr lang="en-US" sz="2000">
                <a:gradFill>
                  <a:gsLst>
                    <a:gs pos="1250">
                      <a:srgbClr val="1A1A1A"/>
                    </a:gs>
                    <a:gs pos="100000">
                      <a:srgbClr val="1A1A1A"/>
                    </a:gs>
                  </a:gsLst>
                  <a:lin ang="5400000" scaled="0"/>
                </a:gradFill>
                <a:latin typeface="Segoe UI"/>
              </a:rPr>
              <a:t>Existing data: from workloads, backups, archive, media, etc.</a:t>
            </a:r>
          </a:p>
          <a:p>
            <a:pPr marL="806124" lvl="3" indent="-349415" defTabSz="950464">
              <a:lnSpc>
                <a:spcPct val="100000"/>
              </a:lnSpc>
              <a:spcBef>
                <a:spcPct val="20000"/>
              </a:spcBef>
              <a:spcAft>
                <a:spcPts val="0"/>
              </a:spcAft>
              <a:buSzPct val="90000"/>
              <a:defRPr/>
            </a:pPr>
            <a:r>
              <a:rPr lang="en-US" sz="2000">
                <a:gradFill>
                  <a:gsLst>
                    <a:gs pos="1250">
                      <a:srgbClr val="1A1A1A"/>
                    </a:gs>
                    <a:gs pos="100000">
                      <a:srgbClr val="1A1A1A"/>
                    </a:gs>
                  </a:gsLst>
                  <a:lin ang="5400000" scaled="0"/>
                </a:gradFill>
                <a:latin typeface="Segoe UI"/>
              </a:rPr>
              <a:t>New data: is being generated at exponential rates by new devices and in unique locations</a:t>
            </a:r>
          </a:p>
          <a:p>
            <a:pPr marL="465887" indent="-465887" defTabSz="950464">
              <a:lnSpc>
                <a:spcPct val="100000"/>
              </a:lnSpc>
              <a:spcBef>
                <a:spcPct val="20000"/>
              </a:spcBef>
              <a:spcAft>
                <a:spcPts val="0"/>
              </a:spcAft>
              <a:buSzPct val="90000"/>
              <a:buFont typeface="Arial" panose="020B0604020202020204" pitchFamily="34" charset="0"/>
              <a:buChar char="•"/>
              <a:defRPr/>
            </a:pPr>
            <a:r>
              <a:rPr lang="en-US" sz="29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Maintaining datacenter data: time-consuming &amp; costly</a:t>
            </a:r>
          </a:p>
          <a:p>
            <a:pPr marL="465887" indent="-465887" defTabSz="950464">
              <a:lnSpc>
                <a:spcPct val="100000"/>
              </a:lnSpc>
              <a:spcBef>
                <a:spcPct val="20000"/>
              </a:spcBef>
              <a:spcAft>
                <a:spcPts val="0"/>
              </a:spcAft>
              <a:buSzPct val="90000"/>
              <a:buFont typeface="Arial" panose="020B0604020202020204" pitchFamily="34" charset="0"/>
              <a:buChar char="•"/>
              <a:defRPr/>
            </a:pPr>
            <a:r>
              <a:rPr lang="en-US" sz="29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Market requirement: simplify data movement to cloud</a:t>
            </a:r>
          </a:p>
          <a:p>
            <a:pPr marL="806124" lvl="3" indent="-349415" defTabSz="950464">
              <a:lnSpc>
                <a:spcPct val="100000"/>
              </a:lnSpc>
              <a:spcBef>
                <a:spcPct val="20000"/>
              </a:spcBef>
              <a:spcAft>
                <a:spcPts val="0"/>
              </a:spcAft>
              <a:buSzPct val="90000"/>
              <a:defRPr/>
            </a:pPr>
            <a:r>
              <a:rPr lang="en-US" sz="2000">
                <a:gradFill>
                  <a:gsLst>
                    <a:gs pos="1250">
                      <a:srgbClr val="1A1A1A"/>
                    </a:gs>
                    <a:gs pos="100000">
                      <a:srgbClr val="1A1A1A"/>
                    </a:gs>
                  </a:gsLst>
                  <a:lin ang="5400000" scaled="0"/>
                </a:gradFill>
                <a:latin typeface="Segoe UI"/>
              </a:rPr>
              <a:t>Range of online and offline methods to move data</a:t>
            </a:r>
          </a:p>
          <a:p>
            <a:pPr marL="806124" lvl="3" indent="-349415" defTabSz="950464">
              <a:lnSpc>
                <a:spcPct val="100000"/>
              </a:lnSpc>
              <a:spcBef>
                <a:spcPct val="20000"/>
              </a:spcBef>
              <a:spcAft>
                <a:spcPts val="0"/>
              </a:spcAft>
              <a:buSzPct val="90000"/>
              <a:defRPr/>
            </a:pPr>
            <a:r>
              <a:rPr lang="en-US" sz="2000">
                <a:gradFill>
                  <a:gsLst>
                    <a:gs pos="1250">
                      <a:srgbClr val="1A1A1A"/>
                    </a:gs>
                    <a:gs pos="100000">
                      <a:srgbClr val="1A1A1A"/>
                    </a:gs>
                  </a:gsLst>
                  <a:lin ang="5400000" scaled="0"/>
                </a:gradFill>
                <a:latin typeface="Segoe UI"/>
              </a:rPr>
              <a:t>Pre-process data before uploading to cloud to Aggregate, Modify, or Subset data</a:t>
            </a:r>
          </a:p>
          <a:p>
            <a:pPr marL="806124" lvl="3" indent="-349415" defTabSz="950464">
              <a:lnSpc>
                <a:spcPct val="100000"/>
              </a:lnSpc>
              <a:spcBef>
                <a:spcPct val="20000"/>
              </a:spcBef>
              <a:spcAft>
                <a:spcPts val="0"/>
              </a:spcAft>
              <a:buSzPct val="90000"/>
              <a:defRPr/>
            </a:pPr>
            <a:r>
              <a:rPr lang="en-US" sz="2000">
                <a:gradFill>
                  <a:gsLst>
                    <a:gs pos="1250">
                      <a:srgbClr val="1A1A1A"/>
                    </a:gs>
                    <a:gs pos="100000">
                      <a:srgbClr val="1A1A1A"/>
                    </a:gs>
                  </a:gsLst>
                  <a:lin ang="5400000" scaled="0"/>
                </a:gradFill>
                <a:latin typeface="Segoe UI"/>
              </a:rPr>
              <a:t>Machine-learning inferencing close for quick results</a:t>
            </a:r>
          </a:p>
          <a:p>
            <a:pPr marL="413031" lvl="1" indent="-349415" defTabSz="950464">
              <a:lnSpc>
                <a:spcPct val="100000"/>
              </a:lnSpc>
              <a:spcBef>
                <a:spcPct val="20000"/>
              </a:spcBef>
              <a:spcAft>
                <a:spcPts val="0"/>
              </a:spcAft>
              <a:buSzPct val="90000"/>
              <a:defRPr/>
            </a:pPr>
            <a:r>
              <a:rPr lang="en-US" sz="29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cloud provides compute, analytics, and long-term storage of data at cloud scale</a:t>
            </a:r>
          </a:p>
          <a:p>
            <a:endParaRPr lang="en-US"/>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3222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9/17/2019 3:12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751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66376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9/17/2019 2:48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85107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9/17/2019 2:48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9424325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9/17/2019 2:48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96616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9/17/2019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6994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9/17/2019 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2359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9/17/2019 2:48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79963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9/17/2019 2:48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03484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9/17/2019 2:48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575022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7.tiff"/><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7.tiff"/><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11.xml"/><Relationship Id="rId4" Type="http://schemas.openxmlformats.org/officeDocument/2006/relationships/image" Target="../media/image30.jp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11.xml"/><Relationship Id="rId4" Type="http://schemas.openxmlformats.org/officeDocument/2006/relationships/image" Target="../media/image34.jpg"/></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7.tiff"/><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7.tiff"/><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12.xml"/><Relationship Id="rId4" Type="http://schemas.openxmlformats.org/officeDocument/2006/relationships/image" Target="../media/image30.jp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12.xml"/><Relationship Id="rId4" Type="http://schemas.openxmlformats.org/officeDocument/2006/relationships/image" Target="../media/image34.jpg"/></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8.xml"/><Relationship Id="rId4" Type="http://schemas.openxmlformats.org/officeDocument/2006/relationships/image" Target="../media/image1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392" y="-992"/>
            <a:ext cx="12436475" cy="6995517"/>
          </a:xfrm>
          <a:prstGeom prst="rect">
            <a:avLst/>
          </a:prstGeom>
        </p:spPr>
      </p:pic>
      <p:sp>
        <p:nvSpPr>
          <p:cNvPr id="22" name="Rectangle 21"/>
          <p:cNvSpPr/>
          <p:nvPr userDrawn="1"/>
        </p:nvSpPr>
        <p:spPr bwMode="auto">
          <a:xfrm>
            <a:off x="272986" y="2125663"/>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366168" y="2125677"/>
            <a:ext cx="7314889" cy="1828800"/>
          </a:xfrm>
          <a:noFill/>
        </p:spPr>
        <p:txBody>
          <a:bodyPr lIns="146304" tIns="91440" rIns="146304" bIns="91440" anchor="t" anchorCtr="0"/>
          <a:lstStyle>
            <a:lvl1pPr>
              <a:defRPr sz="6400" spc="-100" baseline="0">
                <a:gradFill>
                  <a:gsLst>
                    <a:gs pos="16162">
                      <a:schemeClr val="tx1"/>
                    </a:gs>
                    <a:gs pos="43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366168" y="3954457"/>
            <a:ext cx="7314889" cy="1737360"/>
          </a:xfrm>
        </p:spPr>
        <p:txBody>
          <a:bodyPr tIns="109728" bIns="109728">
            <a:noAutofit/>
          </a:bodyPr>
          <a:lstStyle>
            <a:lvl1pPr marL="0" indent="0">
              <a:spcBef>
                <a:spcPts val="0"/>
              </a:spcBef>
              <a:buNone/>
              <a:defRPr sz="3733">
                <a:gradFill>
                  <a:gsLst>
                    <a:gs pos="16162">
                      <a:schemeClr val="tx1"/>
                    </a:gs>
                    <a:gs pos="43000">
                      <a:schemeClr val="tx1"/>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609578" y="6240429"/>
            <a:ext cx="1284074" cy="274320"/>
          </a:xfrm>
          <a:prstGeom prst="rect">
            <a:avLst/>
          </a:prstGeom>
        </p:spPr>
      </p:pic>
    </p:spTree>
    <p:extLst>
      <p:ext uri="{BB962C8B-B14F-4D97-AF65-F5344CB8AC3E}">
        <p14:creationId xmlns:p14="http://schemas.microsoft.com/office/powerpoint/2010/main" val="3217383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3"/>
            <a:ext cx="9142769"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041373"/>
            <a:ext cx="7314204"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4253"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2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21" y="6209084"/>
            <a:ext cx="1456232" cy="310896"/>
          </a:xfrm>
          <a:prstGeom prst="rect">
            <a:avLst/>
          </a:prstGeom>
        </p:spPr>
      </p:pic>
    </p:spTree>
    <p:extLst>
      <p:ext uri="{BB962C8B-B14F-4D97-AF65-F5344CB8AC3E}">
        <p14:creationId xmlns:p14="http://schemas.microsoft.com/office/powerpoint/2010/main" val="3666352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24832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271089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2065976"/>
            <a:ext cx="4244896"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3" y="0"/>
            <a:ext cx="6994625"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104594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0" y="2932236"/>
            <a:ext cx="4244896"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3" y="0"/>
            <a:ext cx="6994625"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708578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8" y="3040994"/>
            <a:ext cx="4243406"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3" y="0"/>
            <a:ext cx="6994625"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2689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8"/>
            <a:ext cx="932616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25856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95480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9395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6371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0397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11887270" cy="2308324"/>
          </a:xfrm>
        </p:spPr>
        <p:txBody>
          <a:bodyPr>
            <a:spAutoFit/>
          </a:bodyPr>
          <a:lstStyle>
            <a:lvl1pPr marL="0" indent="0">
              <a:buNone/>
              <a:defRPr/>
            </a:lvl1pPr>
            <a:lvl2pPr marL="228534" indent="0">
              <a:buNone/>
              <a:defRPr/>
            </a:lvl2pPr>
            <a:lvl3pPr marL="457066" indent="0">
              <a:buNone/>
              <a:defRPr/>
            </a:lvl3pPr>
            <a:lvl4pPr marL="685600" indent="0">
              <a:buNone/>
              <a:defRPr/>
            </a:lvl4pPr>
            <a:lvl5pPr marL="91413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720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2748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9" y="6281748"/>
            <a:ext cx="4571416"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95839" y="597450"/>
            <a:ext cx="1393463" cy="298433"/>
          </a:xfrm>
          <a:prstGeom prst="rect">
            <a:avLst/>
          </a:prstGeom>
        </p:spPr>
      </p:pic>
    </p:spTree>
    <p:extLst>
      <p:ext uri="{BB962C8B-B14F-4D97-AF65-F5344CB8AC3E}">
        <p14:creationId xmlns:p14="http://schemas.microsoft.com/office/powerpoint/2010/main" val="839075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31" y="6444246"/>
            <a:ext cx="4571416" cy="11209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50843" eaLnBrk="0" hangingPunct="0"/>
            <a:r>
              <a:rPr lang="en-US" sz="714">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37222" y="3268663"/>
            <a:ext cx="2144884" cy="457200"/>
          </a:xfrm>
          <a:prstGeom prst="rect">
            <a:avLst/>
          </a:prstGeom>
        </p:spPr>
      </p:pic>
    </p:spTree>
    <p:extLst>
      <p:ext uri="{BB962C8B-B14F-4D97-AF65-F5344CB8AC3E}">
        <p14:creationId xmlns:p14="http://schemas.microsoft.com/office/powerpoint/2010/main" val="589462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04" y="361890"/>
            <a:ext cx="11888047" cy="576340"/>
          </a:xfrm>
        </p:spPr>
        <p:txBody>
          <a:bodyPr/>
          <a:lstStyle>
            <a:lvl1pPr>
              <a:defRPr sz="4080" spc="-51" baseline="0">
                <a:solidFill>
                  <a:schemeClr val="bg1"/>
                </a:solidFill>
              </a:defRPr>
            </a:lvl1pPr>
          </a:lstStyle>
          <a:p>
            <a:r>
              <a:rPr kumimoji="0" lang="en-US" sz="3672" b="1" i="0" u="none" strike="noStrike" kern="1200" cap="none" spc="-51"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72" b="1" i="0" u="none" strike="noStrike" kern="1200" cap="none" spc="-51"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72" b="1" i="0" u="none" strike="noStrike" kern="1200" cap="none" spc="-51"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308265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19" y="1142881"/>
            <a:ext cx="11565684" cy="1143656"/>
          </a:xfrm>
        </p:spPr>
        <p:txBody>
          <a:bodyPr wrap="square" lIns="0" tIns="0" rIns="0" bIns="0">
            <a:spAutoFit/>
          </a:bodyPr>
          <a:lstStyle>
            <a:lvl1pPr marL="0" marR="0" indent="0" algn="l" defTabSz="932475" rtl="0" eaLnBrk="1" fontAlgn="auto" latinLnBrk="0" hangingPunct="1">
              <a:lnSpc>
                <a:spcPct val="100000"/>
              </a:lnSpc>
              <a:spcBef>
                <a:spcPts val="0"/>
              </a:spcBef>
              <a:spcAft>
                <a:spcPts val="1398"/>
              </a:spcAft>
              <a:buClrTx/>
              <a:buSzPct val="90000"/>
              <a:buFont typeface="Wingdings" panose="05000000000000000000" pitchFamily="2" charset="2"/>
              <a:buNone/>
              <a:tabLst/>
              <a:defRPr lang="en-US" sz="1836" b="1" i="0" kern="1200" spc="0" baseline="0" dirty="0">
                <a:solidFill>
                  <a:srgbClr val="000000"/>
                </a:solidFill>
                <a:latin typeface="+mn-lt"/>
                <a:ea typeface="+mn-ea"/>
                <a:cs typeface="+mn-cs"/>
              </a:defRPr>
            </a:lvl1pPr>
            <a:lvl2pPr marL="0" indent="0">
              <a:lnSpc>
                <a:spcPct val="100000"/>
              </a:lnSpc>
              <a:spcBef>
                <a:spcPts val="0"/>
              </a:spcBef>
              <a:spcAft>
                <a:spcPts val="1398"/>
              </a:spcAft>
              <a:buNone/>
              <a:defRPr sz="1836">
                <a:solidFill>
                  <a:srgbClr val="000000"/>
                </a:solidFill>
              </a:defRPr>
            </a:lvl2pPr>
            <a:lvl3pPr marL="0" indent="0">
              <a:lnSpc>
                <a:spcPct val="100000"/>
              </a:lnSpc>
              <a:spcBef>
                <a:spcPts val="0"/>
              </a:spcBef>
              <a:spcAft>
                <a:spcPts val="1398"/>
              </a:spcAft>
              <a:buNone/>
              <a:defRPr sz="1428">
                <a:solidFill>
                  <a:srgbClr val="000000"/>
                </a:solidFill>
              </a:defRPr>
            </a:lvl3pPr>
            <a:lvl4pPr marL="685604" indent="0">
              <a:spcBef>
                <a:spcPts val="0"/>
              </a:spcBef>
              <a:spcAft>
                <a:spcPts val="1298"/>
              </a:spcAft>
              <a:buNone/>
              <a:defRPr sz="2040"/>
            </a:lvl4pPr>
            <a:lvl5pPr marL="914138"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6"/>
            <a:ext cx="11561875" cy="754061"/>
          </a:xfrm>
          <a:prstGeom prst="rect">
            <a:avLst/>
          </a:prstGeom>
        </p:spPr>
        <p:txBody>
          <a:bodyPr vert="horz" wrap="square" lIns="0" tIns="161335"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073" y="6559072"/>
            <a:ext cx="11551722" cy="100908"/>
            <a:chOff x="445128" y="6559056"/>
            <a:chExt cx="11553197" cy="100907"/>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18696" cy="100907"/>
            </a:xfrm>
            <a:prstGeom prst="rect">
              <a:avLst/>
            </a:prstGeom>
            <a:noFill/>
          </p:spPr>
          <p:txBody>
            <a:bodyPr wrap="none" lIns="0" tIns="0" rIns="0" bIns="0" rtlCol="0">
              <a:spAutoFit/>
            </a:bodyPr>
            <a:lstStyle/>
            <a:p>
              <a:pPr>
                <a:lnSpc>
                  <a:spcPct val="90000"/>
                </a:lnSpc>
                <a:spcAft>
                  <a:spcPts val="600"/>
                </a:spcAft>
              </a:pPr>
              <a:r>
                <a:rPr lang="en-US" sz="714">
                  <a:solidFill>
                    <a:schemeClr val="bg1">
                      <a:lumMod val="65000"/>
                    </a:schemeClr>
                  </a:solidFill>
                </a:rPr>
                <a:t>© Microsoft Corporation</a:t>
              </a:r>
              <a:endParaRPr lang="en-US" sz="816">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6376925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4888"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04" y="361890"/>
            <a:ext cx="11888047"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81455797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4888"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04" y="361890"/>
            <a:ext cx="11888047"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29913039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4888"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04" y="361890"/>
            <a:ext cx="11888047"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58547534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09779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04" y="361890"/>
            <a:ext cx="11888047"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2599074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668" y="1211288"/>
            <a:ext cx="11887270"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645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04" y="361890"/>
            <a:ext cx="11888047"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14971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018861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319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162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477783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38_Custom Layout">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16CFB80-D77A-4D24-AE32-63556EC93535}"/>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4" y="0"/>
            <a:ext cx="12434888" cy="6994525"/>
          </a:xfrm>
          <a:prstGeom prst="rect">
            <a:avLst/>
          </a:prstGeom>
          <a:effectLst>
            <a:outerShdw blurRad="50800" dist="50800" dir="5400000" algn="ctr" rotWithShape="0">
              <a:srgbClr val="000000">
                <a:alpha val="85000"/>
              </a:srgbClr>
            </a:outerShdw>
          </a:effectLst>
        </p:spPr>
      </p:pic>
      <p:sp>
        <p:nvSpPr>
          <p:cNvPr id="10" name="TITLE PLACEHOLDER"/>
          <p:cNvSpPr>
            <a:spLocks noGrp="1"/>
          </p:cNvSpPr>
          <p:nvPr>
            <p:ph type="body" sz="quarter" idx="12" hasCustomPrompt="1"/>
          </p:nvPr>
        </p:nvSpPr>
        <p:spPr>
          <a:xfrm>
            <a:off x="464761" y="466303"/>
            <a:ext cx="11503819" cy="755134"/>
          </a:xfrm>
          <a:prstGeom prst="rect">
            <a:avLst/>
          </a:prstGeom>
        </p:spPr>
        <p:txBody>
          <a:bodyPr lIns="0" rIns="0"/>
          <a:lstStyle>
            <a:lvl1pPr marL="0" marR="0" indent="0" algn="l" defTabSz="932216" rtl="0" eaLnBrk="1" fontAlgn="auto" latinLnBrk="0" hangingPunct="1">
              <a:lnSpc>
                <a:spcPts val="4284"/>
              </a:lnSpc>
              <a:spcBef>
                <a:spcPts val="0"/>
              </a:spcBef>
              <a:spcAft>
                <a:spcPts val="0"/>
              </a:spcAft>
              <a:buClrTx/>
              <a:buSzTx/>
              <a:buFontTx/>
              <a:buNone/>
              <a:tabLst/>
              <a:defRPr kumimoji="0" lang="en-US" sz="4896" b="0" i="0" u="none" strike="noStrike" kern="1200" cap="none" spc="-102" normalizeH="0" baseline="0" dirty="0">
                <a:ln>
                  <a:noFill/>
                </a:ln>
                <a:solidFill>
                  <a:prstClr val="white"/>
                </a:solidFill>
                <a:effectLst/>
                <a:uLnTx/>
                <a:uFillTx/>
                <a:latin typeface="Segoe UI Light"/>
                <a:ea typeface="+mj-ea"/>
                <a:cs typeface="Segoe UI Semibold" panose="020B0702040204020203" pitchFamily="34" charset="0"/>
              </a:defRPr>
            </a:lvl1pPr>
          </a:lstStyle>
          <a:p>
            <a:pPr marL="0" marR="0" lvl="0" indent="0" algn="l" defTabSz="932216" rtl="0" eaLnBrk="1" fontAlgn="auto" latinLnBrk="0" hangingPunct="1">
              <a:lnSpc>
                <a:spcPts val="4284"/>
              </a:lnSpc>
              <a:spcBef>
                <a:spcPts val="0"/>
              </a:spcBef>
              <a:spcAft>
                <a:spcPts val="0"/>
              </a:spcAft>
              <a:buClrTx/>
              <a:buSzTx/>
              <a:buFontTx/>
              <a:buNone/>
              <a:tabLst/>
            </a:pPr>
            <a:r>
              <a:rPr lang="en-US"/>
              <a:t>Insert master here</a:t>
            </a:r>
          </a:p>
        </p:txBody>
      </p:sp>
      <p:grpSp>
        <p:nvGrpSpPr>
          <p:cNvPr id="17" name="Group 16"/>
          <p:cNvGrpSpPr/>
          <p:nvPr userDrawn="1"/>
        </p:nvGrpSpPr>
        <p:grpSpPr>
          <a:xfrm>
            <a:off x="466308" y="-458498"/>
            <a:ext cx="5751136" cy="229249"/>
            <a:chOff x="511513" y="-2692400"/>
            <a:chExt cx="4724400" cy="1181100"/>
          </a:xfrm>
        </p:grpSpPr>
        <p:sp>
          <p:nvSpPr>
            <p:cNvPr id="18" name="Rectangle 17"/>
            <p:cNvSpPr/>
            <p:nvPr userDrawn="1"/>
          </p:nvSpPr>
          <p:spPr bwMode="auto">
            <a:xfrm>
              <a:off x="511513" y="-2692400"/>
              <a:ext cx="1181100" cy="1181100"/>
            </a:xfrm>
            <a:prstGeom prst="rect">
              <a:avLst/>
            </a:prstGeom>
            <a:solidFill>
              <a:srgbClr val="0072C6"/>
            </a:solidFill>
            <a:ln w="9525" cap="flat" cmpd="sng" algn="ctr">
              <a:noFill/>
              <a:prstDash val="solid"/>
            </a:ln>
            <a:effectLst/>
          </p:spPr>
          <p:txBody>
            <a:bodyPr wrap="square" lIns="60952" rIns="60952" rtlCol="0" anchor="t">
              <a:noAutofit/>
            </a:bodyPr>
            <a:lstStyle/>
            <a:p>
              <a:pPr marR="0" lvl="0" indent="0" defTabSz="914026" fontAlgn="auto">
                <a:lnSpc>
                  <a:spcPct val="100000"/>
                </a:lnSpc>
                <a:spcBef>
                  <a:spcPts val="0"/>
                </a:spcBef>
                <a:spcAft>
                  <a:spcPts val="0"/>
                </a:spcAft>
                <a:buClrTx/>
                <a:buSzTx/>
                <a:buFontTx/>
                <a:buNone/>
                <a:tabLst/>
              </a:pPr>
              <a:endParaRPr kumimoji="0" lang="en-US" sz="1198" b="1" i="0" u="none" strike="noStrike" kern="0" cap="none" spc="0" normalizeH="0" baseline="0" err="1">
                <a:ln>
                  <a:noFill/>
                </a:ln>
                <a:solidFill>
                  <a:prstClr val="white"/>
                </a:solidFill>
                <a:effectLst/>
                <a:uLnTx/>
                <a:uFillTx/>
                <a:latin typeface="Segoe UI" panose="020B0502040204020203" pitchFamily="34" charset="0"/>
                <a:cs typeface="Segoe UI" panose="020B0502040204020203" pitchFamily="34" charset="0"/>
              </a:endParaRPr>
            </a:p>
          </p:txBody>
        </p:sp>
        <p:sp>
          <p:nvSpPr>
            <p:cNvPr id="20" name="Rectangle 19"/>
            <p:cNvSpPr/>
            <p:nvPr userDrawn="1"/>
          </p:nvSpPr>
          <p:spPr bwMode="auto">
            <a:xfrm>
              <a:off x="1692613" y="-2692400"/>
              <a:ext cx="1181100" cy="1181100"/>
            </a:xfrm>
            <a:prstGeom prst="rect">
              <a:avLst/>
            </a:prstGeom>
            <a:solidFill>
              <a:srgbClr val="00BCF2"/>
            </a:solidFill>
            <a:ln w="9525" cap="flat" cmpd="sng" algn="ctr">
              <a:noFill/>
              <a:prstDash val="solid"/>
            </a:ln>
            <a:effectLst/>
          </p:spPr>
          <p:txBody>
            <a:bodyPr wrap="square" lIns="60952" rIns="60952" rtlCol="0" anchor="t">
              <a:noAutofit/>
            </a:bodyPr>
            <a:lstStyle/>
            <a:p>
              <a:pPr marR="0" lvl="0" indent="0" defTabSz="914026" fontAlgn="auto">
                <a:lnSpc>
                  <a:spcPct val="100000"/>
                </a:lnSpc>
                <a:spcBef>
                  <a:spcPts val="0"/>
                </a:spcBef>
                <a:spcAft>
                  <a:spcPts val="0"/>
                </a:spcAft>
                <a:buClrTx/>
                <a:buSzTx/>
                <a:buFontTx/>
                <a:buNone/>
                <a:tabLst/>
              </a:pPr>
              <a:endParaRPr kumimoji="0" lang="en-US" sz="1198" b="1" i="0" u="none" strike="noStrike" kern="0" cap="none" spc="0" normalizeH="0" baseline="0" err="1">
                <a:ln>
                  <a:noFill/>
                </a:ln>
                <a:solidFill>
                  <a:srgbClr val="000000"/>
                </a:solidFill>
                <a:effectLst/>
                <a:uLnTx/>
                <a:uFillTx/>
                <a:latin typeface="Segoe UI" panose="020B0502040204020203" pitchFamily="34" charset="0"/>
                <a:cs typeface="Segoe UI" panose="020B0502040204020203" pitchFamily="34" charset="0"/>
              </a:endParaRPr>
            </a:p>
          </p:txBody>
        </p:sp>
        <p:sp>
          <p:nvSpPr>
            <p:cNvPr id="21" name="Rectangle 20"/>
            <p:cNvSpPr/>
            <p:nvPr userDrawn="1"/>
          </p:nvSpPr>
          <p:spPr bwMode="auto">
            <a:xfrm>
              <a:off x="2873713" y="-2692400"/>
              <a:ext cx="1181100" cy="1181100"/>
            </a:xfrm>
            <a:prstGeom prst="rect">
              <a:avLst/>
            </a:prstGeom>
            <a:solidFill>
              <a:srgbClr val="D7D7D7"/>
            </a:solidFill>
            <a:ln w="3175" cap="flat" cmpd="sng" algn="ctr">
              <a:noFill/>
              <a:prstDash val="solid"/>
            </a:ln>
            <a:effectLst/>
          </p:spPr>
          <p:txBody>
            <a:bodyPr wrap="square" lIns="60952" rIns="60952" rtlCol="0" anchor="t">
              <a:noAutofit/>
            </a:bodyPr>
            <a:lstStyle/>
            <a:p>
              <a:pPr marR="0" lvl="0" indent="0" defTabSz="914026" fontAlgn="auto">
                <a:lnSpc>
                  <a:spcPct val="100000"/>
                </a:lnSpc>
                <a:spcBef>
                  <a:spcPts val="0"/>
                </a:spcBef>
                <a:spcAft>
                  <a:spcPts val="0"/>
                </a:spcAft>
                <a:buClrTx/>
                <a:buSzTx/>
                <a:buFontTx/>
                <a:buNone/>
                <a:tabLst/>
              </a:pPr>
              <a:endParaRPr kumimoji="0" lang="en-US" sz="1198" b="1" i="0" u="none" strike="noStrike" kern="0" cap="none" spc="0" normalizeH="0" baseline="0" err="1">
                <a:ln>
                  <a:noFill/>
                </a:ln>
                <a:solidFill>
                  <a:srgbClr val="000000"/>
                </a:solidFill>
                <a:effectLst/>
                <a:uLnTx/>
                <a:uFillTx/>
                <a:latin typeface="Segoe UI" panose="020B0502040204020203" pitchFamily="34" charset="0"/>
                <a:cs typeface="Segoe UI" panose="020B0502040204020203" pitchFamily="34" charset="0"/>
              </a:endParaRPr>
            </a:p>
          </p:txBody>
        </p:sp>
        <p:sp>
          <p:nvSpPr>
            <p:cNvPr id="22" name="Rectangle 21"/>
            <p:cNvSpPr/>
            <p:nvPr userDrawn="1"/>
          </p:nvSpPr>
          <p:spPr bwMode="auto">
            <a:xfrm>
              <a:off x="4054813" y="-2692400"/>
              <a:ext cx="1181100" cy="1181100"/>
            </a:xfrm>
            <a:prstGeom prst="rect">
              <a:avLst/>
            </a:prstGeom>
            <a:solidFill>
              <a:srgbClr val="525252"/>
            </a:solidFill>
            <a:ln w="9525" cap="flat" cmpd="sng" algn="ctr">
              <a:noFill/>
              <a:prstDash val="solid"/>
            </a:ln>
            <a:effectLst/>
          </p:spPr>
          <p:txBody>
            <a:bodyPr lIns="60952" rIns="60952" rtlCol="0" anchor="t"/>
            <a:lstStyle/>
            <a:p>
              <a:pPr marR="0" lvl="0" indent="0" defTabSz="914026" fontAlgn="auto">
                <a:lnSpc>
                  <a:spcPct val="100000"/>
                </a:lnSpc>
                <a:spcBef>
                  <a:spcPts val="0"/>
                </a:spcBef>
                <a:spcAft>
                  <a:spcPts val="0"/>
                </a:spcAft>
                <a:buClrTx/>
                <a:buSzTx/>
                <a:buFontTx/>
                <a:buNone/>
                <a:tabLst/>
              </a:pPr>
              <a:endParaRPr kumimoji="0" lang="en-US" sz="1198" b="1" i="0" u="none" strike="noStrike" kern="0" cap="none" spc="0" normalizeH="0" baseline="0" err="1">
                <a:ln>
                  <a:noFill/>
                </a:ln>
                <a:solidFill>
                  <a:srgbClr val="FFFFFF"/>
                </a:solidFill>
                <a:effectLst/>
                <a:uLnTx/>
                <a:uFillTx/>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481934049"/>
      </p:ext>
    </p:extLst>
  </p:cSld>
  <p:clrMapOvr>
    <a:masterClrMapping/>
  </p:clrMapOvr>
  <p:extLst>
    <p:ext uri="{DCECCB84-F9BA-43D5-87BE-67443E8EF086}">
      <p15:sldGuideLst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444336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34_Custom Layout">
    <p:bg>
      <p:bgPr>
        <a:solidFill>
          <a:schemeClr val="bg1"/>
        </a:soli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2" y="4"/>
            <a:ext cx="12434885" cy="6994521"/>
          </a:xfrm>
          <a:prstGeom prst="rect">
            <a:avLst/>
          </a:prstGeom>
        </p:spPr>
      </p:pic>
      <p:sp>
        <p:nvSpPr>
          <p:cNvPr id="24" name="Rectangle 23"/>
          <p:cNvSpPr/>
          <p:nvPr userDrawn="1"/>
        </p:nvSpPr>
        <p:spPr>
          <a:xfrm rot="10800000">
            <a:off x="-25425" y="6"/>
            <a:ext cx="9879371" cy="6994522"/>
          </a:xfrm>
          <a:prstGeom prst="rect">
            <a:avLst/>
          </a:prstGeom>
          <a:gradFill flip="none" rotWithShape="1">
            <a:gsLst>
              <a:gs pos="28000">
                <a:srgbClr val="000000">
                  <a:alpha val="0"/>
                </a:srgbClr>
              </a:gs>
              <a:gs pos="98000">
                <a:srgbClr val="000000"/>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60"/>
            <a:endParaRPr lang="en-US" sz="1836">
              <a:solidFill>
                <a:srgbClr val="FFFFFF"/>
              </a:solidFill>
            </a:endParaRPr>
          </a:p>
        </p:txBody>
      </p:sp>
      <p:sp>
        <p:nvSpPr>
          <p:cNvPr id="10" name="TITLE PLACEHOLDER"/>
          <p:cNvSpPr>
            <a:spLocks noGrp="1"/>
          </p:cNvSpPr>
          <p:nvPr>
            <p:ph type="body" sz="quarter" idx="12" hasCustomPrompt="1"/>
          </p:nvPr>
        </p:nvSpPr>
        <p:spPr>
          <a:xfrm>
            <a:off x="464761" y="466303"/>
            <a:ext cx="11503819" cy="755134"/>
          </a:xfrm>
          <a:prstGeom prst="rect">
            <a:avLst/>
          </a:prstGeom>
        </p:spPr>
        <p:txBody>
          <a:bodyPr lIns="0" rIns="0"/>
          <a:lstStyle>
            <a:lvl1pPr marL="0" marR="0" indent="0" algn="l" defTabSz="932216" rtl="0" eaLnBrk="1" fontAlgn="auto" latinLnBrk="0" hangingPunct="1">
              <a:lnSpc>
                <a:spcPts val="4284"/>
              </a:lnSpc>
              <a:spcBef>
                <a:spcPts val="0"/>
              </a:spcBef>
              <a:spcAft>
                <a:spcPts val="0"/>
              </a:spcAft>
              <a:buClrTx/>
              <a:buSzTx/>
              <a:buFontTx/>
              <a:buNone/>
              <a:tabLst/>
              <a:defRPr kumimoji="0" lang="en-US" sz="4896" b="0" i="0" u="none" strike="noStrike" kern="1200" cap="none" spc="-102" normalizeH="0" baseline="0" dirty="0">
                <a:ln>
                  <a:noFill/>
                </a:ln>
                <a:solidFill>
                  <a:prstClr val="white"/>
                </a:solidFill>
                <a:effectLst/>
                <a:uLnTx/>
                <a:uFillTx/>
                <a:latin typeface="Segoe UI Light"/>
                <a:ea typeface="+mj-ea"/>
                <a:cs typeface="Segoe UI Semibold" panose="020B0702040204020203" pitchFamily="34" charset="0"/>
              </a:defRPr>
            </a:lvl1pPr>
          </a:lstStyle>
          <a:p>
            <a:pPr marL="0" marR="0" lvl="0" indent="0" algn="l" defTabSz="932216" rtl="0" eaLnBrk="1" fontAlgn="auto" latinLnBrk="0" hangingPunct="1">
              <a:lnSpc>
                <a:spcPts val="4284"/>
              </a:lnSpc>
              <a:spcBef>
                <a:spcPts val="0"/>
              </a:spcBef>
              <a:spcAft>
                <a:spcPts val="0"/>
              </a:spcAft>
              <a:buClrTx/>
              <a:buSzTx/>
              <a:buFontTx/>
              <a:buNone/>
              <a:tabLst/>
            </a:pPr>
            <a:r>
              <a:rPr lang="en-US"/>
              <a:t>Insert master here</a:t>
            </a:r>
          </a:p>
        </p:txBody>
      </p:sp>
      <p:grpSp>
        <p:nvGrpSpPr>
          <p:cNvPr id="17" name="Group 16"/>
          <p:cNvGrpSpPr/>
          <p:nvPr userDrawn="1"/>
        </p:nvGrpSpPr>
        <p:grpSpPr>
          <a:xfrm>
            <a:off x="466308" y="-458498"/>
            <a:ext cx="5751136" cy="229249"/>
            <a:chOff x="511513" y="-2692400"/>
            <a:chExt cx="4724400" cy="1181100"/>
          </a:xfrm>
        </p:grpSpPr>
        <p:sp>
          <p:nvSpPr>
            <p:cNvPr id="18" name="Rectangle 17"/>
            <p:cNvSpPr/>
            <p:nvPr userDrawn="1"/>
          </p:nvSpPr>
          <p:spPr bwMode="auto">
            <a:xfrm>
              <a:off x="511513" y="-2692400"/>
              <a:ext cx="1181100" cy="1181100"/>
            </a:xfrm>
            <a:prstGeom prst="rect">
              <a:avLst/>
            </a:prstGeom>
            <a:solidFill>
              <a:srgbClr val="0072C6"/>
            </a:solidFill>
            <a:ln w="9525" cap="flat" cmpd="sng" algn="ctr">
              <a:noFill/>
              <a:prstDash val="solid"/>
            </a:ln>
            <a:effectLst/>
          </p:spPr>
          <p:txBody>
            <a:bodyPr wrap="square" lIns="60952" rIns="60952" rtlCol="0" anchor="t">
              <a:noAutofit/>
            </a:bodyPr>
            <a:lstStyle/>
            <a:p>
              <a:pPr marR="0" lvl="0" indent="0" defTabSz="914026" fontAlgn="auto">
                <a:lnSpc>
                  <a:spcPct val="100000"/>
                </a:lnSpc>
                <a:spcBef>
                  <a:spcPts val="0"/>
                </a:spcBef>
                <a:spcAft>
                  <a:spcPts val="0"/>
                </a:spcAft>
                <a:buClrTx/>
                <a:buSzTx/>
                <a:buFontTx/>
                <a:buNone/>
                <a:tabLst/>
              </a:pPr>
              <a:endParaRPr kumimoji="0" lang="en-US" sz="1198" b="1" i="0" u="none" strike="noStrike" kern="0" cap="none" spc="0" normalizeH="0" baseline="0" err="1">
                <a:ln>
                  <a:noFill/>
                </a:ln>
                <a:solidFill>
                  <a:prstClr val="white"/>
                </a:solidFill>
                <a:effectLst/>
                <a:uLnTx/>
                <a:uFillTx/>
                <a:latin typeface="Segoe UI" panose="020B0502040204020203" pitchFamily="34" charset="0"/>
                <a:cs typeface="Segoe UI" panose="020B0502040204020203" pitchFamily="34" charset="0"/>
              </a:endParaRPr>
            </a:p>
          </p:txBody>
        </p:sp>
        <p:sp>
          <p:nvSpPr>
            <p:cNvPr id="20" name="Rectangle 19"/>
            <p:cNvSpPr/>
            <p:nvPr userDrawn="1"/>
          </p:nvSpPr>
          <p:spPr bwMode="auto">
            <a:xfrm>
              <a:off x="1692613" y="-2692400"/>
              <a:ext cx="1181100" cy="1181100"/>
            </a:xfrm>
            <a:prstGeom prst="rect">
              <a:avLst/>
            </a:prstGeom>
            <a:solidFill>
              <a:srgbClr val="00BCF2"/>
            </a:solidFill>
            <a:ln w="9525" cap="flat" cmpd="sng" algn="ctr">
              <a:noFill/>
              <a:prstDash val="solid"/>
            </a:ln>
            <a:effectLst/>
          </p:spPr>
          <p:txBody>
            <a:bodyPr wrap="square" lIns="60952" rIns="60952" rtlCol="0" anchor="t">
              <a:noAutofit/>
            </a:bodyPr>
            <a:lstStyle/>
            <a:p>
              <a:pPr marR="0" lvl="0" indent="0" defTabSz="914026" fontAlgn="auto">
                <a:lnSpc>
                  <a:spcPct val="100000"/>
                </a:lnSpc>
                <a:spcBef>
                  <a:spcPts val="0"/>
                </a:spcBef>
                <a:spcAft>
                  <a:spcPts val="0"/>
                </a:spcAft>
                <a:buClrTx/>
                <a:buSzTx/>
                <a:buFontTx/>
                <a:buNone/>
                <a:tabLst/>
              </a:pPr>
              <a:endParaRPr kumimoji="0" lang="en-US" sz="1198" b="1" i="0" u="none" strike="noStrike" kern="0" cap="none" spc="0" normalizeH="0" baseline="0" err="1">
                <a:ln>
                  <a:noFill/>
                </a:ln>
                <a:solidFill>
                  <a:srgbClr val="000000"/>
                </a:solidFill>
                <a:effectLst/>
                <a:uLnTx/>
                <a:uFillTx/>
                <a:latin typeface="Segoe UI" panose="020B0502040204020203" pitchFamily="34" charset="0"/>
                <a:cs typeface="Segoe UI" panose="020B0502040204020203" pitchFamily="34" charset="0"/>
              </a:endParaRPr>
            </a:p>
          </p:txBody>
        </p:sp>
        <p:sp>
          <p:nvSpPr>
            <p:cNvPr id="21" name="Rectangle 20"/>
            <p:cNvSpPr/>
            <p:nvPr userDrawn="1"/>
          </p:nvSpPr>
          <p:spPr bwMode="auto">
            <a:xfrm>
              <a:off x="2873713" y="-2692400"/>
              <a:ext cx="1181100" cy="1181100"/>
            </a:xfrm>
            <a:prstGeom prst="rect">
              <a:avLst/>
            </a:prstGeom>
            <a:solidFill>
              <a:srgbClr val="D7D7D7"/>
            </a:solidFill>
            <a:ln w="3175" cap="flat" cmpd="sng" algn="ctr">
              <a:noFill/>
              <a:prstDash val="solid"/>
            </a:ln>
            <a:effectLst/>
          </p:spPr>
          <p:txBody>
            <a:bodyPr wrap="square" lIns="60952" rIns="60952" rtlCol="0" anchor="t">
              <a:noAutofit/>
            </a:bodyPr>
            <a:lstStyle/>
            <a:p>
              <a:pPr marR="0" lvl="0" indent="0" defTabSz="914026" fontAlgn="auto">
                <a:lnSpc>
                  <a:spcPct val="100000"/>
                </a:lnSpc>
                <a:spcBef>
                  <a:spcPts val="0"/>
                </a:spcBef>
                <a:spcAft>
                  <a:spcPts val="0"/>
                </a:spcAft>
                <a:buClrTx/>
                <a:buSzTx/>
                <a:buFontTx/>
                <a:buNone/>
                <a:tabLst/>
              </a:pPr>
              <a:endParaRPr kumimoji="0" lang="en-US" sz="1198" b="1" i="0" u="none" strike="noStrike" kern="0" cap="none" spc="0" normalizeH="0" baseline="0" err="1">
                <a:ln>
                  <a:noFill/>
                </a:ln>
                <a:solidFill>
                  <a:srgbClr val="000000"/>
                </a:solidFill>
                <a:effectLst/>
                <a:uLnTx/>
                <a:uFillTx/>
                <a:latin typeface="Segoe UI" panose="020B0502040204020203" pitchFamily="34" charset="0"/>
                <a:cs typeface="Segoe UI" panose="020B0502040204020203" pitchFamily="34" charset="0"/>
              </a:endParaRPr>
            </a:p>
          </p:txBody>
        </p:sp>
        <p:sp>
          <p:nvSpPr>
            <p:cNvPr id="22" name="Rectangle 21"/>
            <p:cNvSpPr/>
            <p:nvPr userDrawn="1"/>
          </p:nvSpPr>
          <p:spPr bwMode="auto">
            <a:xfrm>
              <a:off x="4054813" y="-2692400"/>
              <a:ext cx="1181100" cy="1181100"/>
            </a:xfrm>
            <a:prstGeom prst="rect">
              <a:avLst/>
            </a:prstGeom>
            <a:solidFill>
              <a:srgbClr val="525252"/>
            </a:solidFill>
            <a:ln w="9525" cap="flat" cmpd="sng" algn="ctr">
              <a:noFill/>
              <a:prstDash val="solid"/>
            </a:ln>
            <a:effectLst/>
          </p:spPr>
          <p:txBody>
            <a:bodyPr lIns="60952" rIns="60952" rtlCol="0" anchor="t"/>
            <a:lstStyle/>
            <a:p>
              <a:pPr marR="0" lvl="0" indent="0" defTabSz="914026" fontAlgn="auto">
                <a:lnSpc>
                  <a:spcPct val="100000"/>
                </a:lnSpc>
                <a:spcBef>
                  <a:spcPts val="0"/>
                </a:spcBef>
                <a:spcAft>
                  <a:spcPts val="0"/>
                </a:spcAft>
                <a:buClrTx/>
                <a:buSzTx/>
                <a:buFontTx/>
                <a:buNone/>
                <a:tabLst/>
              </a:pPr>
              <a:endParaRPr kumimoji="0" lang="en-US" sz="1198" b="1" i="0" u="none" strike="noStrike" kern="0" cap="none" spc="0" normalizeH="0" baseline="0" err="1">
                <a:ln>
                  <a:noFill/>
                </a:ln>
                <a:solidFill>
                  <a:srgbClr val="FFFFFF"/>
                </a:solidFill>
                <a:effectLst/>
                <a:uLnTx/>
                <a:uFillTx/>
                <a:latin typeface="Segoe UI" panose="020B0502040204020203" pitchFamily="34" charset="0"/>
                <a:cs typeface="Segoe UI" panose="020B0502040204020203" pitchFamily="34" charset="0"/>
              </a:endParaRPr>
            </a:p>
          </p:txBody>
        </p:sp>
      </p:grpSp>
      <p:sp>
        <p:nvSpPr>
          <p:cNvPr id="33" name="Text Placeholder 4"/>
          <p:cNvSpPr>
            <a:spLocks noGrp="1"/>
          </p:cNvSpPr>
          <p:nvPr>
            <p:ph type="body" sz="quarter" idx="19" hasCustomPrompt="1"/>
          </p:nvPr>
        </p:nvSpPr>
        <p:spPr>
          <a:xfrm>
            <a:off x="464765" y="2007687"/>
            <a:ext cx="2572128" cy="520687"/>
          </a:xfrm>
          <a:prstGeom prst="rect">
            <a:avLst/>
          </a:prstGeom>
        </p:spPr>
        <p:txBody>
          <a:bodyPr lIns="274320" tIns="182880" rIns="182880" bIns="0"/>
          <a:lstStyle>
            <a:lvl1pPr marL="0" indent="0">
              <a:buNone/>
              <a:defRPr sz="2400" spc="-102" baseline="0">
                <a:solidFill>
                  <a:schemeClr val="bg1"/>
                </a:solidFill>
                <a:latin typeface="Segoe UI Semibold" panose="020B0702040204020203" pitchFamily="34" charset="0"/>
                <a:cs typeface="Segoe UI Semibold" panose="020B0702040204020203" pitchFamily="34" charset="0"/>
              </a:defRPr>
            </a:lvl1pPr>
            <a:lvl2pPr marL="342695" indent="0">
              <a:buNone/>
              <a:defRPr sz="2448">
                <a:solidFill>
                  <a:schemeClr val="bg1"/>
                </a:solidFill>
              </a:defRPr>
            </a:lvl2pPr>
            <a:lvl3pPr marL="571157" indent="0">
              <a:buNone/>
              <a:defRPr sz="2448">
                <a:solidFill>
                  <a:schemeClr val="bg1"/>
                </a:solidFill>
              </a:defRPr>
            </a:lvl3pPr>
            <a:lvl4pPr marL="799618" indent="0">
              <a:buNone/>
              <a:defRPr sz="2448">
                <a:solidFill>
                  <a:schemeClr val="bg1"/>
                </a:solidFill>
              </a:defRPr>
            </a:lvl4pPr>
            <a:lvl5pPr marL="1028082" indent="0">
              <a:buNone/>
              <a:defRPr sz="2448">
                <a:solidFill>
                  <a:schemeClr val="bg1"/>
                </a:solidFill>
              </a:defRPr>
            </a:lvl5pPr>
          </a:lstStyle>
          <a:p>
            <a:pPr lvl="0"/>
            <a:r>
              <a:rPr lang="en-US"/>
              <a:t>Click to edit</a:t>
            </a:r>
          </a:p>
        </p:txBody>
      </p:sp>
      <p:sp>
        <p:nvSpPr>
          <p:cNvPr id="34" name="Text Placeholder 6"/>
          <p:cNvSpPr>
            <a:spLocks noGrp="1"/>
          </p:cNvSpPr>
          <p:nvPr>
            <p:ph type="body" sz="quarter" idx="20"/>
          </p:nvPr>
        </p:nvSpPr>
        <p:spPr>
          <a:xfrm>
            <a:off x="464766" y="2983941"/>
            <a:ext cx="2572128" cy="542661"/>
          </a:xfrm>
          <a:prstGeom prst="rect">
            <a:avLst/>
          </a:prstGeom>
        </p:spPr>
        <p:txBody>
          <a:bodyPr lIns="274320" tIns="91440" rIns="182880" bIns="274320"/>
          <a:lstStyle>
            <a:lvl1pPr marL="0" indent="0">
              <a:buFontTx/>
              <a:buNone/>
              <a:defRPr sz="1198">
                <a:solidFill>
                  <a:schemeClr val="bg1"/>
                </a:solidFill>
                <a:latin typeface="+mn-lt"/>
              </a:defRPr>
            </a:lvl1pPr>
            <a:lvl2pPr marL="342695" indent="0">
              <a:buFontTx/>
              <a:buNone/>
              <a:defRPr sz="1326">
                <a:solidFill>
                  <a:schemeClr val="bg1"/>
                </a:solidFill>
              </a:defRPr>
            </a:lvl2pPr>
            <a:lvl3pPr marL="571157" indent="0">
              <a:buFontTx/>
              <a:buNone/>
              <a:defRPr sz="1326">
                <a:solidFill>
                  <a:schemeClr val="bg1"/>
                </a:solidFill>
              </a:defRPr>
            </a:lvl3pPr>
            <a:lvl4pPr marL="799618" indent="0">
              <a:buFontTx/>
              <a:buNone/>
              <a:defRPr sz="1326">
                <a:solidFill>
                  <a:schemeClr val="bg1"/>
                </a:solidFill>
              </a:defRPr>
            </a:lvl4pPr>
            <a:lvl5pPr marL="1028082" indent="0">
              <a:buFontTx/>
              <a:buNone/>
              <a:defRPr sz="1326">
                <a:solidFill>
                  <a:schemeClr val="bg1"/>
                </a:solidFill>
              </a:defRPr>
            </a:lvl5pPr>
          </a:lstStyle>
          <a:p>
            <a:pPr lvl="0"/>
            <a:r>
              <a:rPr lang="en-US"/>
              <a:t>Click to edit Master text styles</a:t>
            </a:r>
          </a:p>
        </p:txBody>
      </p:sp>
      <p:sp>
        <p:nvSpPr>
          <p:cNvPr id="35" name="Text Placeholder 4"/>
          <p:cNvSpPr>
            <a:spLocks noGrp="1"/>
          </p:cNvSpPr>
          <p:nvPr>
            <p:ph type="body" sz="quarter" idx="21" hasCustomPrompt="1"/>
          </p:nvPr>
        </p:nvSpPr>
        <p:spPr>
          <a:xfrm>
            <a:off x="3361899" y="2007687"/>
            <a:ext cx="2625392" cy="520687"/>
          </a:xfrm>
          <a:prstGeom prst="rect">
            <a:avLst/>
          </a:prstGeom>
        </p:spPr>
        <p:txBody>
          <a:bodyPr lIns="182880" tIns="182880" rIns="182880" bIns="0"/>
          <a:lstStyle>
            <a:lvl1pPr marL="0" indent="0">
              <a:buNone/>
              <a:defRPr sz="2400" spc="-102" baseline="0">
                <a:solidFill>
                  <a:schemeClr val="bg1"/>
                </a:solidFill>
                <a:latin typeface="Segoe UI Semibold" panose="020B0702040204020203" pitchFamily="34" charset="0"/>
                <a:cs typeface="Segoe UI Semibold" panose="020B0702040204020203" pitchFamily="34" charset="0"/>
              </a:defRPr>
            </a:lvl1pPr>
            <a:lvl2pPr marL="342695" indent="0">
              <a:buNone/>
              <a:defRPr sz="2448">
                <a:solidFill>
                  <a:schemeClr val="bg1"/>
                </a:solidFill>
              </a:defRPr>
            </a:lvl2pPr>
            <a:lvl3pPr marL="571157" indent="0">
              <a:buNone/>
              <a:defRPr sz="2448">
                <a:solidFill>
                  <a:schemeClr val="bg1"/>
                </a:solidFill>
              </a:defRPr>
            </a:lvl3pPr>
            <a:lvl4pPr marL="799618" indent="0">
              <a:buNone/>
              <a:defRPr sz="2448">
                <a:solidFill>
                  <a:schemeClr val="bg1"/>
                </a:solidFill>
              </a:defRPr>
            </a:lvl4pPr>
            <a:lvl5pPr marL="1028082" indent="0">
              <a:buNone/>
              <a:defRPr sz="2448">
                <a:solidFill>
                  <a:schemeClr val="bg1"/>
                </a:solidFill>
              </a:defRPr>
            </a:lvl5pPr>
          </a:lstStyle>
          <a:p>
            <a:pPr lvl="0"/>
            <a:r>
              <a:rPr lang="en-US"/>
              <a:t>Click to edit</a:t>
            </a:r>
          </a:p>
        </p:txBody>
      </p:sp>
      <p:sp>
        <p:nvSpPr>
          <p:cNvPr id="38" name="Text Placeholder 6"/>
          <p:cNvSpPr>
            <a:spLocks noGrp="1"/>
          </p:cNvSpPr>
          <p:nvPr>
            <p:ph type="body" sz="quarter" idx="22"/>
          </p:nvPr>
        </p:nvSpPr>
        <p:spPr>
          <a:xfrm>
            <a:off x="3361899" y="2983941"/>
            <a:ext cx="2625392" cy="542661"/>
          </a:xfrm>
          <a:prstGeom prst="rect">
            <a:avLst/>
          </a:prstGeom>
        </p:spPr>
        <p:txBody>
          <a:bodyPr lIns="182880" tIns="91440" rIns="182880" bIns="274320"/>
          <a:lstStyle>
            <a:lvl1pPr marL="0" indent="0">
              <a:buFontTx/>
              <a:buNone/>
              <a:defRPr sz="1198">
                <a:solidFill>
                  <a:schemeClr val="bg1"/>
                </a:solidFill>
                <a:latin typeface="+mn-lt"/>
              </a:defRPr>
            </a:lvl1pPr>
            <a:lvl2pPr marL="342695" indent="0">
              <a:buFontTx/>
              <a:buNone/>
              <a:defRPr sz="1326">
                <a:solidFill>
                  <a:schemeClr val="bg1"/>
                </a:solidFill>
              </a:defRPr>
            </a:lvl2pPr>
            <a:lvl3pPr marL="571157" indent="0">
              <a:buFontTx/>
              <a:buNone/>
              <a:defRPr sz="1326">
                <a:solidFill>
                  <a:schemeClr val="bg1"/>
                </a:solidFill>
              </a:defRPr>
            </a:lvl3pPr>
            <a:lvl4pPr marL="799618" indent="0">
              <a:buFontTx/>
              <a:buNone/>
              <a:defRPr sz="1326">
                <a:solidFill>
                  <a:schemeClr val="bg1"/>
                </a:solidFill>
              </a:defRPr>
            </a:lvl4pPr>
            <a:lvl5pPr marL="1028082" indent="0">
              <a:buFontTx/>
              <a:buNone/>
              <a:defRPr sz="1326">
                <a:solidFill>
                  <a:schemeClr val="bg1"/>
                </a:solidFill>
              </a:defRPr>
            </a:lvl5pPr>
          </a:lstStyle>
          <a:p>
            <a:pPr lvl="0"/>
            <a:r>
              <a:rPr lang="en-US"/>
              <a:t>Click to edit Master text styles</a:t>
            </a:r>
          </a:p>
        </p:txBody>
      </p:sp>
      <p:sp>
        <p:nvSpPr>
          <p:cNvPr id="39" name="Text Placeholder 4"/>
          <p:cNvSpPr>
            <a:spLocks noGrp="1"/>
          </p:cNvSpPr>
          <p:nvPr>
            <p:ph type="body" sz="quarter" idx="24" hasCustomPrompt="1"/>
          </p:nvPr>
        </p:nvSpPr>
        <p:spPr>
          <a:xfrm>
            <a:off x="6210780" y="1999340"/>
            <a:ext cx="2572128" cy="520687"/>
          </a:xfrm>
          <a:prstGeom prst="rect">
            <a:avLst/>
          </a:prstGeom>
        </p:spPr>
        <p:txBody>
          <a:bodyPr lIns="182880" tIns="182880" rIns="182880" bIns="0"/>
          <a:lstStyle>
            <a:lvl1pPr marL="0" indent="0">
              <a:buNone/>
              <a:defRPr sz="2400" spc="-102" baseline="0">
                <a:solidFill>
                  <a:schemeClr val="bg1"/>
                </a:solidFill>
                <a:latin typeface="Segoe UI Semibold" panose="020B0702040204020203" pitchFamily="34" charset="0"/>
                <a:cs typeface="Segoe UI Semibold" panose="020B0702040204020203" pitchFamily="34" charset="0"/>
              </a:defRPr>
            </a:lvl1pPr>
            <a:lvl2pPr marL="342695" indent="0">
              <a:buNone/>
              <a:defRPr sz="2448">
                <a:solidFill>
                  <a:schemeClr val="bg1"/>
                </a:solidFill>
              </a:defRPr>
            </a:lvl2pPr>
            <a:lvl3pPr marL="571157" indent="0">
              <a:buNone/>
              <a:defRPr sz="2448">
                <a:solidFill>
                  <a:schemeClr val="bg1"/>
                </a:solidFill>
              </a:defRPr>
            </a:lvl3pPr>
            <a:lvl4pPr marL="799618" indent="0">
              <a:buNone/>
              <a:defRPr sz="2448">
                <a:solidFill>
                  <a:schemeClr val="bg1"/>
                </a:solidFill>
              </a:defRPr>
            </a:lvl4pPr>
            <a:lvl5pPr marL="1028082" indent="0">
              <a:buNone/>
              <a:defRPr sz="2448">
                <a:solidFill>
                  <a:schemeClr val="bg1"/>
                </a:solidFill>
              </a:defRPr>
            </a:lvl5pPr>
          </a:lstStyle>
          <a:p>
            <a:pPr lvl="0"/>
            <a:r>
              <a:rPr lang="en-US"/>
              <a:t>Click to edit</a:t>
            </a:r>
          </a:p>
        </p:txBody>
      </p:sp>
      <p:sp>
        <p:nvSpPr>
          <p:cNvPr id="40" name="Text Placeholder 6"/>
          <p:cNvSpPr>
            <a:spLocks noGrp="1"/>
          </p:cNvSpPr>
          <p:nvPr>
            <p:ph type="body" sz="quarter" idx="25"/>
          </p:nvPr>
        </p:nvSpPr>
        <p:spPr>
          <a:xfrm>
            <a:off x="6210780" y="2975594"/>
            <a:ext cx="2572128" cy="542661"/>
          </a:xfrm>
          <a:prstGeom prst="rect">
            <a:avLst/>
          </a:prstGeom>
        </p:spPr>
        <p:txBody>
          <a:bodyPr lIns="182880" tIns="91440" rIns="182880" bIns="274320"/>
          <a:lstStyle>
            <a:lvl1pPr marL="0" indent="0">
              <a:buFontTx/>
              <a:buNone/>
              <a:defRPr sz="1198">
                <a:solidFill>
                  <a:schemeClr val="bg1"/>
                </a:solidFill>
                <a:latin typeface="+mn-lt"/>
              </a:defRPr>
            </a:lvl1pPr>
            <a:lvl2pPr marL="342695" indent="0">
              <a:buFontTx/>
              <a:buNone/>
              <a:defRPr sz="1326">
                <a:solidFill>
                  <a:schemeClr val="bg1"/>
                </a:solidFill>
              </a:defRPr>
            </a:lvl2pPr>
            <a:lvl3pPr marL="571157" indent="0">
              <a:buFontTx/>
              <a:buNone/>
              <a:defRPr sz="1326">
                <a:solidFill>
                  <a:schemeClr val="bg1"/>
                </a:solidFill>
              </a:defRPr>
            </a:lvl3pPr>
            <a:lvl4pPr marL="799618" indent="0">
              <a:buFontTx/>
              <a:buNone/>
              <a:defRPr sz="1326">
                <a:solidFill>
                  <a:schemeClr val="bg1"/>
                </a:solidFill>
              </a:defRPr>
            </a:lvl4pPr>
            <a:lvl5pPr marL="1028082" indent="0">
              <a:buFontTx/>
              <a:buNone/>
              <a:defRPr sz="1326">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9733322"/>
      </p:ext>
    </p:extLst>
  </p:cSld>
  <p:clrMapOvr>
    <a:masterClrMapping/>
  </p:clrMapOvr>
  <p:extLst>
    <p:ext uri="{DCECCB84-F9BA-43D5-87BE-67443E8EF086}">
      <p15:sldGuideLst xmlns:p15="http://schemas.microsoft.com/office/powerpoint/2012/main">
        <p15:guide id="1" pos="3840">
          <p15:clr>
            <a:srgbClr val="FBAE40"/>
          </p15:clr>
        </p15:guide>
        <p15:guide id="2" pos="288">
          <p15:clr>
            <a:srgbClr val="FBAE40"/>
          </p15:clr>
        </p15:guide>
        <p15:guide id="3" pos="7392">
          <p15:clr>
            <a:srgbClr val="FBAE40"/>
          </p15:clr>
        </p15:guide>
        <p15:guide id="4" orient="horz" pos="288">
          <p15:clr>
            <a:srgbClr val="FBAE40"/>
          </p15:clr>
        </p15:guide>
        <p15:guide id="5" orient="horz" pos="4032">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9779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1"/>
            <a:ext cx="12434888" cy="6995517"/>
          </a:xfrm>
          <a:prstGeom prst="rect">
            <a:avLst/>
          </a:prstGeom>
        </p:spPr>
      </p:pic>
      <p:pic>
        <p:nvPicPr>
          <p:cNvPr id="10" name="MS logo gray - EMF"/>
          <p:cNvPicPr>
            <a:picLocks noChangeAspect="1"/>
          </p:cNvPicPr>
          <p:nvPr userDrawn="1"/>
        </p:nvPicPr>
        <p:blipFill>
          <a:blip r:embed="rId3"/>
          <a:stretch>
            <a:fillRect/>
          </a:stretch>
        </p:blipFill>
        <p:spPr bwMode="black">
          <a:xfrm>
            <a:off x="460630" y="479425"/>
            <a:ext cx="1451658" cy="310896"/>
          </a:xfrm>
          <a:prstGeom prst="rect">
            <a:avLst/>
          </a:prstGeom>
        </p:spPr>
      </p:pic>
      <p:sp>
        <p:nvSpPr>
          <p:cNvPr id="4" name="Rectangle 3"/>
          <p:cNvSpPr/>
          <p:nvPr userDrawn="1"/>
        </p:nvSpPr>
        <p:spPr bwMode="auto">
          <a:xfrm>
            <a:off x="274667" y="2119177"/>
            <a:ext cx="6399984" cy="3657600"/>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68" y="2119177"/>
            <a:ext cx="6399919" cy="1828800"/>
          </a:xfrm>
          <a:noFill/>
        </p:spPr>
        <p:txBody>
          <a:bodyPr lIns="146304" tIns="91440" rIns="146304" bIns="91440" anchor="t" anchorCtr="0"/>
          <a:lstStyle>
            <a:lvl1pPr>
              <a:defRPr sz="4799"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16" y="3954463"/>
            <a:ext cx="6401571" cy="664797"/>
          </a:xfrm>
        </p:spPr>
        <p:txBody>
          <a:bodyPr wrap="square" lIns="164592" tIns="109728" rIns="164592" bIns="109728">
            <a:spAutoFit/>
          </a:bodyPr>
          <a:lstStyle>
            <a:lvl1pPr marL="0" indent="0">
              <a:spcBef>
                <a:spcPts val="0"/>
              </a:spcBef>
              <a:buNone/>
              <a:defRPr sz="3199">
                <a:gradFill>
                  <a:gsLst>
                    <a:gs pos="18471">
                      <a:srgbClr val="353535"/>
                    </a:gs>
                    <a:gs pos="46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8387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13" indent="0">
              <a:buFont typeface="Wingdings" panose="05000000000000000000" pitchFamily="2" charset="2"/>
              <a:buNone/>
              <a:defRPr sz="2400" b="0"/>
            </a:lvl2pPr>
            <a:lvl3pPr marL="450718" indent="0">
              <a:buFont typeface="Wingdings" panose="05000000000000000000" pitchFamily="2" charset="2"/>
              <a:buNone/>
              <a:tabLst/>
              <a:defRPr sz="2200" b="0"/>
            </a:lvl3pPr>
            <a:lvl4pPr marL="652271" indent="0">
              <a:buFont typeface="Wingdings" panose="05000000000000000000" pitchFamily="2" charset="2"/>
              <a:buNone/>
              <a:defRPr sz="2200" b="0"/>
            </a:lvl4pPr>
            <a:lvl5pPr marL="853826"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1289"/>
            <a:ext cx="54856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1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1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7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8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00" marR="0" lvl="0" indent="-514200" algn="l" defTabSz="932470" rtl="0" eaLnBrk="1" fontAlgn="auto" latinLnBrk="0" hangingPunct="1">
              <a:lnSpc>
                <a:spcPct val="90000"/>
              </a:lnSpc>
              <a:spcBef>
                <a:spcPts val="1224"/>
              </a:spcBef>
              <a:spcAft>
                <a:spcPts val="0"/>
              </a:spcAft>
              <a:buClr>
                <a:schemeClr val="tx1"/>
              </a:buClr>
              <a:buSzPct val="90000"/>
              <a:tabLst/>
            </a:pPr>
            <a:r>
              <a:rPr lang="en-US"/>
              <a:t>Edit Master text styles</a:t>
            </a:r>
          </a:p>
          <a:p>
            <a:pPr marL="514200" marR="0" lvl="1" indent="-514200" algn="l" defTabSz="932470" rtl="0" eaLnBrk="1" fontAlgn="auto" latinLnBrk="0" hangingPunct="1">
              <a:lnSpc>
                <a:spcPct val="90000"/>
              </a:lnSpc>
              <a:spcBef>
                <a:spcPts val="1224"/>
              </a:spcBef>
              <a:spcAft>
                <a:spcPts val="0"/>
              </a:spcAft>
              <a:buClr>
                <a:schemeClr val="tx1"/>
              </a:buClr>
              <a:buSzPct val="90000"/>
              <a:tabLst/>
            </a:pPr>
            <a:r>
              <a:rPr lang="en-US"/>
              <a:t>Second level</a:t>
            </a:r>
          </a:p>
          <a:p>
            <a:pPr marL="514200" marR="0" lvl="2" indent="-514200" algn="l" defTabSz="932470" rtl="0" eaLnBrk="1" fontAlgn="auto" latinLnBrk="0" hangingPunct="1">
              <a:lnSpc>
                <a:spcPct val="90000"/>
              </a:lnSpc>
              <a:spcBef>
                <a:spcPts val="1224"/>
              </a:spcBef>
              <a:spcAft>
                <a:spcPts val="0"/>
              </a:spcAft>
              <a:buClr>
                <a:schemeClr val="tx1"/>
              </a:buClr>
              <a:buSzPct val="90000"/>
              <a:tabLst/>
            </a:pPr>
            <a:r>
              <a:rPr lang="en-US"/>
              <a:t>Third level</a:t>
            </a:r>
          </a:p>
          <a:p>
            <a:pPr marL="514200" marR="0" lvl="3" indent="-514200" algn="l" defTabSz="932470" rtl="0" eaLnBrk="1" fontAlgn="auto" latinLnBrk="0" hangingPunct="1">
              <a:lnSpc>
                <a:spcPct val="90000"/>
              </a:lnSpc>
              <a:spcBef>
                <a:spcPts val="1224"/>
              </a:spcBef>
              <a:spcAft>
                <a:spcPts val="0"/>
              </a:spcAft>
              <a:buClr>
                <a:schemeClr val="tx1"/>
              </a:buClr>
              <a:buSzPct val="90000"/>
              <a:tabLst/>
            </a:pPr>
            <a:r>
              <a:rPr lang="en-US"/>
              <a:t>Fourth level</a:t>
            </a:r>
          </a:p>
          <a:p>
            <a:pPr marL="514200" marR="0" lvl="4" indent="-514200" algn="l" defTabSz="932470"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6691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30" y="479425"/>
            <a:ext cx="1451658" cy="310896"/>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616739" y="2125663"/>
            <a:ext cx="5545506" cy="457200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47" y="2115503"/>
            <a:ext cx="6289329" cy="973324"/>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4799"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45" y="2799719"/>
            <a:ext cx="5484614" cy="1186584"/>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114000"/>
              </a:lnSpc>
              <a:spcBef>
                <a:spcPts val="0"/>
              </a:spcBef>
              <a:spcAft>
                <a:spcPts val="600"/>
              </a:spcAft>
              <a:buClrTx/>
              <a:buSzTx/>
              <a:buFont typeface="Arial" panose="020B0604020202020204" pitchFamily="34" charset="0"/>
              <a:buNone/>
              <a:tabLst/>
              <a:defRPr/>
            </a:pPr>
            <a:r>
              <a:rPr kumimoji="0" lang="en-US" sz="2600" b="0" i="0" u="none" strike="noStrike" kern="1200" cap="none" spc="-3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Build your cloud skills with the latest</a:t>
            </a:r>
            <a:br>
              <a:rPr kumimoji="0" lang="en-US" sz="2600" b="0" i="0" u="none" strike="noStrike" kern="1200" cap="none" spc="-3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600" b="0" i="0" u="none" strike="noStrike" kern="1200" cap="none" spc="-3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in Azure and Microsoft 365  </a:t>
            </a:r>
          </a:p>
        </p:txBody>
      </p:sp>
    </p:spTree>
    <p:extLst>
      <p:ext uri="{BB962C8B-B14F-4D97-AF65-F5344CB8AC3E}">
        <p14:creationId xmlns:p14="http://schemas.microsoft.com/office/powerpoint/2010/main" val="3901291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8" y="2125678"/>
            <a:ext cx="6399919" cy="1828786"/>
          </a:xfrm>
          <a:noFill/>
        </p:spPr>
        <p:txBody>
          <a:bodyPr lIns="146304" tIns="91440" rIns="146304" bIns="91440" anchor="b" anchorCtr="0"/>
          <a:lstStyle>
            <a:lvl1pPr>
              <a:defRPr sz="47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667" y="3955786"/>
            <a:ext cx="5485637"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30" y="479425"/>
            <a:ext cx="1451658" cy="310896"/>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616739" y="2125663"/>
            <a:ext cx="5545506" cy="4572000"/>
          </a:xfrm>
          <a:prstGeom prst="rect">
            <a:avLst/>
          </a:prstGeom>
        </p:spPr>
      </p:pic>
    </p:spTree>
    <p:extLst>
      <p:ext uri="{BB962C8B-B14F-4D97-AF65-F5344CB8AC3E}">
        <p14:creationId xmlns:p14="http://schemas.microsoft.com/office/powerpoint/2010/main" val="2569571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50"/>
            <a:ext cx="11887269"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284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8" y="1211287"/>
            <a:ext cx="11887269"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54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1287"/>
            <a:ext cx="54856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18569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1287"/>
            <a:ext cx="54856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1287"/>
            <a:ext cx="54856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6164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383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8"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8"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17801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8"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20527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801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1287"/>
            <a:ext cx="5485699" cy="2157514"/>
          </a:xfrm>
        </p:spPr>
        <p:txBody>
          <a:bodyPr wrap="square">
            <a:spAutoFit/>
          </a:bodyPr>
          <a:lstStyle>
            <a:lvl1pPr marL="231707" indent="-231707">
              <a:spcBef>
                <a:spcPts val="1224"/>
              </a:spcBef>
              <a:buClr>
                <a:schemeClr val="tx1"/>
              </a:buClr>
              <a:buFont typeface="Wingdings" panose="05000000000000000000" pitchFamily="2" charset="2"/>
              <a:buChar char=""/>
              <a:defRPr sz="3000" b="0">
                <a:latin typeface="+mn-lt"/>
              </a:defRPr>
            </a:lvl1pPr>
            <a:lvl2pPr marL="426913" indent="-171400">
              <a:buFont typeface="Wingdings" panose="05000000000000000000" pitchFamily="2" charset="2"/>
              <a:buChar char=""/>
              <a:defRPr sz="2400" b="0"/>
            </a:lvl2pPr>
            <a:lvl3pPr marL="639576" indent="-188857">
              <a:buFont typeface="Wingdings" panose="05000000000000000000" pitchFamily="2" charset="2"/>
              <a:buChar char=""/>
              <a:tabLst/>
              <a:defRPr sz="2200" b="0"/>
            </a:lvl3pPr>
            <a:lvl4pPr marL="828433" indent="-176162">
              <a:buFont typeface="Wingdings" panose="05000000000000000000" pitchFamily="2" charset="2"/>
              <a:buChar char=""/>
              <a:defRPr sz="2200" b="0"/>
            </a:lvl4pPr>
            <a:lvl5pPr marL="1023639" indent="-169814">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1289"/>
            <a:ext cx="5485699" cy="2511229"/>
          </a:xfrm>
        </p:spPr>
        <p:txBody>
          <a:bodyPr wrap="square">
            <a:spAutoFit/>
          </a:bodyPr>
          <a:lstStyle>
            <a:lvl1pPr marL="287253" indent="-287253">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13" indent="-342800">
              <a:defRPr lang="en-US" sz="2400" b="0" kern="1200" spc="0" baseline="0" dirty="0">
                <a:gradFill>
                  <a:gsLst>
                    <a:gs pos="1250">
                      <a:schemeClr val="tx1"/>
                    </a:gs>
                    <a:gs pos="100000">
                      <a:schemeClr val="tx1"/>
                    </a:gs>
                  </a:gsLst>
                  <a:lin ang="5400000" scaled="0"/>
                </a:gradFill>
                <a:latin typeface="+mn-lt"/>
                <a:ea typeface="+mn-ea"/>
                <a:cs typeface="+mn-cs"/>
              </a:defRPr>
            </a:lvl2pPr>
            <a:lvl3pPr marL="793518" indent="-3428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070" indent="-342800">
              <a:defRPr lang="en-US" sz="2200" b="0" kern="1200" spc="0" baseline="0" dirty="0">
                <a:gradFill>
                  <a:gsLst>
                    <a:gs pos="1250">
                      <a:schemeClr val="tx1"/>
                    </a:gs>
                    <a:gs pos="100000">
                      <a:schemeClr val="tx1"/>
                    </a:gs>
                  </a:gsLst>
                  <a:lin ang="5400000" scaled="0"/>
                </a:gradFill>
                <a:latin typeface="+mn-lt"/>
                <a:ea typeface="+mn-ea"/>
                <a:cs typeface="+mn-cs"/>
              </a:defRPr>
            </a:lvl4pPr>
            <a:lvl5pPr marL="1196626" indent="-3428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07" marR="0" lvl="0" indent="-231707" algn="l" defTabSz="932470"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07" marR="0" lvl="1" indent="-231707" algn="l" defTabSz="932470"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07" marR="0" lvl="2" indent="-231707" algn="l" defTabSz="932470"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07" marR="0" lvl="3" indent="-231707" algn="l" defTabSz="932470"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07" marR="0" lvl="4" indent="-231707" algn="l" defTabSz="932470"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3480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54270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2"/>
            <a:ext cx="4891416"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0620" y="0"/>
            <a:ext cx="6994268"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5650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427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899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858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1494400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66402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893" y="3090314"/>
            <a:ext cx="9822244"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02" y="4944165"/>
            <a:ext cx="979412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1" y="481923"/>
            <a:ext cx="1362282" cy="194066"/>
          </a:xfrm>
          <a:prstGeom prst="rect">
            <a:avLst/>
          </a:prstGeom>
        </p:spPr>
      </p:pic>
    </p:spTree>
    <p:extLst>
      <p:ext uri="{BB962C8B-B14F-4D97-AF65-F5344CB8AC3E}">
        <p14:creationId xmlns:p14="http://schemas.microsoft.com/office/powerpoint/2010/main" val="2690465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15507" y="4944165"/>
            <a:ext cx="9800475" cy="738664"/>
          </a:xfrm>
        </p:spPr>
        <p:txBody>
          <a:bodyPr/>
          <a:lstStyle>
            <a:lvl1pPr>
              <a:defRPr sz="1800">
                <a:gradFill>
                  <a:gsLst>
                    <a:gs pos="0">
                      <a:schemeClr val="bg2"/>
                    </a:gs>
                    <a:gs pos="100000">
                      <a:schemeClr val="bg2"/>
                    </a:gs>
                  </a:gsLst>
                  <a:lin ang="5400000" scaled="0"/>
                </a:gradFill>
              </a:defRPr>
            </a:lvl1pPr>
            <a:lvl2pPr>
              <a:defRPr sz="1800">
                <a:gradFill>
                  <a:gsLst>
                    <a:gs pos="0">
                      <a:schemeClr val="bg2"/>
                    </a:gs>
                    <a:gs pos="100000">
                      <a:schemeClr val="bg2"/>
                    </a:gs>
                  </a:gsLst>
                  <a:lin ang="5400000" scaled="0"/>
                </a:gra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07" y="3090314"/>
            <a:ext cx="9822244" cy="1828800"/>
          </a:xfrm>
          <a:noFill/>
        </p:spPr>
        <p:txBody>
          <a:bodyPr lIns="0" tIns="0" rIns="0" bIns="182880" anchor="b" anchorCtr="0"/>
          <a:lstStyle>
            <a:lvl1pPr>
              <a:defRPr sz="4800" strike="noStrike" spc="-50" baseline="0">
                <a:gradFill>
                  <a:gsLst>
                    <a:gs pos="0">
                      <a:schemeClr val="bg2"/>
                    </a:gs>
                    <a:gs pos="100000">
                      <a:schemeClr val="bg2"/>
                    </a:gs>
                  </a:gsLst>
                  <a:lin ang="5400000" scaled="0"/>
                </a:gra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773" y="483228"/>
            <a:ext cx="1362282" cy="194066"/>
          </a:xfrm>
          <a:prstGeom prst="rect">
            <a:avLst/>
          </a:prstGeom>
        </p:spPr>
      </p:pic>
    </p:spTree>
    <p:extLst>
      <p:ext uri="{BB962C8B-B14F-4D97-AF65-F5344CB8AC3E}">
        <p14:creationId xmlns:p14="http://schemas.microsoft.com/office/powerpoint/2010/main" val="1991762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4888"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19" y="2170631"/>
            <a:ext cx="762696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lvl="0"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450" y="4584725"/>
            <a:ext cx="6636991" cy="7386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855" y="2730874"/>
            <a:ext cx="6695585"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21" y="481923"/>
            <a:ext cx="1362282" cy="194066"/>
          </a:xfrm>
          <a:prstGeom prst="rect">
            <a:avLst/>
          </a:prstGeom>
        </p:spPr>
      </p:pic>
    </p:spTree>
    <p:extLst>
      <p:ext uri="{BB962C8B-B14F-4D97-AF65-F5344CB8AC3E}">
        <p14:creationId xmlns:p14="http://schemas.microsoft.com/office/powerpoint/2010/main" val="1381206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7773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4888"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21" y="2204497"/>
            <a:ext cx="7626965"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lvl="0"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450" y="4584725"/>
            <a:ext cx="6636991"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855" y="2730874"/>
            <a:ext cx="6695585" cy="1828800"/>
          </a:xfrm>
          <a:noFill/>
        </p:spPr>
        <p:txBody>
          <a:bodyPr lIns="0" tIns="0" rIns="0" bIns="182880" anchor="b" anchorCtr="0"/>
          <a:lstStyle>
            <a:lvl1pPr>
              <a:defRPr sz="4800"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21" y="481923"/>
            <a:ext cx="1362282" cy="194066"/>
          </a:xfrm>
          <a:prstGeom prst="rect">
            <a:avLst/>
          </a:prstGeom>
        </p:spPr>
      </p:pic>
    </p:spTree>
    <p:extLst>
      <p:ext uri="{BB962C8B-B14F-4D97-AF65-F5344CB8AC3E}">
        <p14:creationId xmlns:p14="http://schemas.microsoft.com/office/powerpoint/2010/main" val="369049279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79" y="1192214"/>
            <a:ext cx="3690466"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3953" y="1192214"/>
            <a:ext cx="3914274" cy="3862387"/>
          </a:xfrm>
        </p:spPr>
        <p:txBody>
          <a:bodyPr wrap="square" lIns="0" tIns="0" rIns="0" bIns="0">
            <a:noAutofit/>
          </a:bodyPr>
          <a:lstStyle>
            <a:lvl1pPr marL="0" indent="0" defTabSz="517473">
              <a:spcAft>
                <a:spcPts val="500"/>
              </a:spcAft>
              <a:buNone/>
              <a:defRPr sz="1800" spc="0" baseline="0">
                <a:solidFill>
                  <a:schemeClr val="tx2"/>
                </a:solidFill>
              </a:defRPr>
            </a:lvl1pPr>
            <a:lvl2pPr marL="228577" indent="0">
              <a:buNone/>
              <a:defRPr sz="1800"/>
            </a:lvl2pPr>
            <a:lvl3pPr marL="457154" indent="0">
              <a:buNone/>
              <a:defRPr sz="1800"/>
            </a:lvl3pPr>
            <a:lvl4pPr marL="685731" indent="0">
              <a:buNone/>
              <a:defRPr sz="1800"/>
            </a:lvl4pPr>
            <a:lvl5pPr marL="914309"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786396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079" y="1961080"/>
            <a:ext cx="11531715"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54" indent="0">
              <a:buNone/>
              <a:defRPr/>
            </a:lvl3pPr>
            <a:lvl4pPr marL="685731" indent="0">
              <a:buNone/>
              <a:defRPr/>
            </a:lvl4pPr>
            <a:lvl5pPr marL="914309"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079" y="3214125"/>
            <a:ext cx="11531715"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154" indent="0">
              <a:buNone/>
              <a:defRPr/>
            </a:lvl3pPr>
            <a:lvl4pPr marL="685731" indent="0">
              <a:buNone/>
              <a:defRPr/>
            </a:lvl4pPr>
            <a:lvl5pPr marL="914309"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079" y="4439603"/>
            <a:ext cx="11531715"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54" indent="0">
              <a:buNone/>
              <a:defRPr/>
            </a:lvl3pPr>
            <a:lvl4pPr marL="68573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2390379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079" y="1960861"/>
            <a:ext cx="9571403"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77" indent="0">
              <a:buNone/>
              <a:defRPr/>
            </a:lvl2pPr>
            <a:lvl3pPr marL="457154" indent="0">
              <a:buNone/>
              <a:defRPr/>
            </a:lvl3pPr>
            <a:lvl4pPr marL="685731" indent="0">
              <a:buNone/>
              <a:defRPr/>
            </a:lvl4pPr>
            <a:lvl5pPr marL="914309"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079" y="3214125"/>
            <a:ext cx="3690466"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21" marR="0" indent="-285721" algn="l" defTabSz="932649"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154" indent="0">
              <a:buNone/>
              <a:defRPr/>
            </a:lvl3pPr>
            <a:lvl4pPr marL="685731" indent="0">
              <a:buNone/>
              <a:defRPr/>
            </a:lvl4pPr>
            <a:lvl5pPr marL="914309" indent="0">
              <a:buNone/>
              <a:defRPr/>
            </a:lvl5pPr>
          </a:lstStyle>
          <a:p>
            <a:pPr lvl="0"/>
            <a:r>
              <a:rPr lang="en-US"/>
              <a:t>Paragraph title Segoe UI </a:t>
            </a:r>
            <a:r>
              <a:rPr lang="en-US" err="1"/>
              <a:t>Semibold</a:t>
            </a:r>
            <a:r>
              <a:rPr lang="en-US"/>
              <a:t> 14/18</a:t>
            </a:r>
          </a:p>
          <a:p>
            <a:pPr marL="285721" marR="0" lvl="1" indent="-285721" algn="l" defTabSz="932649"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21" marR="0" lvl="1" indent="-285721" algn="l" defTabSz="932649"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4480" y="3214125"/>
            <a:ext cx="3690466"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21" marR="0" indent="-285721" algn="l" defTabSz="932649"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154" indent="0">
              <a:buNone/>
              <a:defRPr/>
            </a:lvl3pPr>
            <a:lvl4pPr marL="685731" indent="0">
              <a:buNone/>
              <a:defRPr/>
            </a:lvl4pPr>
            <a:lvl5pPr marL="914309" indent="0">
              <a:buNone/>
              <a:defRPr/>
            </a:lvl5pPr>
          </a:lstStyle>
          <a:p>
            <a:pPr lvl="0"/>
            <a:r>
              <a:rPr lang="en-US"/>
              <a:t>Paragraph title Segoe UI </a:t>
            </a:r>
            <a:r>
              <a:rPr lang="en-US" err="1"/>
              <a:t>Semibold</a:t>
            </a:r>
            <a:r>
              <a:rPr lang="en-US"/>
              <a:t> 14/18</a:t>
            </a:r>
          </a:p>
          <a:p>
            <a:pPr marL="285721" marR="0" lvl="1" indent="-285721" algn="l" defTabSz="932649"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21" marR="0" lvl="1" indent="-285721" algn="l" defTabSz="932649"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2323" y="3214125"/>
            <a:ext cx="3690466"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21" marR="0" indent="-285721" algn="l" defTabSz="932649"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154" indent="0">
              <a:buNone/>
              <a:defRPr/>
            </a:lvl3pPr>
            <a:lvl4pPr marL="685731" indent="0">
              <a:buNone/>
              <a:defRPr/>
            </a:lvl4pPr>
            <a:lvl5pPr marL="914309" indent="0">
              <a:buNone/>
              <a:defRPr/>
            </a:lvl5pPr>
          </a:lstStyle>
          <a:p>
            <a:pPr lvl="0"/>
            <a:r>
              <a:rPr lang="en-US"/>
              <a:t>Paragraph title Segoe UI </a:t>
            </a:r>
            <a:r>
              <a:rPr lang="en-US" err="1"/>
              <a:t>Semibold</a:t>
            </a:r>
            <a:r>
              <a:rPr lang="en-US"/>
              <a:t> 14/18</a:t>
            </a:r>
          </a:p>
          <a:p>
            <a:pPr marL="285721" marR="0" lvl="1" indent="-285721" algn="l" defTabSz="932649"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21" marR="0" lvl="1" indent="-285721" algn="l" defTabSz="932649"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934612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079" y="2410677"/>
            <a:ext cx="3690466" cy="2483629"/>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8878" y="2410677"/>
            <a:ext cx="3690466" cy="2483629"/>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4213077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21" y="1631570"/>
            <a:ext cx="368132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079" y="5026025"/>
            <a:ext cx="3690466" cy="1209675"/>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8" y="5026025"/>
            <a:ext cx="3690466" cy="1209675"/>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5704" y="1631570"/>
            <a:ext cx="368132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6328" y="1631569"/>
            <a:ext cx="368132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8878" y="5026025"/>
            <a:ext cx="3690466" cy="1209675"/>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5413107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079" y="2201864"/>
            <a:ext cx="172698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079" y="3230881"/>
            <a:ext cx="172698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5709" y="3230881"/>
            <a:ext cx="1726980" cy="2817053"/>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339" y="3230881"/>
            <a:ext cx="1726980" cy="2817053"/>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6969" y="3230881"/>
            <a:ext cx="1726980" cy="2817053"/>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7599" y="3230881"/>
            <a:ext cx="1726980" cy="2817053"/>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8227" y="3230881"/>
            <a:ext cx="1726980" cy="2817053"/>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5709" y="2201864"/>
            <a:ext cx="172698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339" y="2201864"/>
            <a:ext cx="172698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6969" y="2201864"/>
            <a:ext cx="172698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7599" y="2201864"/>
            <a:ext cx="172698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8227" y="2201864"/>
            <a:ext cx="172698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079" y="2065339"/>
            <a:ext cx="261903" cy="263525"/>
          </a:xfrm>
        </p:spPr>
        <p:txBody>
          <a:bodyPr tIns="0" bIns="0"/>
          <a:lstStyle>
            <a:lvl1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79"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6978" y="2065339"/>
            <a:ext cx="261903" cy="263525"/>
          </a:xfrm>
        </p:spPr>
        <p:txBody>
          <a:bodyPr tIns="0" bIns="0"/>
          <a:lstStyle>
            <a:lvl1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79"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8878" y="2065339"/>
            <a:ext cx="261903" cy="263525"/>
          </a:xfrm>
        </p:spPr>
        <p:txBody>
          <a:bodyPr tIns="0" bIns="0"/>
          <a:lstStyle>
            <a:lvl1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79"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3952" y="2065339"/>
            <a:ext cx="261903" cy="263525"/>
          </a:xfrm>
        </p:spPr>
        <p:txBody>
          <a:bodyPr tIns="0" bIns="0"/>
          <a:lstStyle>
            <a:lvl1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79"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1565" y="2065339"/>
            <a:ext cx="261903" cy="263525"/>
          </a:xfrm>
        </p:spPr>
        <p:txBody>
          <a:bodyPr tIns="0" bIns="0"/>
          <a:lstStyle>
            <a:lvl1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79"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8227" y="2065339"/>
            <a:ext cx="261903" cy="263525"/>
          </a:xfrm>
        </p:spPr>
        <p:txBody>
          <a:bodyPr tIns="0" bIns="0"/>
          <a:lstStyle>
            <a:lvl1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79"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5279811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strike="noStrike">
                <a:gradFill>
                  <a:gsLst>
                    <a:gs pos="0">
                      <a:schemeClr val="tx1"/>
                    </a:gs>
                    <a:gs pos="100000">
                      <a:schemeClr val="tx1"/>
                    </a:gs>
                  </a:gsLst>
                  <a:lin ang="5400000" scaled="0"/>
                </a:gra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3851167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078" y="960439"/>
            <a:ext cx="7603154" cy="3629025"/>
          </a:xfrm>
          <a:noFill/>
        </p:spPr>
        <p:txBody>
          <a:bodyPr vert="horz" wrap="square" lIns="0" tIns="0" rIns="0" bIns="0" rtlCol="0" anchor="t" anchorCtr="0">
            <a:noAutofit/>
          </a:bodyPr>
          <a:lstStyle>
            <a:lvl1pPr>
              <a:defRPr lang="en-US" sz="4800" spc="-50" baseline="0" dirty="0">
                <a:gradFill>
                  <a:gsLst>
                    <a:gs pos="0">
                      <a:schemeClr val="tx1"/>
                    </a:gs>
                    <a:gs pos="100000">
                      <a:schemeClr val="tx1"/>
                    </a:gs>
                  </a:gsLst>
                  <a:lin ang="5400000" scaled="0"/>
                </a:gradFill>
              </a:defRPr>
            </a:lvl1pPr>
          </a:lstStyle>
          <a:p>
            <a:pPr marL="0" lvl="0">
              <a:lnSpc>
                <a:spcPts val="5599"/>
              </a:lnSpc>
            </a:pPr>
            <a:r>
              <a:rPr lang="en-US"/>
              <a:t>Section title</a:t>
            </a:r>
          </a:p>
        </p:txBody>
      </p:sp>
    </p:spTree>
    <p:extLst>
      <p:ext uri="{BB962C8B-B14F-4D97-AF65-F5344CB8AC3E}">
        <p14:creationId xmlns:p14="http://schemas.microsoft.com/office/powerpoint/2010/main" val="2015894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078" y="960439"/>
            <a:ext cx="7603154" cy="3629025"/>
          </a:xfrm>
          <a:noFill/>
        </p:spPr>
        <p:txBody>
          <a:bodyPr vert="horz" wrap="square" lIns="0" tIns="0" rIns="0" bIns="0" rtlCol="0" anchor="t" anchorCtr="0">
            <a:noAutofit/>
          </a:bodyPr>
          <a:lstStyle>
            <a:lvl1pPr>
              <a:defRPr lang="en-US" sz="4800" spc="-50" baseline="0" dirty="0">
                <a:gradFill>
                  <a:gsLst>
                    <a:gs pos="0">
                      <a:schemeClr val="tx1"/>
                    </a:gs>
                    <a:gs pos="100000">
                      <a:schemeClr val="tx1"/>
                    </a:gs>
                  </a:gsLst>
                  <a:lin ang="5400000" scaled="0"/>
                </a:gradFill>
              </a:defRPr>
            </a:lvl1pPr>
          </a:lstStyle>
          <a:p>
            <a:pPr marL="0" lvl="0">
              <a:lnSpc>
                <a:spcPts val="5599"/>
              </a:lnSpc>
            </a:pPr>
            <a:r>
              <a:rPr lang="en-US"/>
              <a:t>Section title</a:t>
            </a:r>
          </a:p>
        </p:txBody>
      </p:sp>
    </p:spTree>
    <p:extLst>
      <p:ext uri="{BB962C8B-B14F-4D97-AF65-F5344CB8AC3E}">
        <p14:creationId xmlns:p14="http://schemas.microsoft.com/office/powerpoint/2010/main" val="1391993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03" y="1434070"/>
            <a:ext cx="54857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470"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7444" y="4868863"/>
            <a:ext cx="5945207"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31" tIns="146264" rIns="182831" bIns="146264" numCol="1" rtlCol="0" anchor="ctr" anchorCtr="0" compatLnSpc="1">
            <a:prstTxWarp prst="textNoShape">
              <a:avLst/>
            </a:prstTxWarp>
          </a:bodyPr>
          <a:lstStyle/>
          <a:p>
            <a:pPr algn="ctr" defTabSz="932200"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7444" y="1434069"/>
            <a:ext cx="5942843"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470"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8874"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03" y="3260725"/>
            <a:ext cx="54857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7445" y="4868863"/>
            <a:ext cx="5942842"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9115376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3952" y="1"/>
            <a:ext cx="6080936"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079" y="632779"/>
            <a:ext cx="5652366"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079" y="2410677"/>
            <a:ext cx="4919034" cy="2701637"/>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079" y="1960861"/>
            <a:ext cx="4919033"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77" indent="0">
              <a:buNone/>
              <a:defRPr/>
            </a:lvl2pPr>
            <a:lvl3pPr marL="457154" indent="0">
              <a:buNone/>
              <a:defRPr/>
            </a:lvl3pPr>
            <a:lvl4pPr marL="685731" indent="0">
              <a:buNone/>
              <a:defRPr/>
            </a:lvl4pPr>
            <a:lvl5pPr marL="914309"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03466104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079" y="2201863"/>
            <a:ext cx="3690466"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8878" y="2201863"/>
            <a:ext cx="367935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1566" y="2201863"/>
            <a:ext cx="3695228"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079" y="5026025"/>
            <a:ext cx="3690466" cy="1209675"/>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5704" y="5026025"/>
            <a:ext cx="3690466" cy="1209675"/>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8" y="5026025"/>
            <a:ext cx="3690466" cy="1209675"/>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7790074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2" y="426474"/>
            <a:ext cx="7901567" cy="6568052"/>
          </a:xfrm>
          <a:prstGeom prst="rect">
            <a:avLst/>
          </a:prstGeom>
        </p:spPr>
      </p:pic>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079" y="1961080"/>
            <a:ext cx="4853004" cy="615553"/>
          </a:xfrm>
        </p:spPr>
        <p:txBody>
          <a:bodyPr wrap="square" lIns="0" tIns="0" rIns="0" bIns="0">
            <a:spAutoFit/>
          </a:bodyPr>
          <a:lstStyle>
            <a:lvl1pPr marL="0" indent="0">
              <a:lnSpc>
                <a:spcPts val="2400"/>
              </a:lnSpc>
              <a:buNone/>
              <a:defRPr sz="2000" b="0" i="0">
                <a:solidFill>
                  <a:schemeClr val="tx1"/>
                </a:solidFill>
                <a:latin typeface="+mn-lt"/>
              </a:defRPr>
            </a:lvl1pPr>
            <a:lvl2pPr marL="228577" indent="0">
              <a:buNone/>
              <a:defRPr/>
            </a:lvl2pPr>
            <a:lvl3pPr marL="457154" indent="0">
              <a:buNone/>
              <a:defRPr/>
            </a:lvl3pPr>
            <a:lvl4pPr marL="685731" indent="0">
              <a:buNone/>
              <a:defRPr/>
            </a:lvl4pPr>
            <a:lvl5pPr marL="914309"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079" y="2761499"/>
            <a:ext cx="4853003" cy="2522101"/>
          </a:xfrm>
        </p:spPr>
        <p:txBody>
          <a:bodyPr lIns="0" tIns="0" rIns="0" bIns="0"/>
          <a:lstStyle>
            <a:lvl1pPr marL="285721" indent="-285721">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154" indent="0">
              <a:buNone/>
              <a:defRPr/>
            </a:lvl3pPr>
            <a:lvl4pPr marL="685731" indent="0">
              <a:buNone/>
              <a:defRPr/>
            </a:lvl4pPr>
            <a:lvl5pPr marL="91430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4621" y="3490933"/>
            <a:ext cx="5950267" cy="553998"/>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0137329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2" y="426474"/>
            <a:ext cx="7901567"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4621" y="3490933"/>
            <a:ext cx="5950267" cy="553998"/>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789" y="2040568"/>
            <a:ext cx="172698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327" y="2040568"/>
            <a:ext cx="172698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1013506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04" y="496641"/>
            <a:ext cx="11086480" cy="6497884"/>
          </a:xfrm>
          <a:prstGeom prst="rect">
            <a:avLst/>
          </a:prstGeom>
        </p:spPr>
      </p:pic>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677" y="3559515"/>
            <a:ext cx="7831726" cy="553998"/>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078987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080" y="1989615"/>
            <a:ext cx="3690462"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076" y="5973764"/>
            <a:ext cx="3690466"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649"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154" indent="0">
              <a:buNone/>
              <a:defRPr/>
            </a:lvl3pPr>
            <a:lvl4pPr marL="685731" indent="0">
              <a:buNone/>
              <a:defRPr/>
            </a:lvl4pPr>
            <a:lvl5pPr marL="914309"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8879" y="5973764"/>
            <a:ext cx="367935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8879" y="1989615"/>
            <a:ext cx="367935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1565" y="1989615"/>
            <a:ext cx="3695229"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075" y="5783263"/>
            <a:ext cx="3701581"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99988" y="5783263"/>
            <a:ext cx="3701581"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1565" y="5783263"/>
            <a:ext cx="3701581"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1565" y="5973764"/>
            <a:ext cx="367935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1059479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079" y="4004805"/>
            <a:ext cx="11531715" cy="553998"/>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6585841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1"/>
            <a:ext cx="760315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18" y="448056"/>
            <a:ext cx="1362282" cy="194066"/>
          </a:xfrm>
          <a:prstGeom prst="rect">
            <a:avLst/>
          </a:prstGeom>
        </p:spPr>
      </p:pic>
      <p:sp>
        <p:nvSpPr>
          <p:cNvPr id="8" name="Text Box 3">
            <a:extLst>
              <a:ext uri="{FF2B5EF4-FFF2-40B4-BE49-F238E27FC236}">
                <a16:creationId xmlns:a16="http://schemas.microsoft.com/office/drawing/2014/main" id="{2FD2467F-5F1E-4B09-83A5-A4432CDAFCA5}"/>
              </a:ext>
            </a:extLst>
          </p:cNvPr>
          <p:cNvSpPr txBox="1">
            <a:spLocks noChangeArrowheads="1"/>
          </p:cNvSpPr>
          <p:nvPr userDrawn="1"/>
        </p:nvSpPr>
        <p:spPr bwMode="blackWhite">
          <a:xfrm>
            <a:off x="463218" y="6579623"/>
            <a:ext cx="457141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97" eaLnBrk="0" hangingPunct="0"/>
            <a:r>
              <a:rPr lang="en-US" sz="700">
                <a:gradFill>
                  <a:gsLst>
                    <a:gs pos="0">
                      <a:schemeClr val="bg1"/>
                    </a:gs>
                    <a:gs pos="100000">
                      <a:schemeClr val="bg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98949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48E3069-21FF-4B20-A376-D64232FB9E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5838" y="597451"/>
            <a:ext cx="2094905" cy="298433"/>
          </a:xfrm>
          <a:prstGeom prst="rect">
            <a:avLst/>
          </a:prstGeom>
        </p:spPr>
      </p:pic>
      <p:sp>
        <p:nvSpPr>
          <p:cNvPr id="11" name="Text Box 3">
            <a:extLst>
              <a:ext uri="{FF2B5EF4-FFF2-40B4-BE49-F238E27FC236}">
                <a16:creationId xmlns:a16="http://schemas.microsoft.com/office/drawing/2014/main" id="{57406844-974D-47D2-9133-B2E92424E8A6}"/>
              </a:ext>
            </a:extLst>
          </p:cNvPr>
          <p:cNvSpPr txBox="1">
            <a:spLocks noChangeArrowheads="1"/>
          </p:cNvSpPr>
          <p:nvPr userDrawn="1"/>
        </p:nvSpPr>
        <p:spPr bwMode="blackWhite">
          <a:xfrm>
            <a:off x="463218" y="6579623"/>
            <a:ext cx="457141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97" eaLnBrk="0" hangingPunct="0"/>
            <a:r>
              <a:rPr lang="en-US" sz="700">
                <a:gradFill>
                  <a:gsLst>
                    <a:gs pos="0">
                      <a:schemeClr val="bg1"/>
                    </a:gs>
                    <a:gs pos="100000">
                      <a:schemeClr val="bg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56555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00438"/>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0737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9"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7"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36978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893" y="3090314"/>
            <a:ext cx="9822244"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02" y="4944165"/>
            <a:ext cx="979412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1" y="481923"/>
            <a:ext cx="1362282" cy="194066"/>
          </a:xfrm>
          <a:prstGeom prst="rect">
            <a:avLst/>
          </a:prstGeom>
        </p:spPr>
      </p:pic>
    </p:spTree>
    <p:extLst>
      <p:ext uri="{BB962C8B-B14F-4D97-AF65-F5344CB8AC3E}">
        <p14:creationId xmlns:p14="http://schemas.microsoft.com/office/powerpoint/2010/main" val="2539154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02" y="4944165"/>
            <a:ext cx="9800475" cy="7386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07" y="3090314"/>
            <a:ext cx="9822244"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773" y="483228"/>
            <a:ext cx="1362282" cy="194066"/>
          </a:xfrm>
          <a:prstGeom prst="rect">
            <a:avLst/>
          </a:prstGeom>
        </p:spPr>
      </p:pic>
    </p:spTree>
    <p:extLst>
      <p:ext uri="{BB962C8B-B14F-4D97-AF65-F5344CB8AC3E}">
        <p14:creationId xmlns:p14="http://schemas.microsoft.com/office/powerpoint/2010/main" val="2945713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4888"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19" y="2170631"/>
            <a:ext cx="762696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lvl="0"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450" y="4584725"/>
            <a:ext cx="6636991" cy="7386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855" y="2730874"/>
            <a:ext cx="6695585"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21" y="481923"/>
            <a:ext cx="1362282" cy="194066"/>
          </a:xfrm>
          <a:prstGeom prst="rect">
            <a:avLst/>
          </a:prstGeom>
        </p:spPr>
      </p:pic>
    </p:spTree>
    <p:extLst>
      <p:ext uri="{BB962C8B-B14F-4D97-AF65-F5344CB8AC3E}">
        <p14:creationId xmlns:p14="http://schemas.microsoft.com/office/powerpoint/2010/main" val="3883402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4888"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21" y="2204497"/>
            <a:ext cx="7626965"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lvl="0"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450" y="4584725"/>
            <a:ext cx="6636991"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855" y="2730874"/>
            <a:ext cx="6695585" cy="1828800"/>
          </a:xfrm>
          <a:noFill/>
        </p:spPr>
        <p:txBody>
          <a:bodyPr lIns="0" tIns="0" rIns="0" bIns="182880" anchor="b" anchorCtr="0"/>
          <a:lstStyle>
            <a:lvl1pPr>
              <a:defRPr sz="4800"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21" y="481923"/>
            <a:ext cx="1362282" cy="194066"/>
          </a:xfrm>
          <a:prstGeom prst="rect">
            <a:avLst/>
          </a:prstGeom>
        </p:spPr>
      </p:pic>
    </p:spTree>
    <p:extLst>
      <p:ext uri="{BB962C8B-B14F-4D97-AF65-F5344CB8AC3E}">
        <p14:creationId xmlns:p14="http://schemas.microsoft.com/office/powerpoint/2010/main" val="170123372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79" y="1192214"/>
            <a:ext cx="3690466"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3953" y="1192214"/>
            <a:ext cx="3914274" cy="3862387"/>
          </a:xfrm>
        </p:spPr>
        <p:txBody>
          <a:bodyPr wrap="square" lIns="0" tIns="0" rIns="0" bIns="0">
            <a:noAutofit/>
          </a:bodyPr>
          <a:lstStyle>
            <a:lvl1pPr marL="0" indent="0" defTabSz="517473">
              <a:spcAft>
                <a:spcPts val="500"/>
              </a:spcAft>
              <a:buNone/>
              <a:defRPr sz="1800" spc="0" baseline="0">
                <a:solidFill>
                  <a:schemeClr val="tx2"/>
                </a:solidFill>
              </a:defRPr>
            </a:lvl1pPr>
            <a:lvl2pPr marL="228577" indent="0">
              <a:buNone/>
              <a:defRPr sz="1800"/>
            </a:lvl2pPr>
            <a:lvl3pPr marL="457154" indent="0">
              <a:buNone/>
              <a:defRPr sz="1800"/>
            </a:lvl3pPr>
            <a:lvl4pPr marL="685731" indent="0">
              <a:buNone/>
              <a:defRPr sz="1800"/>
            </a:lvl4pPr>
            <a:lvl5pPr marL="914309"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90169216"/>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079" y="1961080"/>
            <a:ext cx="11531715"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54" indent="0">
              <a:buNone/>
              <a:defRPr/>
            </a:lvl3pPr>
            <a:lvl4pPr marL="685731" indent="0">
              <a:buNone/>
              <a:defRPr/>
            </a:lvl4pPr>
            <a:lvl5pPr marL="914309"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079" y="3214125"/>
            <a:ext cx="11531715"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154" indent="0">
              <a:buNone/>
              <a:defRPr/>
            </a:lvl3pPr>
            <a:lvl4pPr marL="685731" indent="0">
              <a:buNone/>
              <a:defRPr/>
            </a:lvl4pPr>
            <a:lvl5pPr marL="914309"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079" y="4439603"/>
            <a:ext cx="11531715"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54" indent="0">
              <a:buNone/>
              <a:defRPr/>
            </a:lvl3pPr>
            <a:lvl4pPr marL="68573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5739867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079" y="1960861"/>
            <a:ext cx="9571403"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77" indent="0">
              <a:buNone/>
              <a:defRPr/>
            </a:lvl2pPr>
            <a:lvl3pPr marL="457154" indent="0">
              <a:buNone/>
              <a:defRPr/>
            </a:lvl3pPr>
            <a:lvl4pPr marL="685731" indent="0">
              <a:buNone/>
              <a:defRPr/>
            </a:lvl4pPr>
            <a:lvl5pPr marL="914309"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079" y="3214125"/>
            <a:ext cx="3690466"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21" marR="0" indent="-285721" algn="l" defTabSz="932649"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154" indent="0">
              <a:buNone/>
              <a:defRPr/>
            </a:lvl3pPr>
            <a:lvl4pPr marL="685731" indent="0">
              <a:buNone/>
              <a:defRPr/>
            </a:lvl4pPr>
            <a:lvl5pPr marL="914309" indent="0">
              <a:buNone/>
              <a:defRPr/>
            </a:lvl5pPr>
          </a:lstStyle>
          <a:p>
            <a:pPr lvl="0"/>
            <a:r>
              <a:rPr lang="en-US"/>
              <a:t>Paragraph title Segoe UI </a:t>
            </a:r>
            <a:r>
              <a:rPr lang="en-US" err="1"/>
              <a:t>Semibold</a:t>
            </a:r>
            <a:r>
              <a:rPr lang="en-US"/>
              <a:t> 14/18</a:t>
            </a:r>
          </a:p>
          <a:p>
            <a:pPr marL="285721" marR="0" lvl="1" indent="-285721" algn="l" defTabSz="932649"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21" marR="0" lvl="1" indent="-285721" algn="l" defTabSz="932649"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4480" y="3214125"/>
            <a:ext cx="3690466"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21" marR="0" indent="-285721" algn="l" defTabSz="932649"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154" indent="0">
              <a:buNone/>
              <a:defRPr/>
            </a:lvl3pPr>
            <a:lvl4pPr marL="685731" indent="0">
              <a:buNone/>
              <a:defRPr/>
            </a:lvl4pPr>
            <a:lvl5pPr marL="914309" indent="0">
              <a:buNone/>
              <a:defRPr/>
            </a:lvl5pPr>
          </a:lstStyle>
          <a:p>
            <a:pPr lvl="0"/>
            <a:r>
              <a:rPr lang="en-US"/>
              <a:t>Paragraph title Segoe UI </a:t>
            </a:r>
            <a:r>
              <a:rPr lang="en-US" err="1"/>
              <a:t>Semibold</a:t>
            </a:r>
            <a:r>
              <a:rPr lang="en-US"/>
              <a:t> 14/18</a:t>
            </a:r>
          </a:p>
          <a:p>
            <a:pPr marL="285721" marR="0" lvl="1" indent="-285721" algn="l" defTabSz="932649"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21" marR="0" lvl="1" indent="-285721" algn="l" defTabSz="932649"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2323" y="3214125"/>
            <a:ext cx="3690466"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21" marR="0" indent="-285721" algn="l" defTabSz="932649"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154" indent="0">
              <a:buNone/>
              <a:defRPr/>
            </a:lvl3pPr>
            <a:lvl4pPr marL="685731" indent="0">
              <a:buNone/>
              <a:defRPr/>
            </a:lvl4pPr>
            <a:lvl5pPr marL="914309" indent="0">
              <a:buNone/>
              <a:defRPr/>
            </a:lvl5pPr>
          </a:lstStyle>
          <a:p>
            <a:pPr lvl="0"/>
            <a:r>
              <a:rPr lang="en-US"/>
              <a:t>Paragraph title Segoe UI </a:t>
            </a:r>
            <a:r>
              <a:rPr lang="en-US" err="1"/>
              <a:t>Semibold</a:t>
            </a:r>
            <a:r>
              <a:rPr lang="en-US"/>
              <a:t> 14/18</a:t>
            </a:r>
          </a:p>
          <a:p>
            <a:pPr marL="285721" marR="0" lvl="1" indent="-285721" algn="l" defTabSz="932649"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21" marR="0" lvl="1" indent="-285721" algn="l" defTabSz="932649"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200120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079" y="2410677"/>
            <a:ext cx="3690466" cy="2483629"/>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8878" y="2410677"/>
            <a:ext cx="3690466" cy="2483629"/>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2267145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21" y="1631570"/>
            <a:ext cx="368132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079" y="5026025"/>
            <a:ext cx="3690466" cy="1209675"/>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8" y="5026025"/>
            <a:ext cx="3690466" cy="1209675"/>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5704" y="1631570"/>
            <a:ext cx="368132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6328" y="1631569"/>
            <a:ext cx="368132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8878" y="5026025"/>
            <a:ext cx="3690466" cy="1209675"/>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8608757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079" y="2201864"/>
            <a:ext cx="172698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079" y="3230881"/>
            <a:ext cx="172698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5709" y="3230881"/>
            <a:ext cx="1726980" cy="2817053"/>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339" y="3230881"/>
            <a:ext cx="1726980" cy="2817053"/>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6969" y="3230881"/>
            <a:ext cx="1726980" cy="2817053"/>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7599" y="3230881"/>
            <a:ext cx="1726980" cy="2817053"/>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8227" y="3230881"/>
            <a:ext cx="1726980" cy="2817053"/>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5709" y="2201864"/>
            <a:ext cx="172698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339" y="2201864"/>
            <a:ext cx="172698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6969" y="2201864"/>
            <a:ext cx="172698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7599" y="2201864"/>
            <a:ext cx="172698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8227" y="2201864"/>
            <a:ext cx="172698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079" y="2065339"/>
            <a:ext cx="261903" cy="263525"/>
          </a:xfrm>
        </p:spPr>
        <p:txBody>
          <a:bodyPr tIns="0" bIns="0"/>
          <a:lstStyle>
            <a:lvl1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79"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6978" y="2065339"/>
            <a:ext cx="261903" cy="263525"/>
          </a:xfrm>
        </p:spPr>
        <p:txBody>
          <a:bodyPr tIns="0" bIns="0"/>
          <a:lstStyle>
            <a:lvl1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79"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8878" y="2065339"/>
            <a:ext cx="261903" cy="263525"/>
          </a:xfrm>
        </p:spPr>
        <p:txBody>
          <a:bodyPr tIns="0" bIns="0"/>
          <a:lstStyle>
            <a:lvl1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79"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3952" y="2065339"/>
            <a:ext cx="261903" cy="263525"/>
          </a:xfrm>
        </p:spPr>
        <p:txBody>
          <a:bodyPr tIns="0" bIns="0"/>
          <a:lstStyle>
            <a:lvl1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79"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1565" y="2065339"/>
            <a:ext cx="261903" cy="263525"/>
          </a:xfrm>
        </p:spPr>
        <p:txBody>
          <a:bodyPr tIns="0" bIns="0"/>
          <a:lstStyle>
            <a:lvl1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79"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8227" y="2065339"/>
            <a:ext cx="261903" cy="263525"/>
          </a:xfrm>
        </p:spPr>
        <p:txBody>
          <a:bodyPr tIns="0" bIns="0"/>
          <a:lstStyle>
            <a:lvl1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379"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379"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9549495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9"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7477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2108985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078" y="960439"/>
            <a:ext cx="760315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4110313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078" y="960439"/>
            <a:ext cx="760315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882644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3952" y="1"/>
            <a:ext cx="6080936"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079" y="632779"/>
            <a:ext cx="5652366"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079" y="2410677"/>
            <a:ext cx="4919034" cy="2701637"/>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079" y="1960861"/>
            <a:ext cx="4919033"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77" indent="0">
              <a:buNone/>
              <a:defRPr/>
            </a:lvl2pPr>
            <a:lvl3pPr marL="457154" indent="0">
              <a:buNone/>
              <a:defRPr/>
            </a:lvl3pPr>
            <a:lvl4pPr marL="685731" indent="0">
              <a:buNone/>
              <a:defRPr/>
            </a:lvl4pPr>
            <a:lvl5pPr marL="914309"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97070152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079" y="2201863"/>
            <a:ext cx="3690466"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8878" y="2201863"/>
            <a:ext cx="367935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1566" y="2201863"/>
            <a:ext cx="3695228"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079" y="5026025"/>
            <a:ext cx="3690466" cy="1209675"/>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5704" y="5026025"/>
            <a:ext cx="3690466" cy="1209675"/>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8" y="5026025"/>
            <a:ext cx="3690466" cy="1209675"/>
          </a:xfrm>
        </p:spPr>
        <p:txBody>
          <a:bodyPr lIns="0" tIns="0" rIns="0" bIns="0"/>
          <a:lstStyle>
            <a:lvl1pPr marL="0" marR="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5871685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2" y="426474"/>
            <a:ext cx="7901567" cy="6568052"/>
          </a:xfrm>
          <a:prstGeom prst="rect">
            <a:avLst/>
          </a:prstGeom>
        </p:spPr>
      </p:pic>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079" y="1961080"/>
            <a:ext cx="4853004" cy="615553"/>
          </a:xfrm>
        </p:spPr>
        <p:txBody>
          <a:bodyPr wrap="square" lIns="0" tIns="0" rIns="0" bIns="0">
            <a:spAutoFit/>
          </a:bodyPr>
          <a:lstStyle>
            <a:lvl1pPr marL="0" indent="0">
              <a:lnSpc>
                <a:spcPts val="2400"/>
              </a:lnSpc>
              <a:buNone/>
              <a:defRPr sz="2000" b="0" i="0">
                <a:solidFill>
                  <a:schemeClr val="tx1"/>
                </a:solidFill>
                <a:latin typeface="+mn-lt"/>
              </a:defRPr>
            </a:lvl1pPr>
            <a:lvl2pPr marL="228577" indent="0">
              <a:buNone/>
              <a:defRPr/>
            </a:lvl2pPr>
            <a:lvl3pPr marL="457154" indent="0">
              <a:buNone/>
              <a:defRPr/>
            </a:lvl3pPr>
            <a:lvl4pPr marL="685731" indent="0">
              <a:buNone/>
              <a:defRPr/>
            </a:lvl4pPr>
            <a:lvl5pPr marL="914309"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079" y="2761499"/>
            <a:ext cx="4853003" cy="2522101"/>
          </a:xfrm>
        </p:spPr>
        <p:txBody>
          <a:bodyPr lIns="0" tIns="0" rIns="0" bIns="0"/>
          <a:lstStyle>
            <a:lvl1pPr marL="285721" indent="-285721">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154" indent="0">
              <a:buNone/>
              <a:defRPr/>
            </a:lvl3pPr>
            <a:lvl4pPr marL="685731" indent="0">
              <a:buNone/>
              <a:defRPr/>
            </a:lvl4pPr>
            <a:lvl5pPr marL="91430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4621" y="3490933"/>
            <a:ext cx="5950267" cy="553998"/>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7665466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2" y="426474"/>
            <a:ext cx="7901567"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4621" y="3490933"/>
            <a:ext cx="5950267" cy="553998"/>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789" y="2040568"/>
            <a:ext cx="172698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327" y="2040568"/>
            <a:ext cx="172698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649"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154" indent="0">
              <a:buNone/>
              <a:defRPr/>
            </a:lvl3pPr>
            <a:lvl4pPr marL="685731" indent="0">
              <a:buNone/>
              <a:defRPr/>
            </a:lvl4pPr>
            <a:lvl5pPr marL="914309" indent="0">
              <a:buNone/>
              <a:defRPr/>
            </a:lvl5pPr>
          </a:lstStyle>
          <a:p>
            <a:pPr marL="0" marR="0" lvl="0" indent="0" algn="l" defTabSz="932649"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3509489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04" y="496641"/>
            <a:ext cx="11086480" cy="6497884"/>
          </a:xfrm>
          <a:prstGeom prst="rect">
            <a:avLst/>
          </a:prstGeom>
        </p:spPr>
      </p:pic>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677" y="3559515"/>
            <a:ext cx="7831726" cy="553998"/>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61649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080" y="1989615"/>
            <a:ext cx="3690462"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076" y="5973764"/>
            <a:ext cx="3690466"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649"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154" indent="0">
              <a:buNone/>
              <a:defRPr/>
            </a:lvl3pPr>
            <a:lvl4pPr marL="685731" indent="0">
              <a:buNone/>
              <a:defRPr/>
            </a:lvl4pPr>
            <a:lvl5pPr marL="914309"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8879" y="5973764"/>
            <a:ext cx="367935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8879" y="1989615"/>
            <a:ext cx="367935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1565" y="1989615"/>
            <a:ext cx="3695229"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075" y="5783263"/>
            <a:ext cx="3701581"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99988" y="5783263"/>
            <a:ext cx="3701581"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1565" y="5783263"/>
            <a:ext cx="3701581" cy="246221"/>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1565" y="5973764"/>
            <a:ext cx="367935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2684949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079" y="4004805"/>
            <a:ext cx="11531715" cy="553998"/>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554604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410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18" y="6579623"/>
            <a:ext cx="457141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97"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1"/>
            <a:ext cx="760315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18" y="448056"/>
            <a:ext cx="1362282" cy="194066"/>
          </a:xfrm>
          <a:prstGeom prst="rect">
            <a:avLst/>
          </a:prstGeom>
        </p:spPr>
      </p:pic>
    </p:spTree>
    <p:extLst>
      <p:ext uri="{BB962C8B-B14F-4D97-AF65-F5344CB8AC3E}">
        <p14:creationId xmlns:p14="http://schemas.microsoft.com/office/powerpoint/2010/main" val="794500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E6124-EB8E-4862-BF34-6C2C521148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7357B1-89AE-4E8D-8250-EEBAF9A12AB9}"/>
              </a:ext>
            </a:extLst>
          </p:cNvPr>
          <p:cNvSpPr>
            <a:spLocks noGrp="1"/>
          </p:cNvSpPr>
          <p:nvPr>
            <p:ph idx="1"/>
          </p:nvPr>
        </p:nvSpPr>
        <p:spPr>
          <a:xfrm>
            <a:off x="465078" y="1853742"/>
            <a:ext cx="11531715"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14A1ED-B4A4-4B9A-9BC0-34E2243E5287}"/>
              </a:ext>
            </a:extLst>
          </p:cNvPr>
          <p:cNvSpPr>
            <a:spLocks noGrp="1"/>
          </p:cNvSpPr>
          <p:nvPr>
            <p:ph type="dt" sz="half" idx="10"/>
          </p:nvPr>
        </p:nvSpPr>
        <p:spPr/>
        <p:txBody>
          <a:bodyPr/>
          <a:lstStyle/>
          <a:p>
            <a:fld id="{D28C6E75-881E-4DC7-9FA2-33D3ECEC0713}" type="datetimeFigureOut">
              <a:rPr lang="en-US" smtClean="0"/>
              <a:t>9/17/2019</a:t>
            </a:fld>
            <a:endParaRPr lang="en-US"/>
          </a:p>
        </p:txBody>
      </p:sp>
      <p:sp>
        <p:nvSpPr>
          <p:cNvPr id="5" name="Footer Placeholder 4">
            <a:extLst>
              <a:ext uri="{FF2B5EF4-FFF2-40B4-BE49-F238E27FC236}">
                <a16:creationId xmlns:a16="http://schemas.microsoft.com/office/drawing/2014/main" id="{72A5C611-FE9E-4FD8-B977-777A36548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BFF024-4866-445C-ADF1-1DA40B06DC48}"/>
              </a:ext>
            </a:extLst>
          </p:cNvPr>
          <p:cNvSpPr>
            <a:spLocks noGrp="1"/>
          </p:cNvSpPr>
          <p:nvPr>
            <p:ph type="sldNum" sz="quarter" idx="12"/>
          </p:nvPr>
        </p:nvSpPr>
        <p:spPr/>
        <p:txBody>
          <a:bodyPr/>
          <a:lstStyle/>
          <a:p>
            <a:fld id="{638B5533-DFDF-4A97-966C-FF9E012006AA}" type="slidenum">
              <a:rPr lang="en-US" smtClean="0"/>
              <a:t>‹#›</a:t>
            </a:fld>
            <a:endParaRPr lang="en-US"/>
          </a:p>
        </p:txBody>
      </p:sp>
    </p:spTree>
    <p:extLst>
      <p:ext uri="{BB962C8B-B14F-4D97-AF65-F5344CB8AC3E}">
        <p14:creationId xmlns:p14="http://schemas.microsoft.com/office/powerpoint/2010/main" val="151518331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3928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168" y="1212850"/>
            <a:ext cx="11702553" cy="1868204"/>
          </a:xfrm>
        </p:spPr>
        <p:txBody>
          <a:bodyPr lIns="164592" rIns="164592"/>
          <a:lstStyle>
            <a:lvl1pPr marL="0" indent="0">
              <a:buNone/>
              <a:defRPr sz="3600">
                <a:gradFill>
                  <a:gsLst>
                    <a:gs pos="1250">
                      <a:schemeClr val="tx2"/>
                    </a:gs>
                    <a:gs pos="99000">
                      <a:schemeClr val="tx2"/>
                    </a:gs>
                  </a:gsLst>
                  <a:lin ang="5400000" scaled="0"/>
                </a:gradFill>
              </a:defRPr>
            </a:lvl1pPr>
            <a:lvl2pPr marL="0" indent="0">
              <a:buFontTx/>
              <a:buNone/>
              <a:defRPr sz="1800"/>
            </a:lvl2pPr>
            <a:lvl3pPr marL="228564" indent="0">
              <a:buNone/>
              <a:defRPr sz="1800"/>
            </a:lvl3pPr>
            <a:lvl4pPr marL="457127" indent="0">
              <a:buNone/>
              <a:defRPr sz="1600"/>
            </a:lvl4pPr>
            <a:lvl5pPr marL="685691"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261748116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6956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5300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603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656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317" y="295276"/>
            <a:ext cx="7042334" cy="917575"/>
          </a:xfrm>
        </p:spPr>
        <p:txBody>
          <a:bodyPr/>
          <a:lstStyle>
            <a:lvl1pPr>
              <a:defRPr sz="3999"/>
            </a:lvl1pPr>
          </a:lstStyle>
          <a:p>
            <a:r>
              <a:rPr lang="en-US"/>
              <a:t>Click to edit Master title style</a:t>
            </a:r>
            <a:endParaRPr lang="en-US" dirty="0"/>
          </a:p>
        </p:txBody>
      </p:sp>
      <p:sp>
        <p:nvSpPr>
          <p:cNvPr id="4" name="Text Placeholder 3"/>
          <p:cNvSpPr>
            <a:spLocks noGrp="1"/>
          </p:cNvSpPr>
          <p:nvPr>
            <p:ph type="body" sz="quarter" idx="10"/>
          </p:nvPr>
        </p:nvSpPr>
        <p:spPr>
          <a:xfrm>
            <a:off x="5120317" y="4868863"/>
            <a:ext cx="7041557" cy="1828800"/>
          </a:xfrm>
        </p:spPr>
        <p:txBody>
          <a:bodyPr wrap="square">
            <a:noAutofit/>
          </a:bodyPr>
          <a:lstStyle>
            <a:lvl1pPr marL="0" indent="0">
              <a:spcBef>
                <a:spcPts val="1800"/>
              </a:spcBef>
              <a:buNone/>
              <a:defRPr sz="2000">
                <a:latin typeface="+mn-lt"/>
              </a:defRPr>
            </a:lvl1pPr>
            <a:lvl2pPr marL="228534" indent="0">
              <a:buNone/>
              <a:defRPr/>
            </a:lvl2pPr>
            <a:lvl3pPr marL="457066" indent="0">
              <a:buNone/>
              <a:defRPr/>
            </a:lvl3pPr>
            <a:lvl4pPr marL="685600" indent="0">
              <a:buNone/>
              <a:defRPr/>
            </a:lvl4pPr>
            <a:lvl5pPr marL="914133"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0"/>
            <a:ext cx="4925067" cy="6995160"/>
          </a:xfrm>
          <a:prstGeom prst="rect">
            <a:avLst/>
          </a:prstGeom>
        </p:spPr>
      </p:pic>
    </p:spTree>
    <p:extLst>
      <p:ext uri="{BB962C8B-B14F-4D97-AF65-F5344CB8AC3E}">
        <p14:creationId xmlns:p14="http://schemas.microsoft.com/office/powerpoint/2010/main" val="7702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0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9"/>
            <a:ext cx="11885682"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32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6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38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31" tIns="182831" rIns="182831" bIns="182831" numCol="1" anchor="t" anchorCtr="0" compatLnSpc="1">
            <a:prstTxWarp prst="textNoShape">
              <a:avLst/>
            </a:prstTxWarp>
            <a:spAutoFit/>
          </a:bodyPr>
          <a:lstStyle/>
          <a:p>
            <a:pPr defTabSz="932018"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31" y="479425"/>
            <a:ext cx="1451658" cy="310896"/>
          </a:xfrm>
          <a:prstGeom prst="rect">
            <a:avLst/>
          </a:prstGeom>
        </p:spPr>
      </p:pic>
    </p:spTree>
    <p:extLst>
      <p:ext uri="{BB962C8B-B14F-4D97-AF65-F5344CB8AC3E}">
        <p14:creationId xmlns:p14="http://schemas.microsoft.com/office/powerpoint/2010/main" val="501164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1"/>
            <a:ext cx="11885683" cy="2443746"/>
          </a:xfrm>
          <a:prstGeom prst="rect">
            <a:avLst/>
          </a:prstGeom>
        </p:spPr>
        <p:txBody>
          <a:bodyPr/>
          <a:lstStyle>
            <a:lvl1pPr marL="290428" indent="-290428">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7">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61"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5" indent="-2285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8" indent="-2285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29831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2"/>
            <a:ext cx="11885683" cy="2176267"/>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7793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09" y="1139826"/>
            <a:ext cx="11031717"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285" y="292083"/>
            <a:ext cx="11885683" cy="946413"/>
          </a:xfrm>
          <a:prstGeom prst="rect">
            <a:avLst/>
          </a:prstGeom>
        </p:spPr>
        <p:txBody>
          <a:bodyPr/>
          <a:lstStyle>
            <a:lvl1pPr algn="l">
              <a:defRPr sz="51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457141" y="6565907"/>
            <a:ext cx="3936498" cy="136525"/>
          </a:xfrm>
          <a:prstGeom prst="rect">
            <a:avLst/>
          </a:prstGeom>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a:xfrm>
            <a:off x="11593626" y="6565907"/>
            <a:ext cx="566666" cy="136525"/>
          </a:xfrm>
          <a:prstGeom prst="rect">
            <a:avLst/>
          </a:prstGeom>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202626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1935915"/>
          </a:xfrm>
        </p:spPr>
        <p:txBody>
          <a:bodyPr wrap="square">
            <a:spAutoFit/>
          </a:bodyPr>
          <a:lstStyle>
            <a:lvl1pPr>
              <a:defRPr sz="36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92717849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141" y="6565907"/>
            <a:ext cx="3936498" cy="136525"/>
          </a:xfrm>
          <a:prstGeom prst="rect">
            <a:avLst/>
          </a:prstGeom>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a:xfrm>
            <a:off x="11593626" y="6565907"/>
            <a:ext cx="566666" cy="136525"/>
          </a:xfrm>
          <a:prstGeom prst="rect">
            <a:avLst/>
          </a:prstGeom>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843506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285" y="292083"/>
            <a:ext cx="11885683"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8714526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a:xfrm>
            <a:off x="457141" y="6565907"/>
            <a:ext cx="3936498" cy="136525"/>
          </a:xfrm>
          <a:prstGeom prst="rect">
            <a:avLst/>
          </a:prstGeom>
        </p:spPr>
        <p:txBody>
          <a:bodyPr/>
          <a:lstStyle/>
          <a:p>
            <a:pPr>
              <a:defRPr/>
            </a:pPr>
            <a:r>
              <a:rPr lang="en-US"/>
              <a:t>Microsoft Confidential</a:t>
            </a:r>
          </a:p>
        </p:txBody>
      </p:sp>
      <p:sp>
        <p:nvSpPr>
          <p:cNvPr id="4" name="Slide Number Placeholder 3"/>
          <p:cNvSpPr>
            <a:spLocks noGrp="1"/>
          </p:cNvSpPr>
          <p:nvPr>
            <p:ph type="sldNum" sz="quarter" idx="11"/>
          </p:nvPr>
        </p:nvSpPr>
        <p:spPr>
          <a:xfrm>
            <a:off x="11593626" y="6565907"/>
            <a:ext cx="566666" cy="136525"/>
          </a:xfrm>
          <a:prstGeom prst="rect">
            <a:avLst/>
          </a:prstGeom>
        </p:spPr>
        <p:txBody>
          <a:bodyPr/>
          <a:lstStyle/>
          <a:p>
            <a:pPr defTabSz="931244" fontAlgn="base">
              <a:spcBef>
                <a:spcPct val="0"/>
              </a:spcBef>
              <a:spcAft>
                <a:spcPct val="0"/>
              </a:spcAft>
            </a:pPr>
            <a:fld id="{83758903-653A-7442-ACA2-36E6579F0BEB}" type="slidenum">
              <a:rPr lang="en-US" smtClean="0">
                <a:ea typeface="ＭＳ Ｐゴシック" charset="0"/>
              </a:rPr>
              <a:pPr defTabSz="931244"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74605" y="1320803"/>
            <a:ext cx="11885683" cy="23117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997164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4_Title and Conten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6860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3"/>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041372"/>
            <a:ext cx="7314204"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4253"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05"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21" y="6209084"/>
            <a:ext cx="1456232" cy="310896"/>
          </a:xfrm>
          <a:prstGeom prst="rect">
            <a:avLst/>
          </a:prstGeom>
        </p:spPr>
      </p:pic>
    </p:spTree>
    <p:extLst>
      <p:ext uri="{BB962C8B-B14F-4D97-AF65-F5344CB8AC3E}">
        <p14:creationId xmlns:p14="http://schemas.microsoft.com/office/powerpoint/2010/main" val="1544060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3" y="1212850"/>
            <a:ext cx="11887270" cy="2308324"/>
          </a:xfrm>
        </p:spPr>
        <p:txBody>
          <a:bodyPr>
            <a:spAutoFit/>
          </a:bodyPr>
          <a:lstStyle>
            <a:lvl1pPr marL="0" indent="0">
              <a:buNone/>
              <a:defRPr/>
            </a:lvl1pPr>
            <a:lvl2pPr marL="228577" indent="0">
              <a:buNone/>
              <a:defRPr/>
            </a:lvl2pPr>
            <a:lvl3pPr marL="457154" indent="0">
              <a:buNone/>
              <a:defRPr/>
            </a:lvl3pPr>
            <a:lvl4pPr marL="685731" indent="0">
              <a:buNone/>
              <a:defRPr/>
            </a:lvl4pPr>
            <a:lvl5pPr marL="9143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307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667" y="1211288"/>
            <a:ext cx="1188727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54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62" indent="0">
              <a:buFont typeface="Wingdings" panose="05000000000000000000" pitchFamily="2" charset="2"/>
              <a:buNone/>
              <a:defRPr sz="2400" b="0"/>
            </a:lvl2pPr>
            <a:lvl3pPr marL="450805" indent="0">
              <a:buFont typeface="Wingdings" panose="05000000000000000000" pitchFamily="2" charset="2"/>
              <a:buNone/>
              <a:tabLst/>
              <a:defRPr sz="2200" b="0"/>
            </a:lvl3pPr>
            <a:lvl4pPr marL="652397" indent="0">
              <a:buFont typeface="Wingdings" panose="05000000000000000000" pitchFamily="2" charset="2"/>
              <a:buNone/>
              <a:defRPr sz="2200" b="0"/>
            </a:lvl4pPr>
            <a:lvl5pPr marL="85399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62"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0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97"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9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9" marR="0" lvl="0" indent="-514299" algn="l" defTabSz="932649" rtl="0" eaLnBrk="1" fontAlgn="auto" latinLnBrk="0" hangingPunct="1">
              <a:lnSpc>
                <a:spcPct val="90000"/>
              </a:lnSpc>
              <a:spcBef>
                <a:spcPts val="1224"/>
              </a:spcBef>
              <a:spcAft>
                <a:spcPts val="0"/>
              </a:spcAft>
              <a:buClr>
                <a:schemeClr val="tx1"/>
              </a:buClr>
              <a:buSzPct val="90000"/>
              <a:tabLst/>
            </a:pPr>
            <a:r>
              <a:rPr lang="en-US"/>
              <a:t>Edit Master text styles</a:t>
            </a:r>
          </a:p>
          <a:p>
            <a:pPr marL="514299" marR="0" lvl="1" indent="-514299" algn="l" defTabSz="932649" rtl="0" eaLnBrk="1" fontAlgn="auto" latinLnBrk="0" hangingPunct="1">
              <a:lnSpc>
                <a:spcPct val="90000"/>
              </a:lnSpc>
              <a:spcBef>
                <a:spcPts val="1224"/>
              </a:spcBef>
              <a:spcAft>
                <a:spcPts val="0"/>
              </a:spcAft>
              <a:buClr>
                <a:schemeClr val="tx1"/>
              </a:buClr>
              <a:buSzPct val="90000"/>
              <a:tabLst/>
            </a:pPr>
            <a:r>
              <a:rPr lang="en-US"/>
              <a:t>Second level</a:t>
            </a:r>
          </a:p>
          <a:p>
            <a:pPr marL="514299" marR="0" lvl="2" indent="-514299" algn="l" defTabSz="932649" rtl="0" eaLnBrk="1" fontAlgn="auto" latinLnBrk="0" hangingPunct="1">
              <a:lnSpc>
                <a:spcPct val="90000"/>
              </a:lnSpc>
              <a:spcBef>
                <a:spcPts val="1224"/>
              </a:spcBef>
              <a:spcAft>
                <a:spcPts val="0"/>
              </a:spcAft>
              <a:buClr>
                <a:schemeClr val="tx1"/>
              </a:buClr>
              <a:buSzPct val="90000"/>
              <a:tabLst/>
            </a:pPr>
            <a:r>
              <a:rPr lang="en-US"/>
              <a:t>Third level</a:t>
            </a:r>
          </a:p>
          <a:p>
            <a:pPr marL="514299" marR="0" lvl="3" indent="-514299" algn="l" defTabSz="932649" rtl="0" eaLnBrk="1" fontAlgn="auto" latinLnBrk="0" hangingPunct="1">
              <a:lnSpc>
                <a:spcPct val="90000"/>
              </a:lnSpc>
              <a:spcBef>
                <a:spcPts val="1224"/>
              </a:spcBef>
              <a:spcAft>
                <a:spcPts val="0"/>
              </a:spcAft>
              <a:buClr>
                <a:schemeClr val="tx1"/>
              </a:buClr>
              <a:buSzPct val="90000"/>
              <a:tabLst/>
            </a:pPr>
            <a:r>
              <a:rPr lang="en-US"/>
              <a:t>Fourth level</a:t>
            </a:r>
          </a:p>
          <a:p>
            <a:pPr marL="514299" marR="0" lvl="4" indent="-514299" algn="l" defTabSz="932649"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64063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231752" indent="-231752">
              <a:spcBef>
                <a:spcPts val="1224"/>
              </a:spcBef>
              <a:buClr>
                <a:schemeClr val="tx1"/>
              </a:buClr>
              <a:buFont typeface="Wingdings" panose="05000000000000000000" pitchFamily="2" charset="2"/>
              <a:buChar char=""/>
              <a:defRPr sz="3000" b="0">
                <a:latin typeface="+mn-lt"/>
              </a:defRPr>
            </a:lvl1pPr>
            <a:lvl2pPr marL="426995" indent="-171433">
              <a:buFont typeface="Wingdings" panose="05000000000000000000" pitchFamily="2" charset="2"/>
              <a:buChar char=""/>
              <a:defRPr sz="2400" b="0"/>
            </a:lvl2pPr>
            <a:lvl3pPr marL="639699" indent="-188894">
              <a:buFont typeface="Wingdings" panose="05000000000000000000" pitchFamily="2" charset="2"/>
              <a:buChar char=""/>
              <a:tabLst/>
              <a:defRPr sz="2200" b="0"/>
            </a:lvl3pPr>
            <a:lvl4pPr marL="828592" indent="-176195">
              <a:buFont typeface="Wingdings" panose="05000000000000000000" pitchFamily="2" charset="2"/>
              <a:buChar char=""/>
              <a:defRPr sz="2200" b="0"/>
            </a:lvl4pPr>
            <a:lvl5pPr marL="1023836" indent="-169846">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287309" indent="-287309">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28" indent="-342866">
              <a:defRPr lang="en-US" sz="2400" b="0" kern="1200" spc="0" baseline="0" dirty="0">
                <a:gradFill>
                  <a:gsLst>
                    <a:gs pos="1250">
                      <a:schemeClr val="tx1"/>
                    </a:gs>
                    <a:gs pos="100000">
                      <a:schemeClr val="tx1"/>
                    </a:gs>
                  </a:gsLst>
                  <a:lin ang="5400000" scaled="0"/>
                </a:gradFill>
                <a:latin typeface="+mn-lt"/>
                <a:ea typeface="+mn-ea"/>
                <a:cs typeface="+mn-cs"/>
              </a:defRPr>
            </a:lvl2pPr>
            <a:lvl3pPr marL="793671" indent="-342866">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62" indent="-342866">
              <a:defRPr lang="en-US" sz="2200" b="0" kern="1200" spc="0" baseline="0" dirty="0">
                <a:gradFill>
                  <a:gsLst>
                    <a:gs pos="1250">
                      <a:schemeClr val="tx1"/>
                    </a:gs>
                    <a:gs pos="100000">
                      <a:schemeClr val="tx1"/>
                    </a:gs>
                  </a:gsLst>
                  <a:lin ang="5400000" scaled="0"/>
                </a:gradFill>
                <a:latin typeface="+mn-lt"/>
                <a:ea typeface="+mn-ea"/>
                <a:cs typeface="+mn-cs"/>
              </a:defRPr>
            </a:lvl4pPr>
            <a:lvl5pPr marL="1196855" indent="-342866">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52" marR="0" lvl="0"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52" marR="0" lvl="1"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52" marR="0" lvl="2"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52" marR="0" lvl="3"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52" marR="0" lvl="4"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26669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3012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3"/>
          <p:cNvSpPr>
            <a:spLocks noGrp="1"/>
          </p:cNvSpPr>
          <p:nvPr>
            <p:ph type="body" sz="quarter" idx="10"/>
          </p:nvPr>
        </p:nvSpPr>
        <p:spPr>
          <a:xfrm>
            <a:off x="366003" y="1211287"/>
            <a:ext cx="5608081" cy="1812804"/>
          </a:xfrm>
        </p:spPr>
        <p:txBody>
          <a:bodyPr wrap="square">
            <a:spAutoFit/>
          </a:bodyPr>
          <a:lstStyle>
            <a:lvl1pPr marL="287293" indent="-287293">
              <a:spcBef>
                <a:spcPts val="1224"/>
              </a:spcBef>
              <a:buClr>
                <a:schemeClr val="tx1"/>
              </a:buClr>
              <a:buFont typeface="Arial" pitchFamily="34" charset="0"/>
              <a:buChar char="•"/>
              <a:defRPr sz="3200"/>
            </a:lvl1pPr>
            <a:lvl2pPr marL="531081" indent="-233158">
              <a:defRPr sz="1800"/>
            </a:lvl2pPr>
            <a:lvl3pPr marL="699475" indent="-168392">
              <a:tabLst/>
              <a:defRPr sz="1800"/>
            </a:lvl3pPr>
            <a:lvl4pPr marL="880818" indent="-181345">
              <a:defRPr sz="1600"/>
            </a:lvl4pPr>
            <a:lvl5pPr marL="1049211" indent="-168392">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61209" y="1211287"/>
            <a:ext cx="5608081" cy="1812804"/>
          </a:xfrm>
        </p:spPr>
        <p:txBody>
          <a:bodyPr wrap="square">
            <a:spAutoFit/>
          </a:bodyPr>
          <a:lstStyle>
            <a:lvl1pPr marL="287293" indent="-287293">
              <a:spcBef>
                <a:spcPts val="1224"/>
              </a:spcBef>
              <a:buClr>
                <a:schemeClr val="tx1"/>
              </a:buClr>
              <a:buFont typeface="Arial" pitchFamily="34" charset="0"/>
              <a:buChar char="•"/>
              <a:defRPr sz="3200"/>
            </a:lvl1pPr>
            <a:lvl2pPr marL="531081" indent="-233158">
              <a:defRPr sz="1800"/>
            </a:lvl2pPr>
            <a:lvl3pPr marL="699475" indent="-168392">
              <a:tabLst/>
              <a:defRPr sz="1800"/>
            </a:lvl3pPr>
            <a:lvl4pPr marL="880818" indent="-181345">
              <a:defRPr sz="1600"/>
            </a:lvl4pPr>
            <a:lvl5pPr marL="1049211" indent="-168392">
              <a:tabLs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897870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9"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10057117"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8792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9"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22524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9027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29695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6919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62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067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316" y="295275"/>
            <a:ext cx="7042334"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317" y="4868863"/>
            <a:ext cx="7041557" cy="1828800"/>
          </a:xfrm>
        </p:spPr>
        <p:txBody>
          <a:bodyPr wrap="square">
            <a:noAutofit/>
          </a:bodyPr>
          <a:lstStyle>
            <a:lvl1pPr marL="0" indent="0">
              <a:spcBef>
                <a:spcPts val="1800"/>
              </a:spcBef>
              <a:buNone/>
              <a:defRPr sz="2000">
                <a:latin typeface="+mn-lt"/>
              </a:defRPr>
            </a:lvl1pPr>
            <a:lvl2pPr marL="228577" indent="0">
              <a:buNone/>
              <a:defRPr/>
            </a:lvl2pPr>
            <a:lvl3pPr marL="457154" indent="0">
              <a:buNone/>
              <a:defRPr/>
            </a:lvl3pPr>
            <a:lvl4pPr marL="685731" indent="0">
              <a:buNone/>
              <a:defRPr/>
            </a:lvl4pPr>
            <a:lvl5pPr marL="914309"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067" cy="6995160"/>
          </a:xfrm>
          <a:prstGeom prst="rect">
            <a:avLst/>
          </a:prstGeom>
        </p:spPr>
      </p:pic>
    </p:spTree>
    <p:extLst>
      <p:ext uri="{BB962C8B-B14F-4D97-AF65-F5344CB8AC3E}">
        <p14:creationId xmlns:p14="http://schemas.microsoft.com/office/powerpoint/2010/main" val="43795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2266774"/>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8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070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57" tIns="182857" rIns="182857" bIns="182857" numCol="1" anchor="t" anchorCtr="0" compatLnSpc="1">
            <a:prstTxWarp prst="textNoShape">
              <a:avLst/>
            </a:prstTxWarp>
            <a:spAutoFit/>
          </a:bodyPr>
          <a:lstStyle/>
          <a:p>
            <a:pPr defTabSz="93219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4170750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84919" y="6321407"/>
            <a:ext cx="11702553" cy="501660"/>
          </a:xfrm>
          <a:prstGeom prst="rect">
            <a:avLst/>
          </a:prstGeom>
          <a:noFill/>
          <a:ln w="12700">
            <a:noFill/>
            <a:miter lim="800000"/>
            <a:headEnd type="none" w="sm" len="sm"/>
            <a:tailEnd type="none" w="sm" len="sm"/>
          </a:ln>
          <a:effectLst/>
        </p:spPr>
        <p:txBody>
          <a:bodyPr vert="horz" wrap="square" lIns="243830" tIns="195064" rIns="243830" bIns="195064" numCol="1" anchor="t" anchorCtr="0" compatLnSpc="1">
            <a:prstTxWarp prst="textNoShape">
              <a:avLst/>
            </a:prstTxWarp>
            <a:spAutoFit/>
          </a:bodyPr>
          <a:lstStyle/>
          <a:p>
            <a:pPr defTabSz="932142"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4941628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64640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0"/>
            <a:ext cx="11885683" cy="217290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44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08" y="1139826"/>
            <a:ext cx="11031717"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285" y="292083"/>
            <a:ext cx="11885683" cy="946413"/>
          </a:xfrm>
          <a:prstGeom prst="rect">
            <a:avLst/>
          </a:prstGeom>
        </p:spPr>
        <p:txBody>
          <a:bodyPr/>
          <a:lstStyle>
            <a:lvl1pPr algn="l">
              <a:defRPr sz="51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457141" y="6565906"/>
            <a:ext cx="3936498" cy="136525"/>
          </a:xfrm>
          <a:prstGeom prst="rect">
            <a:avLst/>
          </a:prstGeom>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a:xfrm>
            <a:off x="11593625" y="6565906"/>
            <a:ext cx="566666" cy="136525"/>
          </a:xfrm>
          <a:prstGeom prst="rect">
            <a:avLst/>
          </a:prstGeom>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03751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141" y="6565906"/>
            <a:ext cx="3936498" cy="136525"/>
          </a:xfrm>
          <a:prstGeom prst="rect">
            <a:avLst/>
          </a:prstGeom>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a:xfrm>
            <a:off x="11593625" y="6565906"/>
            <a:ext cx="566666" cy="136525"/>
          </a:xfrm>
          <a:prstGeom prst="rect">
            <a:avLst/>
          </a:prstGeom>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39243188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285" y="292083"/>
            <a:ext cx="11885683" cy="946413"/>
          </a:xfrm>
          <a:prstGeom prst="rect">
            <a:avLst/>
          </a:prstGeom>
        </p:spPr>
        <p:txBody>
          <a:bodyPr/>
          <a:lstStyle>
            <a:lvl1pPr algn="l">
              <a:defRPr sz="5197">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52219329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a:xfrm>
            <a:off x="457141" y="6565906"/>
            <a:ext cx="3936498" cy="136525"/>
          </a:xfrm>
          <a:prstGeom prst="rect">
            <a:avLst/>
          </a:prstGeom>
        </p:spPr>
        <p:txBody>
          <a:bodyPr/>
          <a:lstStyle/>
          <a:p>
            <a:pPr>
              <a:defRPr/>
            </a:pPr>
            <a:r>
              <a:rPr lang="en-US"/>
              <a:t>Microsoft Confidential</a:t>
            </a:r>
          </a:p>
        </p:txBody>
      </p:sp>
      <p:sp>
        <p:nvSpPr>
          <p:cNvPr id="4" name="Slide Number Placeholder 3"/>
          <p:cNvSpPr>
            <a:spLocks noGrp="1"/>
          </p:cNvSpPr>
          <p:nvPr>
            <p:ph type="sldNum" sz="quarter" idx="11"/>
          </p:nvPr>
        </p:nvSpPr>
        <p:spPr>
          <a:xfrm>
            <a:off x="11593625" y="6565906"/>
            <a:ext cx="566666" cy="136525"/>
          </a:xfrm>
          <a:prstGeom prst="rect">
            <a:avLst/>
          </a:prstGeom>
        </p:spPr>
        <p:txBody>
          <a:bodyPr/>
          <a:lstStyle/>
          <a:p>
            <a:pPr defTabSz="931423" fontAlgn="base">
              <a:spcBef>
                <a:spcPct val="0"/>
              </a:spcBef>
              <a:spcAft>
                <a:spcPct val="0"/>
              </a:spcAft>
            </a:pPr>
            <a:fld id="{83758903-653A-7442-ACA2-36E6579F0BEB}" type="slidenum">
              <a:rPr lang="en-US" smtClean="0">
                <a:ea typeface="ＭＳ Ｐゴシック" charset="0"/>
              </a:rPr>
              <a:pPr defTabSz="931423"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74604" y="1320801"/>
            <a:ext cx="11885683" cy="23083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071153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4_Title and Conten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6724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45D56-F179-455D-A744-9A4B448BE7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3B9568-55C9-4112-98AF-75E7803C5529}"/>
              </a:ext>
            </a:extLst>
          </p:cNvPr>
          <p:cNvSpPr>
            <a:spLocks noGrp="1"/>
          </p:cNvSpPr>
          <p:nvPr>
            <p:ph sz="half" idx="1"/>
          </p:nvPr>
        </p:nvSpPr>
        <p:spPr>
          <a:xfrm>
            <a:off x="854899" y="1861968"/>
            <a:ext cx="5284828"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34E5C1-3F02-4B26-8D67-16B0204A639A}"/>
              </a:ext>
            </a:extLst>
          </p:cNvPr>
          <p:cNvSpPr>
            <a:spLocks noGrp="1"/>
          </p:cNvSpPr>
          <p:nvPr>
            <p:ph sz="half" idx="2"/>
          </p:nvPr>
        </p:nvSpPr>
        <p:spPr>
          <a:xfrm>
            <a:off x="6295161" y="1861968"/>
            <a:ext cx="5284828"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B00755-1104-4DF1-A5B5-F3F88D5A7727}"/>
              </a:ext>
            </a:extLst>
          </p:cNvPr>
          <p:cNvSpPr>
            <a:spLocks noGrp="1"/>
          </p:cNvSpPr>
          <p:nvPr>
            <p:ph type="dt" sz="half" idx="10"/>
          </p:nvPr>
        </p:nvSpPr>
        <p:spPr/>
        <p:txBody>
          <a:bodyPr/>
          <a:lstStyle/>
          <a:p>
            <a:fld id="{EA3651B2-37F3-4C4E-AA9C-A730DA8A0A5B}" type="datetimeFigureOut">
              <a:rPr lang="en-US" smtClean="0"/>
              <a:t>9/17/2019</a:t>
            </a:fld>
            <a:endParaRPr lang="en-US"/>
          </a:p>
        </p:txBody>
      </p:sp>
      <p:sp>
        <p:nvSpPr>
          <p:cNvPr id="6" name="Footer Placeholder 5">
            <a:extLst>
              <a:ext uri="{FF2B5EF4-FFF2-40B4-BE49-F238E27FC236}">
                <a16:creationId xmlns:a16="http://schemas.microsoft.com/office/drawing/2014/main" id="{DA717674-E116-4930-9DD6-819222F8D7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0D2EDF-C882-4279-860E-7439ED039467}"/>
              </a:ext>
            </a:extLst>
          </p:cNvPr>
          <p:cNvSpPr>
            <a:spLocks noGrp="1"/>
          </p:cNvSpPr>
          <p:nvPr>
            <p:ph type="sldNum" sz="quarter" idx="12"/>
          </p:nvPr>
        </p:nvSpPr>
        <p:spPr/>
        <p:txBody>
          <a:bodyPr/>
          <a:lstStyle/>
          <a:p>
            <a:fld id="{6254C566-822D-4D57-87D5-3A576E412A17}" type="slidenum">
              <a:rPr lang="en-US" smtClean="0"/>
              <a:t>‹#›</a:t>
            </a:fld>
            <a:endParaRPr lang="en-US"/>
          </a:p>
        </p:txBody>
      </p:sp>
    </p:spTree>
    <p:extLst>
      <p:ext uri="{BB962C8B-B14F-4D97-AF65-F5344CB8AC3E}">
        <p14:creationId xmlns:p14="http://schemas.microsoft.com/office/powerpoint/2010/main" val="23627635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1" y="1144706"/>
            <a:ext cx="9326166" cy="2435131"/>
          </a:xfrm>
        </p:spPr>
        <p:txBody>
          <a:bodyPr anchor="b"/>
          <a:lstStyle>
            <a:lvl1pPr algn="ctr">
              <a:defRPr sz="6117"/>
            </a:lvl1pPr>
          </a:lstStyle>
          <a:p>
            <a:r>
              <a:rPr lang="en-US"/>
              <a:t>Click to edit Master title style</a:t>
            </a:r>
          </a:p>
        </p:txBody>
      </p:sp>
      <p:sp>
        <p:nvSpPr>
          <p:cNvPr id="3" name="Subtitle 2"/>
          <p:cNvSpPr>
            <a:spLocks noGrp="1"/>
          </p:cNvSpPr>
          <p:nvPr>
            <p:ph type="subTitle" idx="1"/>
          </p:nvPr>
        </p:nvSpPr>
        <p:spPr>
          <a:xfrm>
            <a:off x="1554361" y="3673745"/>
            <a:ext cx="932616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7FB1B0A9-330C-41E4-A268-F951B31A0B5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FA19D-864E-44C6-89C9-110DD4D5C390}" type="slidenum">
              <a:rPr lang="en-US" smtClean="0"/>
              <a:t>‹#›</a:t>
            </a:fld>
            <a:endParaRPr lang="en-US"/>
          </a:p>
        </p:txBody>
      </p:sp>
    </p:spTree>
    <p:extLst>
      <p:ext uri="{BB962C8B-B14F-4D97-AF65-F5344CB8AC3E}">
        <p14:creationId xmlns:p14="http://schemas.microsoft.com/office/powerpoint/2010/main" val="13520313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B1B0A9-330C-41E4-A268-F951B31A0B5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FA19D-864E-44C6-89C9-110DD4D5C390}" type="slidenum">
              <a:rPr lang="en-US" smtClean="0"/>
              <a:t>‹#›</a:t>
            </a:fld>
            <a:endParaRPr lang="en-US"/>
          </a:p>
        </p:txBody>
      </p:sp>
    </p:spTree>
    <p:extLst>
      <p:ext uri="{BB962C8B-B14F-4D97-AF65-F5344CB8AC3E}">
        <p14:creationId xmlns:p14="http://schemas.microsoft.com/office/powerpoint/2010/main" val="4053136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8798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422" y="1743776"/>
            <a:ext cx="10725091" cy="2909528"/>
          </a:xfrm>
        </p:spPr>
        <p:txBody>
          <a:bodyPr anchor="b"/>
          <a:lstStyle>
            <a:lvl1pPr>
              <a:defRPr sz="6117"/>
            </a:lvl1pPr>
          </a:lstStyle>
          <a:p>
            <a:r>
              <a:rPr lang="en-US"/>
              <a:t>Click to edit Master title style</a:t>
            </a:r>
          </a:p>
        </p:txBody>
      </p:sp>
      <p:sp>
        <p:nvSpPr>
          <p:cNvPr id="3" name="Text Placeholder 2"/>
          <p:cNvSpPr>
            <a:spLocks noGrp="1"/>
          </p:cNvSpPr>
          <p:nvPr>
            <p:ph type="body" idx="1"/>
          </p:nvPr>
        </p:nvSpPr>
        <p:spPr>
          <a:xfrm>
            <a:off x="848422" y="4680829"/>
            <a:ext cx="10725091"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FB1B0A9-330C-41E4-A268-F951B31A0B5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FA19D-864E-44C6-89C9-110DD4D5C390}" type="slidenum">
              <a:rPr lang="en-US" smtClean="0"/>
              <a:t>‹#›</a:t>
            </a:fld>
            <a:endParaRPr lang="en-US"/>
          </a:p>
        </p:txBody>
      </p:sp>
    </p:spTree>
    <p:extLst>
      <p:ext uri="{BB962C8B-B14F-4D97-AF65-F5344CB8AC3E}">
        <p14:creationId xmlns:p14="http://schemas.microsoft.com/office/powerpoint/2010/main" val="17497055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4899" y="1861968"/>
            <a:ext cx="5284827"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162" y="1861968"/>
            <a:ext cx="5284827"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FB1B0A9-330C-41E4-A268-F951B31A0B58}" type="datetimeFigureOut">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FA19D-864E-44C6-89C9-110DD4D5C390}" type="slidenum">
              <a:rPr lang="en-US" smtClean="0"/>
              <a:t>‹#›</a:t>
            </a:fld>
            <a:endParaRPr lang="en-US"/>
          </a:p>
        </p:txBody>
      </p:sp>
    </p:spTree>
    <p:extLst>
      <p:ext uri="{BB962C8B-B14F-4D97-AF65-F5344CB8AC3E}">
        <p14:creationId xmlns:p14="http://schemas.microsoft.com/office/powerpoint/2010/main" val="41069459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518" y="372395"/>
            <a:ext cx="10725091" cy="1351952"/>
          </a:xfrm>
        </p:spPr>
        <p:txBody>
          <a:bodyPr/>
          <a:lstStyle/>
          <a:p>
            <a:r>
              <a:rPr lang="en-US"/>
              <a:t>Click to edit Master title style</a:t>
            </a:r>
          </a:p>
        </p:txBody>
      </p:sp>
      <p:sp>
        <p:nvSpPr>
          <p:cNvPr id="3" name="Text Placeholder 2"/>
          <p:cNvSpPr>
            <a:spLocks noGrp="1"/>
          </p:cNvSpPr>
          <p:nvPr>
            <p:ph type="body" idx="1"/>
          </p:nvPr>
        </p:nvSpPr>
        <p:spPr>
          <a:xfrm>
            <a:off x="856520" y="1714631"/>
            <a:ext cx="5260540"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520" y="2554944"/>
            <a:ext cx="5260540"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162" y="1714631"/>
            <a:ext cx="5286447"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162" y="2554944"/>
            <a:ext cx="5286447"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B1B0A9-330C-41E4-A268-F951B31A0B58}" type="datetimeFigureOut">
              <a:rPr lang="en-US" smtClean="0"/>
              <a:t>9/17/2019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1FA19D-864E-44C6-89C9-110DD4D5C390}" type="slidenum">
              <a:rPr lang="en-US" smtClean="0"/>
              <a:t>‹#›</a:t>
            </a:fld>
            <a:endParaRPr lang="en-US"/>
          </a:p>
        </p:txBody>
      </p:sp>
    </p:spTree>
    <p:extLst>
      <p:ext uri="{BB962C8B-B14F-4D97-AF65-F5344CB8AC3E}">
        <p14:creationId xmlns:p14="http://schemas.microsoft.com/office/powerpoint/2010/main" val="24411717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FB1B0A9-330C-41E4-A268-F951B31A0B58}" type="datetimeFigureOut">
              <a:rPr lang="en-US" smtClean="0"/>
              <a:t>9/17/2019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1FA19D-864E-44C6-89C9-110DD4D5C390}" type="slidenum">
              <a:rPr lang="en-US" smtClean="0"/>
              <a:t>‹#›</a:t>
            </a:fld>
            <a:endParaRPr lang="en-US"/>
          </a:p>
        </p:txBody>
      </p:sp>
    </p:spTree>
    <p:extLst>
      <p:ext uri="{BB962C8B-B14F-4D97-AF65-F5344CB8AC3E}">
        <p14:creationId xmlns:p14="http://schemas.microsoft.com/office/powerpoint/2010/main" val="29135304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B1B0A9-330C-41E4-A268-F951B31A0B58}" type="datetimeFigureOut">
              <a:rPr lang="en-US" smtClean="0"/>
              <a:t>9/17/2019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1FA19D-864E-44C6-89C9-110DD4D5C390}" type="slidenum">
              <a:rPr lang="en-US" smtClean="0"/>
              <a:t>‹#›</a:t>
            </a:fld>
            <a:endParaRPr lang="en-US"/>
          </a:p>
        </p:txBody>
      </p:sp>
    </p:spTree>
    <p:extLst>
      <p:ext uri="{BB962C8B-B14F-4D97-AF65-F5344CB8AC3E}">
        <p14:creationId xmlns:p14="http://schemas.microsoft.com/office/powerpoint/2010/main" val="407256925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20" y="466302"/>
            <a:ext cx="4010575"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6448" y="1007084"/>
            <a:ext cx="6295162"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520" y="2098357"/>
            <a:ext cx="4010575"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7FB1B0A9-330C-41E4-A268-F951B31A0B58}" type="datetimeFigureOut">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FA19D-864E-44C6-89C9-110DD4D5C390}" type="slidenum">
              <a:rPr lang="en-US" smtClean="0"/>
              <a:t>‹#›</a:t>
            </a:fld>
            <a:endParaRPr lang="en-US"/>
          </a:p>
        </p:txBody>
      </p:sp>
    </p:spTree>
    <p:extLst>
      <p:ext uri="{BB962C8B-B14F-4D97-AF65-F5344CB8AC3E}">
        <p14:creationId xmlns:p14="http://schemas.microsoft.com/office/powerpoint/2010/main" val="24856138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20" y="466302"/>
            <a:ext cx="4010575"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6448" y="1007084"/>
            <a:ext cx="6295162" cy="4970646"/>
          </a:xfrm>
        </p:spPr>
        <p:txBody>
          <a:bodyPr/>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endParaRPr lang="en-US"/>
          </a:p>
        </p:txBody>
      </p:sp>
      <p:sp>
        <p:nvSpPr>
          <p:cNvPr id="4" name="Text Placeholder 3"/>
          <p:cNvSpPr>
            <a:spLocks noGrp="1"/>
          </p:cNvSpPr>
          <p:nvPr>
            <p:ph type="body" sz="half" idx="2"/>
          </p:nvPr>
        </p:nvSpPr>
        <p:spPr>
          <a:xfrm>
            <a:off x="856520" y="2098357"/>
            <a:ext cx="4010575"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7FB1B0A9-330C-41E4-A268-F951B31A0B58}" type="datetimeFigureOut">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FA19D-864E-44C6-89C9-110DD4D5C390}" type="slidenum">
              <a:rPr lang="en-US" smtClean="0"/>
              <a:t>‹#›</a:t>
            </a:fld>
            <a:endParaRPr lang="en-US"/>
          </a:p>
        </p:txBody>
      </p:sp>
    </p:spTree>
    <p:extLst>
      <p:ext uri="{BB962C8B-B14F-4D97-AF65-F5344CB8AC3E}">
        <p14:creationId xmlns:p14="http://schemas.microsoft.com/office/powerpoint/2010/main" val="40826888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B1B0A9-330C-41E4-A268-F951B31A0B5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FA19D-864E-44C6-89C9-110DD4D5C390}" type="slidenum">
              <a:rPr lang="en-US" smtClean="0"/>
              <a:t>‹#›</a:t>
            </a:fld>
            <a:endParaRPr lang="en-US"/>
          </a:p>
        </p:txBody>
      </p:sp>
    </p:spTree>
    <p:extLst>
      <p:ext uri="{BB962C8B-B14F-4D97-AF65-F5344CB8AC3E}">
        <p14:creationId xmlns:p14="http://schemas.microsoft.com/office/powerpoint/2010/main" val="15694445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8717" y="372395"/>
            <a:ext cx="2681273"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900" y="372395"/>
            <a:ext cx="7888382"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B1B0A9-330C-41E4-A268-F951B31A0B5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FA19D-864E-44C6-89C9-110DD4D5C390}" type="slidenum">
              <a:rPr lang="en-US" smtClean="0"/>
              <a:t>‹#›</a:t>
            </a:fld>
            <a:endParaRPr lang="en-US"/>
          </a:p>
        </p:txBody>
      </p:sp>
    </p:spTree>
    <p:extLst>
      <p:ext uri="{BB962C8B-B14F-4D97-AF65-F5344CB8AC3E}">
        <p14:creationId xmlns:p14="http://schemas.microsoft.com/office/powerpoint/2010/main" val="17850920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669" y="1211288"/>
            <a:ext cx="11887269"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5329574"/>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1"/>
            <a:ext cx="11885684" cy="2452018"/>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27039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Microsoft Ready">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30" y="479425"/>
            <a:ext cx="1451658" cy="310896"/>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5783" y="2678502"/>
            <a:ext cx="5910678"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740640" y="1877852"/>
            <a:ext cx="6399984" cy="1042416"/>
          </a:xfrm>
        </p:spPr>
        <p:txBody>
          <a:bodyPr lIns="182880" tIns="146304" rIns="182880" bIns="146304"/>
          <a:lstStyle>
            <a:lvl1pPr marL="0" indent="0">
              <a:buNone/>
              <a:defRPr sz="5399"/>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740640" y="4281700"/>
            <a:ext cx="6399984" cy="1043363"/>
          </a:xfrm>
        </p:spPr>
        <p:txBody>
          <a:bodyPr lIns="182880" tIns="146304" rIns="182880" bIns="146304"/>
          <a:lstStyle>
            <a:lvl1pPr marL="0" indent="0">
              <a:buNone/>
              <a:defRPr sz="5399"/>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6122" y="3480101"/>
            <a:ext cx="5774201"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740640" y="3480101"/>
            <a:ext cx="6399984" cy="1043363"/>
          </a:xfrm>
        </p:spPr>
        <p:txBody>
          <a:bodyPr lIns="182880" tIns="146304" rIns="182880" bIns="146304"/>
          <a:lstStyle>
            <a:lvl1pPr marL="0" indent="0">
              <a:buNone/>
              <a:defRPr sz="5399"/>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740641" y="2678502"/>
            <a:ext cx="5749407"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6122" y="1076253"/>
            <a:ext cx="5774201"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740640" y="1076253"/>
            <a:ext cx="6399984" cy="1043363"/>
          </a:xfrm>
        </p:spPr>
        <p:txBody>
          <a:bodyPr lIns="182880" tIns="146304" rIns="182880" bIns="146304"/>
          <a:lstStyle>
            <a:lvl1pPr marL="0" indent="0">
              <a:buNone/>
              <a:defRPr sz="5399"/>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6122" y="1876904"/>
            <a:ext cx="5774201"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6122" y="4281700"/>
            <a:ext cx="5774201"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489109" y="6118886"/>
            <a:ext cx="4816658" cy="640363"/>
            <a:chOff x="274638" y="4554931"/>
            <a:chExt cx="4817273" cy="640363"/>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817273" cy="6403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2358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30" y="479425"/>
            <a:ext cx="1451658" cy="310896"/>
          </a:xfrm>
          <a:prstGeom prst="rect">
            <a:avLst/>
          </a:prstGeom>
        </p:spPr>
      </p:pic>
      <p:sp>
        <p:nvSpPr>
          <p:cNvPr id="7" name="Text Placeholder 16"/>
          <p:cNvSpPr>
            <a:spLocks noGrp="1"/>
          </p:cNvSpPr>
          <p:nvPr>
            <p:ph type="body" sz="quarter" idx="13" hasCustomPrompt="1"/>
          </p:nvPr>
        </p:nvSpPr>
        <p:spPr>
          <a:xfrm>
            <a:off x="8505820" y="294305"/>
            <a:ext cx="365713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669" y="6116467"/>
            <a:ext cx="3657133"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1480072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11887269"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472007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668" y="1211287"/>
            <a:ext cx="11887269"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743093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05"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4587" y="1211287"/>
            <a:ext cx="54856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89013782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05" y="1211287"/>
            <a:ext cx="54856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4587" y="1211287"/>
            <a:ext cx="54856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84027214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0465621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8"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10057118"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32676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8"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08732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844093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1" y="1144706"/>
            <a:ext cx="9326166" cy="2435131"/>
          </a:xfrm>
        </p:spPr>
        <p:txBody>
          <a:bodyPr anchor="b"/>
          <a:lstStyle>
            <a:lvl1pPr algn="ctr">
              <a:defRPr sz="6117"/>
            </a:lvl1pPr>
          </a:lstStyle>
          <a:p>
            <a:r>
              <a:rPr lang="en-US"/>
              <a:t>Click to edit Master title style</a:t>
            </a:r>
          </a:p>
        </p:txBody>
      </p:sp>
      <p:sp>
        <p:nvSpPr>
          <p:cNvPr id="3" name="Subtitle 2"/>
          <p:cNvSpPr>
            <a:spLocks noGrp="1"/>
          </p:cNvSpPr>
          <p:nvPr>
            <p:ph type="subTitle" idx="1"/>
          </p:nvPr>
        </p:nvSpPr>
        <p:spPr>
          <a:xfrm>
            <a:off x="1554361" y="3673745"/>
            <a:ext cx="9326166" cy="523733"/>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7FB1B0A9-330C-41E4-A268-F951B31A0B58}"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FA19D-864E-44C6-89C9-110DD4D5C390}" type="slidenum">
              <a:rPr lang="en-US" smtClean="0"/>
              <a:t>‹#›</a:t>
            </a:fld>
            <a:endParaRPr lang="en-US"/>
          </a:p>
        </p:txBody>
      </p:sp>
    </p:spTree>
    <p:extLst>
      <p:ext uri="{BB962C8B-B14F-4D97-AF65-F5344CB8AC3E}">
        <p14:creationId xmlns:p14="http://schemas.microsoft.com/office/powerpoint/2010/main" val="2441757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5258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2"/>
            <a:ext cx="4891416"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0620" y="0"/>
            <a:ext cx="6994268"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78077350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8659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632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01209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2205141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47396780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0FC6C-C715-42E3-8175-A210C4EF15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3EDBA6-6984-45CF-AB0F-6F046BA1A2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E0A5DC-CBD4-426E-B83F-A8F3CFE137D8}"/>
              </a:ext>
            </a:extLst>
          </p:cNvPr>
          <p:cNvSpPr>
            <a:spLocks noGrp="1"/>
          </p:cNvSpPr>
          <p:nvPr>
            <p:ph type="dt" sz="half" idx="10"/>
          </p:nvPr>
        </p:nvSpPr>
        <p:spPr/>
        <p:txBody>
          <a:bodyPr/>
          <a:lstStyle/>
          <a:p>
            <a:fld id="{3DD4D477-1C2E-477F-8A08-F4420FDC9083}" type="datetimeFigureOut">
              <a:rPr lang="en-US" smtClean="0"/>
              <a:t>9/17/2019</a:t>
            </a:fld>
            <a:endParaRPr lang="en-US"/>
          </a:p>
        </p:txBody>
      </p:sp>
      <p:sp>
        <p:nvSpPr>
          <p:cNvPr id="5" name="Footer Placeholder 4">
            <a:extLst>
              <a:ext uri="{FF2B5EF4-FFF2-40B4-BE49-F238E27FC236}">
                <a16:creationId xmlns:a16="http://schemas.microsoft.com/office/drawing/2014/main" id="{6C992152-F541-4148-877D-85DA981A8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7E468-E3B6-4464-ACA3-BFCA76C766DD}"/>
              </a:ext>
            </a:extLst>
          </p:cNvPr>
          <p:cNvSpPr>
            <a:spLocks noGrp="1"/>
          </p:cNvSpPr>
          <p:nvPr>
            <p:ph type="sldNum" sz="quarter" idx="12"/>
          </p:nvPr>
        </p:nvSpPr>
        <p:spPr/>
        <p:txBody>
          <a:bodyPr/>
          <a:lstStyle/>
          <a:p>
            <a:fld id="{BD034640-0AB5-4982-B261-9E70C9A89183}" type="slidenum">
              <a:rPr lang="en-US" smtClean="0"/>
              <a:t>‹#›</a:t>
            </a:fld>
            <a:endParaRPr lang="en-US"/>
          </a:p>
        </p:txBody>
      </p:sp>
    </p:spTree>
    <p:extLst>
      <p:ext uri="{BB962C8B-B14F-4D97-AF65-F5344CB8AC3E}">
        <p14:creationId xmlns:p14="http://schemas.microsoft.com/office/powerpoint/2010/main" val="25922247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3638" y="4041282"/>
            <a:ext cx="4247549"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7"/>
            <a:ext cx="4250919" cy="1130053"/>
          </a:xfrm>
        </p:spPr>
        <p:txBody>
          <a:bodyPr anchor="b" anchorCtr="0">
            <a:spAutoFit/>
          </a:bodyPr>
          <a:lstStyle>
            <a:lvl1pPr>
              <a:defRPr/>
            </a:lvl1pPr>
          </a:lstStyle>
          <a:p>
            <a:r>
              <a:rPr lang="en-US"/>
              <a:t>Event name or presentation title </a:t>
            </a:r>
          </a:p>
        </p:txBody>
      </p:sp>
      <p:grpSp>
        <p:nvGrpSpPr>
          <p:cNvPr id="23" name="Group 21">
            <a:extLst>
              <a:ext uri="{FF2B5EF4-FFF2-40B4-BE49-F238E27FC236}">
                <a16:creationId xmlns:a16="http://schemas.microsoft.com/office/drawing/2014/main" id="{CCA3297E-0F93-4552-85D2-88342B4B6234}"/>
              </a:ext>
            </a:extLst>
          </p:cNvPr>
          <p:cNvGrpSpPr>
            <a:grpSpLocks noChangeAspect="1"/>
          </p:cNvGrpSpPr>
          <p:nvPr userDrawn="1"/>
        </p:nvGrpSpPr>
        <p:grpSpPr bwMode="auto">
          <a:xfrm>
            <a:off x="595838" y="597450"/>
            <a:ext cx="2072983" cy="298433"/>
            <a:chOff x="428" y="664"/>
            <a:chExt cx="4126" cy="594"/>
          </a:xfrm>
        </p:grpSpPr>
        <p:sp>
          <p:nvSpPr>
            <p:cNvPr id="24" name="Freeform 22">
              <a:extLst>
                <a:ext uri="{FF2B5EF4-FFF2-40B4-BE49-F238E27FC236}">
                  <a16:creationId xmlns:a16="http://schemas.microsoft.com/office/drawing/2014/main" id="{E6AC06CD-6E57-4912-AF59-31B0BC18B27D}"/>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5" name="Freeform 23">
              <a:extLst>
                <a:ext uri="{FF2B5EF4-FFF2-40B4-BE49-F238E27FC236}">
                  <a16:creationId xmlns:a16="http://schemas.microsoft.com/office/drawing/2014/main" id="{1FB6540D-FE4E-4D51-BF2D-3A6D666316DE}"/>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6" name="Freeform 24">
              <a:extLst>
                <a:ext uri="{FF2B5EF4-FFF2-40B4-BE49-F238E27FC236}">
                  <a16:creationId xmlns:a16="http://schemas.microsoft.com/office/drawing/2014/main" id="{B1B507C2-89A8-49E0-8A1C-0CC243D2C78D}"/>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7" name="Freeform 25">
              <a:extLst>
                <a:ext uri="{FF2B5EF4-FFF2-40B4-BE49-F238E27FC236}">
                  <a16:creationId xmlns:a16="http://schemas.microsoft.com/office/drawing/2014/main" id="{4A273316-480D-4672-8FD3-B0EAE47D0344}"/>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8" name="Freeform 26">
              <a:extLst>
                <a:ext uri="{FF2B5EF4-FFF2-40B4-BE49-F238E27FC236}">
                  <a16:creationId xmlns:a16="http://schemas.microsoft.com/office/drawing/2014/main" id="{BC01E698-A488-4CD3-BE95-559AF05EDCEF}"/>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9" name="Freeform 27">
              <a:extLst>
                <a:ext uri="{FF2B5EF4-FFF2-40B4-BE49-F238E27FC236}">
                  <a16:creationId xmlns:a16="http://schemas.microsoft.com/office/drawing/2014/main" id="{8D29D99E-BE67-46FF-A12E-57E492AB24C9}"/>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0" name="Rectangle 28">
              <a:extLst>
                <a:ext uri="{FF2B5EF4-FFF2-40B4-BE49-F238E27FC236}">
                  <a16:creationId xmlns:a16="http://schemas.microsoft.com/office/drawing/2014/main" id="{C047E6FE-0851-4A74-BB82-39DC9536D7D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1" name="Rectangle 29">
              <a:extLst>
                <a:ext uri="{FF2B5EF4-FFF2-40B4-BE49-F238E27FC236}">
                  <a16:creationId xmlns:a16="http://schemas.microsoft.com/office/drawing/2014/main" id="{A9F0FCC2-A6AF-4E64-9AAD-15648F0B03D2}"/>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2" name="Rectangle 30">
              <a:extLst>
                <a:ext uri="{FF2B5EF4-FFF2-40B4-BE49-F238E27FC236}">
                  <a16:creationId xmlns:a16="http://schemas.microsoft.com/office/drawing/2014/main" id="{FF8AD342-8B06-4AED-BF1A-DD28019D5D2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3" name="Rectangle 31">
              <a:extLst>
                <a:ext uri="{FF2B5EF4-FFF2-40B4-BE49-F238E27FC236}">
                  <a16:creationId xmlns:a16="http://schemas.microsoft.com/office/drawing/2014/main" id="{909D87EE-128C-4423-9986-EC7841A295DD}"/>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4" name="Rectangle 32">
              <a:extLst>
                <a:ext uri="{FF2B5EF4-FFF2-40B4-BE49-F238E27FC236}">
                  <a16:creationId xmlns:a16="http://schemas.microsoft.com/office/drawing/2014/main" id="{19FC077F-C29E-4870-BF84-A659C7E6594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5" name="Rectangle 33">
              <a:extLst>
                <a:ext uri="{FF2B5EF4-FFF2-40B4-BE49-F238E27FC236}">
                  <a16:creationId xmlns:a16="http://schemas.microsoft.com/office/drawing/2014/main" id="{BAEBC02B-1605-4320-9E8E-70C40B044D9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6" name="Rectangle 34">
              <a:extLst>
                <a:ext uri="{FF2B5EF4-FFF2-40B4-BE49-F238E27FC236}">
                  <a16:creationId xmlns:a16="http://schemas.microsoft.com/office/drawing/2014/main" id="{1C79244D-F756-426B-9D02-97EC9389FAAB}"/>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37" name="Rectangle 35">
              <a:extLst>
                <a:ext uri="{FF2B5EF4-FFF2-40B4-BE49-F238E27FC236}">
                  <a16:creationId xmlns:a16="http://schemas.microsoft.com/office/drawing/2014/main" id="{4DCEECFC-2A95-409B-A3F2-801CEF6CED9C}"/>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grpSp>
      <p:pic>
        <p:nvPicPr>
          <p:cNvPr id="4" name="Picture 3" descr="A view of a city at night&#10;&#10;Description generated with very high confidence">
            <a:extLst>
              <a:ext uri="{FF2B5EF4-FFF2-40B4-BE49-F238E27FC236}">
                <a16:creationId xmlns:a16="http://schemas.microsoft.com/office/drawing/2014/main" id="{91584ADE-CAA1-4A12-A886-458F8DAB079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4325" r="8922"/>
          <a:stretch/>
        </p:blipFill>
        <p:spPr>
          <a:xfrm>
            <a:off x="5440262" y="0"/>
            <a:ext cx="6994626" cy="6994525"/>
          </a:xfrm>
          <a:prstGeom prst="rect">
            <a:avLst/>
          </a:prstGeom>
        </p:spPr>
      </p:pic>
    </p:spTree>
    <p:extLst>
      <p:ext uri="{BB962C8B-B14F-4D97-AF65-F5344CB8AC3E}">
        <p14:creationId xmlns:p14="http://schemas.microsoft.com/office/powerpoint/2010/main" val="3633714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descr="A close up of a building&#10;&#10;Description generated with high confidence">
            <a:extLst>
              <a:ext uri="{FF2B5EF4-FFF2-40B4-BE49-F238E27FC236}">
                <a16:creationId xmlns:a16="http://schemas.microsoft.com/office/drawing/2014/main" id="{87EBC1B6-C624-4E02-B9CC-83BA264ACF83}"/>
              </a:ext>
            </a:extLst>
          </p:cNvPr>
          <p:cNvPicPr>
            <a:picLocks noChangeAspect="1"/>
          </p:cNvPicPr>
          <p:nvPr userDrawn="1"/>
        </p:nvPicPr>
        <p:blipFill rotWithShape="1">
          <a:blip r:embed="rId2"/>
          <a:srcRect l="21800" r="21800"/>
          <a:stretch/>
        </p:blipFill>
        <p:spPr>
          <a:xfrm>
            <a:off x="5440263" y="0"/>
            <a:ext cx="6994625" cy="6994525"/>
          </a:xfrm>
          <a:prstGeom prst="rect">
            <a:avLst/>
          </a:prstGeom>
        </p:spPr>
      </p:pic>
      <p:sp>
        <p:nvSpPr>
          <p:cNvPr id="5" name="Text Placeholder 4"/>
          <p:cNvSpPr>
            <a:spLocks noGrp="1"/>
          </p:cNvSpPr>
          <p:nvPr>
            <p:ph type="body" sz="quarter" idx="12" hasCustomPrompt="1"/>
          </p:nvPr>
        </p:nvSpPr>
        <p:spPr>
          <a:xfrm>
            <a:off x="593638" y="4041282"/>
            <a:ext cx="4247549"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7"/>
            <a:ext cx="4250919" cy="1130053"/>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95838" y="597450"/>
            <a:ext cx="1393662" cy="298433"/>
          </a:xfrm>
          <a:prstGeom prst="rect">
            <a:avLst/>
          </a:prstGeom>
        </p:spPr>
      </p:pic>
      <p:pic>
        <p:nvPicPr>
          <p:cNvPr id="11" name="Picture 10" descr="A group of people walking on a rainy day&#10;&#10;Description generated with very high confidence">
            <a:extLst>
              <a:ext uri="{FF2B5EF4-FFF2-40B4-BE49-F238E27FC236}">
                <a16:creationId xmlns:a16="http://schemas.microsoft.com/office/drawing/2014/main" id="{DCCC21E4-CB6C-4B3D-9842-B45D49E92AB2}"/>
              </a:ext>
            </a:extLst>
          </p:cNvPr>
          <p:cNvPicPr>
            <a:picLocks noChangeAspect="1"/>
          </p:cNvPicPr>
          <p:nvPr userDrawn="1"/>
        </p:nvPicPr>
        <p:blipFill rotWithShape="1">
          <a:blip r:embed="rId4"/>
          <a:srcRect t="24177" b="9173"/>
          <a:stretch/>
        </p:blipFill>
        <p:spPr>
          <a:xfrm>
            <a:off x="5440264" y="0"/>
            <a:ext cx="6994625" cy="6994525"/>
          </a:xfrm>
          <a:prstGeom prst="rect">
            <a:avLst/>
          </a:prstGeom>
        </p:spPr>
      </p:pic>
    </p:spTree>
    <p:extLst>
      <p:ext uri="{BB962C8B-B14F-4D97-AF65-F5344CB8AC3E}">
        <p14:creationId xmlns:p14="http://schemas.microsoft.com/office/powerpoint/2010/main" val="607716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6168" y="1212851"/>
            <a:ext cx="11702553" cy="2443746"/>
          </a:xfrm>
          <a:prstGeom prst="rect">
            <a:avLst/>
          </a:prstGeom>
        </p:spPr>
        <p:txBody>
          <a:bodyPr/>
          <a:lstStyle>
            <a:lvl1pPr marL="217850" indent="-21785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58" indent="-21070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08" indent="-21785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31" indent="-17142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53" indent="-17142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2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60222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8" y="3039097"/>
            <a:ext cx="932616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2"/>
            <a:ext cx="932616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7" name="Group 21">
            <a:extLst>
              <a:ext uri="{FF2B5EF4-FFF2-40B4-BE49-F238E27FC236}">
                <a16:creationId xmlns:a16="http://schemas.microsoft.com/office/drawing/2014/main" id="{BFD5E6CE-0799-4CA1-A0CA-C611A0B7D6C6}"/>
              </a:ext>
            </a:extLst>
          </p:cNvPr>
          <p:cNvGrpSpPr>
            <a:grpSpLocks noChangeAspect="1"/>
          </p:cNvGrpSpPr>
          <p:nvPr userDrawn="1"/>
        </p:nvGrpSpPr>
        <p:grpSpPr bwMode="auto">
          <a:xfrm>
            <a:off x="595838" y="597450"/>
            <a:ext cx="2072983" cy="298433"/>
            <a:chOff x="428" y="664"/>
            <a:chExt cx="4126" cy="594"/>
          </a:xfrm>
        </p:grpSpPr>
        <p:sp>
          <p:nvSpPr>
            <p:cNvPr id="8" name="Freeform 22">
              <a:extLst>
                <a:ext uri="{FF2B5EF4-FFF2-40B4-BE49-F238E27FC236}">
                  <a16:creationId xmlns:a16="http://schemas.microsoft.com/office/drawing/2014/main" id="{57E7EB5B-D931-487A-A9FC-A2E097B13BF9}"/>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0" name="Freeform 23">
              <a:extLst>
                <a:ext uri="{FF2B5EF4-FFF2-40B4-BE49-F238E27FC236}">
                  <a16:creationId xmlns:a16="http://schemas.microsoft.com/office/drawing/2014/main" id="{DE1C694F-54B8-4124-AE39-C01F429CC874}"/>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1" name="Freeform 24">
              <a:extLst>
                <a:ext uri="{FF2B5EF4-FFF2-40B4-BE49-F238E27FC236}">
                  <a16:creationId xmlns:a16="http://schemas.microsoft.com/office/drawing/2014/main" id="{C0632C10-34AB-4D8E-8F5B-F015FD62AC3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2" name="Freeform 25">
              <a:extLst>
                <a:ext uri="{FF2B5EF4-FFF2-40B4-BE49-F238E27FC236}">
                  <a16:creationId xmlns:a16="http://schemas.microsoft.com/office/drawing/2014/main" id="{56BFE587-E7E8-49C3-83C9-0B125072E98C}"/>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3" name="Freeform 26">
              <a:extLst>
                <a:ext uri="{FF2B5EF4-FFF2-40B4-BE49-F238E27FC236}">
                  <a16:creationId xmlns:a16="http://schemas.microsoft.com/office/drawing/2014/main" id="{B0FBCDF0-2FE0-4B7C-8BF7-0F7DA0CF3EA2}"/>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4" name="Freeform 27">
              <a:extLst>
                <a:ext uri="{FF2B5EF4-FFF2-40B4-BE49-F238E27FC236}">
                  <a16:creationId xmlns:a16="http://schemas.microsoft.com/office/drawing/2014/main" id="{93E96DC8-170D-44C1-9D49-15C4713D0B9E}"/>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5" name="Rectangle 28">
              <a:extLst>
                <a:ext uri="{FF2B5EF4-FFF2-40B4-BE49-F238E27FC236}">
                  <a16:creationId xmlns:a16="http://schemas.microsoft.com/office/drawing/2014/main" id="{02A249A3-F78E-40A4-A49A-4D73001804E8}"/>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6" name="Rectangle 29">
              <a:extLst>
                <a:ext uri="{FF2B5EF4-FFF2-40B4-BE49-F238E27FC236}">
                  <a16:creationId xmlns:a16="http://schemas.microsoft.com/office/drawing/2014/main" id="{827EBE7C-9B2D-43E6-AAC2-9EC78FAAA434}"/>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7" name="Rectangle 30">
              <a:extLst>
                <a:ext uri="{FF2B5EF4-FFF2-40B4-BE49-F238E27FC236}">
                  <a16:creationId xmlns:a16="http://schemas.microsoft.com/office/drawing/2014/main" id="{6377C859-E582-4538-A896-444F42224C92}"/>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8" name="Rectangle 31">
              <a:extLst>
                <a:ext uri="{FF2B5EF4-FFF2-40B4-BE49-F238E27FC236}">
                  <a16:creationId xmlns:a16="http://schemas.microsoft.com/office/drawing/2014/main" id="{B89B6242-D709-4069-B7D8-722E6CDE4C2C}"/>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9" name="Rectangle 32">
              <a:extLst>
                <a:ext uri="{FF2B5EF4-FFF2-40B4-BE49-F238E27FC236}">
                  <a16:creationId xmlns:a16="http://schemas.microsoft.com/office/drawing/2014/main" id="{96D23CFF-99D4-41A7-A3DD-14AF730E3DF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0" name="Rectangle 33">
              <a:extLst>
                <a:ext uri="{FF2B5EF4-FFF2-40B4-BE49-F238E27FC236}">
                  <a16:creationId xmlns:a16="http://schemas.microsoft.com/office/drawing/2014/main" id="{3FE42515-2A0D-4CD2-8DE7-AA9B8344F17E}"/>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1" name="Rectangle 34">
              <a:extLst>
                <a:ext uri="{FF2B5EF4-FFF2-40B4-BE49-F238E27FC236}">
                  <a16:creationId xmlns:a16="http://schemas.microsoft.com/office/drawing/2014/main" id="{21357B72-4FE3-4BCD-B029-481C3AF1D14B}"/>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2" name="Rectangle 35">
              <a:extLst>
                <a:ext uri="{FF2B5EF4-FFF2-40B4-BE49-F238E27FC236}">
                  <a16:creationId xmlns:a16="http://schemas.microsoft.com/office/drawing/2014/main" id="{31C61999-277C-4C2E-9BD6-3AF5597D5A9F}"/>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grpSp>
    </p:spTree>
    <p:extLst>
      <p:ext uri="{BB962C8B-B14F-4D97-AF65-F5344CB8AC3E}">
        <p14:creationId xmlns:p14="http://schemas.microsoft.com/office/powerpoint/2010/main" val="797214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8" y="3039097"/>
            <a:ext cx="932616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2"/>
            <a:ext cx="932616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18266BF-F4EB-46FD-AFD4-AC44BD52C6D3}"/>
              </a:ext>
            </a:extLst>
          </p:cNvPr>
          <p:cNvGrpSpPr>
            <a:grpSpLocks noChangeAspect="1"/>
          </p:cNvGrpSpPr>
          <p:nvPr userDrawn="1"/>
        </p:nvGrpSpPr>
        <p:grpSpPr bwMode="auto">
          <a:xfrm>
            <a:off x="595838" y="597450"/>
            <a:ext cx="2072983" cy="298433"/>
            <a:chOff x="428" y="664"/>
            <a:chExt cx="4126" cy="594"/>
          </a:xfrm>
        </p:grpSpPr>
        <p:sp>
          <p:nvSpPr>
            <p:cNvPr id="8" name="Freeform 22">
              <a:extLst>
                <a:ext uri="{FF2B5EF4-FFF2-40B4-BE49-F238E27FC236}">
                  <a16:creationId xmlns:a16="http://schemas.microsoft.com/office/drawing/2014/main" id="{79489EA9-2B12-4827-A9A1-5289E2D001FD}"/>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0" name="Freeform 23">
              <a:extLst>
                <a:ext uri="{FF2B5EF4-FFF2-40B4-BE49-F238E27FC236}">
                  <a16:creationId xmlns:a16="http://schemas.microsoft.com/office/drawing/2014/main" id="{30A99512-F929-43D2-A9A7-49E8AD7A5EEA}"/>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1" name="Freeform 24">
              <a:extLst>
                <a:ext uri="{FF2B5EF4-FFF2-40B4-BE49-F238E27FC236}">
                  <a16:creationId xmlns:a16="http://schemas.microsoft.com/office/drawing/2014/main" id="{07547783-16F6-41AC-AA32-6C4D6AF55EC8}"/>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2" name="Freeform 25">
              <a:extLst>
                <a:ext uri="{FF2B5EF4-FFF2-40B4-BE49-F238E27FC236}">
                  <a16:creationId xmlns:a16="http://schemas.microsoft.com/office/drawing/2014/main" id="{8F7DE228-E74D-493F-9ED9-FCA60C29C715}"/>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3" name="Freeform 26">
              <a:extLst>
                <a:ext uri="{FF2B5EF4-FFF2-40B4-BE49-F238E27FC236}">
                  <a16:creationId xmlns:a16="http://schemas.microsoft.com/office/drawing/2014/main" id="{64D8E125-74CF-47EC-9EA4-82C88AA4BBDF}"/>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4" name="Freeform 27">
              <a:extLst>
                <a:ext uri="{FF2B5EF4-FFF2-40B4-BE49-F238E27FC236}">
                  <a16:creationId xmlns:a16="http://schemas.microsoft.com/office/drawing/2014/main" id="{1B509BEC-9AB7-4188-B35F-E76ABCD02E15}"/>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5" name="Rectangle 28">
              <a:extLst>
                <a:ext uri="{FF2B5EF4-FFF2-40B4-BE49-F238E27FC236}">
                  <a16:creationId xmlns:a16="http://schemas.microsoft.com/office/drawing/2014/main" id="{934DAE25-0761-410B-9820-C92CF7B41B19}"/>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6" name="Rectangle 29">
              <a:extLst>
                <a:ext uri="{FF2B5EF4-FFF2-40B4-BE49-F238E27FC236}">
                  <a16:creationId xmlns:a16="http://schemas.microsoft.com/office/drawing/2014/main" id="{C51069E3-B576-410A-87F2-91646FB70D5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7" name="Rectangle 30">
              <a:extLst>
                <a:ext uri="{FF2B5EF4-FFF2-40B4-BE49-F238E27FC236}">
                  <a16:creationId xmlns:a16="http://schemas.microsoft.com/office/drawing/2014/main" id="{5387CC21-4065-4FFA-8509-49E6E232FA89}"/>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8" name="Rectangle 31">
              <a:extLst>
                <a:ext uri="{FF2B5EF4-FFF2-40B4-BE49-F238E27FC236}">
                  <a16:creationId xmlns:a16="http://schemas.microsoft.com/office/drawing/2014/main" id="{ABB81E96-5E5C-4548-ACCE-9DC4AAC64669}"/>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9" name="Rectangle 32">
              <a:extLst>
                <a:ext uri="{FF2B5EF4-FFF2-40B4-BE49-F238E27FC236}">
                  <a16:creationId xmlns:a16="http://schemas.microsoft.com/office/drawing/2014/main" id="{866CE0F1-8C79-4336-9A24-10E5EC412D24}"/>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0" name="Rectangle 33">
              <a:extLst>
                <a:ext uri="{FF2B5EF4-FFF2-40B4-BE49-F238E27FC236}">
                  <a16:creationId xmlns:a16="http://schemas.microsoft.com/office/drawing/2014/main" id="{0E941C95-D730-4B69-A04C-E9A4D254C34C}"/>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1" name="Rectangle 34">
              <a:extLst>
                <a:ext uri="{FF2B5EF4-FFF2-40B4-BE49-F238E27FC236}">
                  <a16:creationId xmlns:a16="http://schemas.microsoft.com/office/drawing/2014/main" id="{A947E932-9A01-4EBD-BBB6-0511F505B71C}"/>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2" name="Rectangle 35">
              <a:extLst>
                <a:ext uri="{FF2B5EF4-FFF2-40B4-BE49-F238E27FC236}">
                  <a16:creationId xmlns:a16="http://schemas.microsoft.com/office/drawing/2014/main" id="{255B3FCB-7068-4F7D-AAC3-F4927AD63320}"/>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grpSp>
    </p:spTree>
    <p:extLst>
      <p:ext uri="{BB962C8B-B14F-4D97-AF65-F5344CB8AC3E}">
        <p14:creationId xmlns:p14="http://schemas.microsoft.com/office/powerpoint/2010/main" val="510043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434888" cy="6994525"/>
          </a:xfrm>
          <a:prstGeom prst="rect">
            <a:avLst/>
          </a:prstGeom>
        </p:spPr>
      </p:pic>
      <p:sp>
        <p:nvSpPr>
          <p:cNvPr id="9" name="Title 1"/>
          <p:cNvSpPr>
            <a:spLocks noGrp="1"/>
          </p:cNvSpPr>
          <p:nvPr>
            <p:ph type="title" hasCustomPrompt="1"/>
          </p:nvPr>
        </p:nvSpPr>
        <p:spPr>
          <a:xfrm>
            <a:off x="595839" y="2474071"/>
            <a:ext cx="5184905" cy="1130053"/>
          </a:xfr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2"/>
            <a:ext cx="5185348" cy="313904"/>
          </a:xfrm>
          <a:noFill/>
        </p:spPr>
        <p:txBody>
          <a:bodyPr wrap="square" lIns="0" tIns="0" rIns="0" bIns="0">
            <a:spAutoFit/>
          </a:bodyPr>
          <a:lstStyle>
            <a:lvl1pPr marL="0" indent="0">
              <a:spcBef>
                <a:spcPts val="0"/>
              </a:spcBef>
              <a:buNone/>
              <a:defRPr sz="204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95838" y="597450"/>
            <a:ext cx="1393662" cy="298433"/>
          </a:xfrm>
          <a:prstGeom prst="rect">
            <a:avLst/>
          </a:prstGeom>
        </p:spPr>
      </p:pic>
    </p:spTree>
    <p:extLst>
      <p:ext uri="{BB962C8B-B14F-4D97-AF65-F5344CB8AC3E}">
        <p14:creationId xmlns:p14="http://schemas.microsoft.com/office/powerpoint/2010/main" val="88765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434888" cy="6994525"/>
          </a:xfrm>
          <a:prstGeom prst="rect">
            <a:avLst/>
          </a:prstGeom>
        </p:spPr>
      </p:pic>
      <p:sp>
        <p:nvSpPr>
          <p:cNvPr id="9" name="Title 1"/>
          <p:cNvSpPr>
            <a:spLocks noGrp="1"/>
          </p:cNvSpPr>
          <p:nvPr>
            <p:ph type="title" hasCustomPrompt="1"/>
          </p:nvPr>
        </p:nvSpPr>
        <p:spPr bwMode="white">
          <a:xfrm>
            <a:off x="596282" y="2474071"/>
            <a:ext cx="5184905"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839" y="4041282"/>
            <a:ext cx="5185348" cy="313904"/>
          </a:xfrm>
          <a:noFill/>
        </p:spPr>
        <p:txBody>
          <a:bodyPr wrap="square" lIns="0" tIns="0" rIns="0" bIns="0">
            <a:spAutoFit/>
          </a:bodyPr>
          <a:lstStyle>
            <a:lvl1pPr marL="0" indent="0">
              <a:spcBef>
                <a:spcPts val="0"/>
              </a:spcBef>
              <a:buNone/>
              <a:defRPr sz="204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95839" y="597450"/>
            <a:ext cx="1393463" cy="298433"/>
          </a:xfrm>
          <a:prstGeom prst="rect">
            <a:avLst/>
          </a:prstGeom>
        </p:spPr>
      </p:pic>
    </p:spTree>
    <p:extLst>
      <p:ext uri="{BB962C8B-B14F-4D97-AF65-F5344CB8AC3E}">
        <p14:creationId xmlns:p14="http://schemas.microsoft.com/office/powerpoint/2010/main" val="1405317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95838" y="1492165"/>
            <a:ext cx="10646563" cy="490167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93749" y="3507787"/>
            <a:ext cx="5023695" cy="313904"/>
          </a:xfrm>
          <a:noFill/>
        </p:spPr>
        <p:txBody>
          <a:bodyPr wrap="square" lIns="0" tIns="0" rIns="0" bIns="0">
            <a:spAutoFit/>
          </a:bodyPr>
          <a:lstStyle>
            <a:lvl1pPr marL="0" indent="0">
              <a:spcBef>
                <a:spcPts val="0"/>
              </a:spcBef>
              <a:buNone/>
              <a:defRPr sz="204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93633" y="395573"/>
            <a:ext cx="4495226" cy="659845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94430" y="1965999"/>
            <a:ext cx="5020586" cy="1130053"/>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95838" y="597450"/>
            <a:ext cx="1393662" cy="298433"/>
          </a:xfrm>
          <a:prstGeom prst="rect">
            <a:avLst/>
          </a:prstGeom>
        </p:spPr>
      </p:pic>
    </p:spTree>
    <p:extLst>
      <p:ext uri="{BB962C8B-B14F-4D97-AF65-F5344CB8AC3E}">
        <p14:creationId xmlns:p14="http://schemas.microsoft.com/office/powerpoint/2010/main" val="3299156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8914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5838"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11467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838"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5"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0205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838" y="1466097"/>
            <a:ext cx="5315915"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3" y="1466097"/>
            <a:ext cx="5315915"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48783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845607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theme" Target="../theme/theme10.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image" Target="../media/image4.emf"/><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image" Target="../media/image24.png"/><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theme" Target="../theme/theme11.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image" Target="../media/image24.png"/><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theme" Target="../theme/theme12.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image" Target="../media/image4.emf"/><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theme" Target="../theme/theme3.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image" Target="../media/image4.emf"/><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4.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6.xml"/><Relationship Id="rId1"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image" Target="../media/image4.emf"/><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19" Type="http://schemas.openxmlformats.org/officeDocument/2006/relationships/theme" Target="../theme/theme7.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theme" Target="../theme/theme8.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6" Type="http://schemas.openxmlformats.org/officeDocument/2006/relationships/theme" Target="../theme/theme9.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169" y="295278"/>
            <a:ext cx="1170255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6168" y="1212855"/>
            <a:ext cx="11702553" cy="265515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7051403"/>
      </p:ext>
    </p:extLst>
  </p:cSld>
  <p:clrMap bg1="lt1" tx1="dk1" bg2="lt2" tx2="dk2" accent1="accent1" accent2="accent2" accent3="accent3" accent4="accent4" accent5="accent5" accent6="accent6" hlink="hlink" folHlink="folHlink"/>
  <p:sldLayoutIdLst>
    <p:sldLayoutId id="2147484375" r:id="rId1"/>
    <p:sldLayoutId id="2147484377" r:id="rId2"/>
    <p:sldLayoutId id="2147484380" r:id="rId3"/>
    <p:sldLayoutId id="2147484384" r:id="rId4"/>
    <p:sldLayoutId id="2147484397" r:id="rId5"/>
    <p:sldLayoutId id="2147484402" r:id="rId6"/>
    <p:sldLayoutId id="2147484403" r:id="rId7"/>
    <p:sldLayoutId id="2147484404" r:id="rId8"/>
  </p:sldLayoutIdLst>
  <p:transition>
    <p:fade/>
  </p:transition>
  <p:txStyles>
    <p:title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8" pos="4070">
          <p15:clr>
            <a:srgbClr val="5ACBF0"/>
          </p15:clr>
        </p15:guide>
        <p15:guide id="9" pos="4838">
          <p15:clr>
            <a:srgbClr val="5ACBF0"/>
          </p15:clr>
        </p15:guide>
        <p15:guide id="11" pos="5606">
          <p15:clr>
            <a:srgbClr val="5ACBF0"/>
          </p15:clr>
        </p15:guide>
        <p15:guide id="12" pos="6374">
          <p15:clr>
            <a:srgbClr val="5ACBF0"/>
          </p15:clr>
        </p15:guide>
        <p15:guide id="14" pos="7142">
          <p15:clr>
            <a:srgbClr val="5ACBF0"/>
          </p15:clr>
        </p15:guide>
        <p15:guide id="15" pos="7602">
          <p15:clr>
            <a:srgbClr val="5ACBF0"/>
          </p15:clr>
        </p15:guide>
        <p15:guide id="16" pos="384">
          <p15:clr>
            <a:srgbClr val="C35EA4"/>
          </p15:clr>
        </p15:guide>
        <p15:guide id="17" pos="7449">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1212851"/>
            <a:ext cx="11885681"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0154" y="3072354"/>
            <a:ext cx="6995160" cy="849817"/>
          </a:xfrm>
          <a:prstGeom prst="rect">
            <a:avLst/>
          </a:prstGeom>
        </p:spPr>
      </p:pic>
    </p:spTree>
    <p:extLst>
      <p:ext uri="{BB962C8B-B14F-4D97-AF65-F5344CB8AC3E}">
        <p14:creationId xmlns:p14="http://schemas.microsoft.com/office/powerpoint/2010/main" val="642721517"/>
      </p:ext>
    </p:extLst>
  </p:cSld>
  <p:clrMap bg1="lt1" tx1="dk1" bg2="lt2" tx2="dk2" accent1="accent1" accent2="accent2" accent3="accent3" accent4="accent4" accent5="accent5" accent6="accent6" hlink="hlink" folHlink="folHlink"/>
  <p:sldLayoutIdLst>
    <p:sldLayoutId id="2147484533" r:id="rId1"/>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 id="2147484545" r:id="rId13"/>
    <p:sldLayoutId id="2147484546" r:id="rId14"/>
    <p:sldLayoutId id="2147484547" r:id="rId15"/>
    <p:sldLayoutId id="2147484548" r:id="rId16"/>
    <p:sldLayoutId id="2147484549"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078" y="567457"/>
            <a:ext cx="11531715"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078" y="1853742"/>
            <a:ext cx="11531715"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7124" y="2898629"/>
            <a:ext cx="6985725" cy="1187981"/>
          </a:xfrm>
          <a:prstGeom prst="rect">
            <a:avLst/>
          </a:prstGeom>
        </p:spPr>
      </p:pic>
    </p:spTree>
    <p:extLst>
      <p:ext uri="{BB962C8B-B14F-4D97-AF65-F5344CB8AC3E}">
        <p14:creationId xmlns:p14="http://schemas.microsoft.com/office/powerpoint/2010/main" val="3464450344"/>
      </p:ext>
    </p:extLst>
  </p:cSld>
  <p:clrMap bg1="lt1" tx1="dk1" bg2="lt2" tx2="dk2" accent1="accent1" accent2="accent2" accent3="accent3" accent4="accent4" accent5="accent5" accent6="accent6" hlink="hlink" folHlink="folHlink"/>
  <p:sldLayoutIdLst>
    <p:sldLayoutId id="2147484551" r:id="rId1"/>
    <p:sldLayoutId id="2147484552" r:id="rId2"/>
    <p:sldLayoutId id="2147484553" r:id="rId3"/>
    <p:sldLayoutId id="2147484554" r:id="rId4"/>
    <p:sldLayoutId id="2147484555"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5" r:id="rId15"/>
    <p:sldLayoutId id="2147484566" r:id="rId16"/>
    <p:sldLayoutId id="2147484567" r:id="rId17"/>
    <p:sldLayoutId id="2147484568" r:id="rId18"/>
    <p:sldLayoutId id="2147484569" r:id="rId19"/>
    <p:sldLayoutId id="2147484570" r:id="rId20"/>
    <p:sldLayoutId id="2147484571" r:id="rId21"/>
    <p:sldLayoutId id="2147484572" r:id="rId22"/>
    <p:sldLayoutId id="2147484575" r:id="rId23"/>
  </p:sldLayoutIdLst>
  <p:transition>
    <p:fade/>
  </p:transition>
  <p:hf sldNum="0" hdr="0" dt="0"/>
  <p:txStyles>
    <p:titleStyle>
      <a:lvl1pPr algn="l" defTabSz="932649"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621" indent="0" algn="l" defTabSz="932649"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649"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078" y="567457"/>
            <a:ext cx="11531715"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078" y="1853742"/>
            <a:ext cx="11531715"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7124" y="2898629"/>
            <a:ext cx="6985725" cy="1187981"/>
          </a:xfrm>
          <a:prstGeom prst="rect">
            <a:avLst/>
          </a:prstGeom>
        </p:spPr>
      </p:pic>
    </p:spTree>
    <p:extLst>
      <p:ext uri="{BB962C8B-B14F-4D97-AF65-F5344CB8AC3E}">
        <p14:creationId xmlns:p14="http://schemas.microsoft.com/office/powerpoint/2010/main" val="2443214591"/>
      </p:ext>
    </p:extLst>
  </p:cSld>
  <p:clrMap bg1="lt1" tx1="dk1" bg2="lt2" tx2="dk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3" r:id="rId15"/>
    <p:sldLayoutId id="2147484594" r:id="rId16"/>
    <p:sldLayoutId id="2147484595" r:id="rId17"/>
    <p:sldLayoutId id="2147484596" r:id="rId18"/>
    <p:sldLayoutId id="2147484597" r:id="rId19"/>
    <p:sldLayoutId id="2147484598" r:id="rId20"/>
    <p:sldLayoutId id="2147484599" r:id="rId21"/>
    <p:sldLayoutId id="2147484600" r:id="rId22"/>
    <p:sldLayoutId id="2147484601" r:id="rId23"/>
  </p:sldLayoutIdLst>
  <p:transition>
    <p:fade/>
  </p:transition>
  <p:hf sldNum="0" hdr="0" dt="0"/>
  <p:txStyles>
    <p:titleStyle>
      <a:lvl1pPr algn="l" defTabSz="932649"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621" indent="0" algn="l" defTabSz="932649"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649"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172" y="295282"/>
            <a:ext cx="11702551"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366168" y="1212858"/>
            <a:ext cx="11702553" cy="20374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90" r:id="rId1"/>
  </p:sldLayoutIdLst>
  <p:transition>
    <p:fade/>
  </p:transition>
  <p:txStyles>
    <p:titleStyle>
      <a:lvl1pPr algn="l" defTabSz="699446"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35" marR="0" indent="-257135" algn="l" defTabSz="699446"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51" marR="0" indent="-204783" algn="l" defTabSz="69944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22" marR="0" indent="-169859" algn="l" defTabSz="69944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493" marR="0" indent="-169859" algn="l" defTabSz="69944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378" marR="0" indent="-169859" algn="l" defTabSz="69944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475" indent="-174862" algn="l" defTabSz="69944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199" indent="-174862" algn="l" defTabSz="69944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22" indent="-174862" algn="l" defTabSz="69944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646" indent="-174862" algn="l" defTabSz="69944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46" rtl="0" eaLnBrk="1" latinLnBrk="0" hangingPunct="1">
        <a:defRPr sz="1350" kern="1200">
          <a:solidFill>
            <a:schemeClr val="tx1"/>
          </a:solidFill>
          <a:latin typeface="+mn-lt"/>
          <a:ea typeface="+mn-ea"/>
          <a:cs typeface="+mn-cs"/>
        </a:defRPr>
      </a:lvl1pPr>
      <a:lvl2pPr marL="349724" algn="l" defTabSz="699446" rtl="0" eaLnBrk="1" latinLnBrk="0" hangingPunct="1">
        <a:defRPr sz="1350" kern="1200">
          <a:solidFill>
            <a:schemeClr val="tx1"/>
          </a:solidFill>
          <a:latin typeface="+mn-lt"/>
          <a:ea typeface="+mn-ea"/>
          <a:cs typeface="+mn-cs"/>
        </a:defRPr>
      </a:lvl2pPr>
      <a:lvl3pPr marL="699446" algn="l" defTabSz="699446" rtl="0" eaLnBrk="1" latinLnBrk="0" hangingPunct="1">
        <a:defRPr sz="1350" kern="1200">
          <a:solidFill>
            <a:schemeClr val="tx1"/>
          </a:solidFill>
          <a:latin typeface="+mn-lt"/>
          <a:ea typeface="+mn-ea"/>
          <a:cs typeface="+mn-cs"/>
        </a:defRPr>
      </a:lvl3pPr>
      <a:lvl4pPr marL="1049169" algn="l" defTabSz="699446" rtl="0" eaLnBrk="1" latinLnBrk="0" hangingPunct="1">
        <a:defRPr sz="1350" kern="1200">
          <a:solidFill>
            <a:schemeClr val="tx1"/>
          </a:solidFill>
          <a:latin typeface="+mn-lt"/>
          <a:ea typeface="+mn-ea"/>
          <a:cs typeface="+mn-cs"/>
        </a:defRPr>
      </a:lvl4pPr>
      <a:lvl5pPr marL="1398891" algn="l" defTabSz="699446" rtl="0" eaLnBrk="1" latinLnBrk="0" hangingPunct="1">
        <a:defRPr sz="1350" kern="1200">
          <a:solidFill>
            <a:schemeClr val="tx1"/>
          </a:solidFill>
          <a:latin typeface="+mn-lt"/>
          <a:ea typeface="+mn-ea"/>
          <a:cs typeface="+mn-cs"/>
        </a:defRPr>
      </a:lvl5pPr>
      <a:lvl6pPr marL="1748615" algn="l" defTabSz="699446" rtl="0" eaLnBrk="1" latinLnBrk="0" hangingPunct="1">
        <a:defRPr sz="1350" kern="1200">
          <a:solidFill>
            <a:schemeClr val="tx1"/>
          </a:solidFill>
          <a:latin typeface="+mn-lt"/>
          <a:ea typeface="+mn-ea"/>
          <a:cs typeface="+mn-cs"/>
        </a:defRPr>
      </a:lvl6pPr>
      <a:lvl7pPr marL="2098337" algn="l" defTabSz="699446" rtl="0" eaLnBrk="1" latinLnBrk="0" hangingPunct="1">
        <a:defRPr sz="1350" kern="1200">
          <a:solidFill>
            <a:schemeClr val="tx1"/>
          </a:solidFill>
          <a:latin typeface="+mn-lt"/>
          <a:ea typeface="+mn-ea"/>
          <a:cs typeface="+mn-cs"/>
        </a:defRPr>
      </a:lvl7pPr>
      <a:lvl8pPr marL="2448060" algn="l" defTabSz="699446" rtl="0" eaLnBrk="1" latinLnBrk="0" hangingPunct="1">
        <a:defRPr sz="1350" kern="1200">
          <a:solidFill>
            <a:schemeClr val="tx1"/>
          </a:solidFill>
          <a:latin typeface="+mn-lt"/>
          <a:ea typeface="+mn-ea"/>
          <a:cs typeface="+mn-cs"/>
        </a:defRPr>
      </a:lvl8pPr>
      <a:lvl9pPr marL="2797784" algn="l" defTabSz="699446"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231" userDrawn="1">
          <p15:clr>
            <a:srgbClr val="5ACBF0"/>
          </p15:clr>
        </p15:guide>
        <p15:guide id="3" pos="999" userDrawn="1">
          <p15:clr>
            <a:srgbClr val="5ACBF0"/>
          </p15:clr>
        </p15:guide>
        <p15:guide id="4" pos="1767" userDrawn="1">
          <p15:clr>
            <a:srgbClr val="5ACBF0"/>
          </p15:clr>
        </p15:guide>
        <p15:guide id="5" pos="2535" userDrawn="1">
          <p15:clr>
            <a:srgbClr val="5ACBF0"/>
          </p15:clr>
        </p15:guide>
        <p15:guide id="6" pos="3303" userDrawn="1">
          <p15:clr>
            <a:srgbClr val="5ACBF0"/>
          </p15:clr>
        </p15:guide>
        <p15:guide id="8" pos="4070" userDrawn="1">
          <p15:clr>
            <a:srgbClr val="5ACBF0"/>
          </p15:clr>
        </p15:guide>
        <p15:guide id="9" pos="4838" userDrawn="1">
          <p15:clr>
            <a:srgbClr val="5ACBF0"/>
          </p15:clr>
        </p15:guide>
        <p15:guide id="11" pos="5606" userDrawn="1">
          <p15:clr>
            <a:srgbClr val="5ACBF0"/>
          </p15:clr>
        </p15:guide>
        <p15:guide id="12" pos="6374" userDrawn="1">
          <p15:clr>
            <a:srgbClr val="5ACBF0"/>
          </p15:clr>
        </p15:guide>
        <p15:guide id="14" pos="7142" userDrawn="1">
          <p15:clr>
            <a:srgbClr val="5ACBF0"/>
          </p15:clr>
        </p15:guide>
        <p15:guide id="15" pos="7602" userDrawn="1">
          <p15:clr>
            <a:srgbClr val="5ACBF0"/>
          </p15:clr>
        </p15:guide>
        <p15:guide id="16" pos="384" userDrawn="1">
          <p15:clr>
            <a:srgbClr val="C35EA4"/>
          </p15:clr>
        </p15:guide>
        <p15:guide id="17" pos="7449"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6"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70154" y="3072354"/>
            <a:ext cx="6995160" cy="849818"/>
          </a:xfrm>
          <a:prstGeom prst="rect">
            <a:avLst/>
          </a:prstGeom>
        </p:spPr>
      </p:pic>
    </p:spTree>
    <p:extLst>
      <p:ext uri="{BB962C8B-B14F-4D97-AF65-F5344CB8AC3E}">
        <p14:creationId xmlns:p14="http://schemas.microsoft.com/office/powerpoint/2010/main" val="3118320131"/>
      </p:ext>
    </p:extLst>
  </p:cSld>
  <p:clrMap bg1="lt1" tx1="dk1" bg2="lt2" tx2="dk2" accent1="accent1" accent2="accent2" accent3="accent3" accent4="accent4" accent5="accent5" accent6="accent6" hlink="hlink" folHlink="folHlink"/>
  <p:sldLayoutIdLst>
    <p:sldLayoutId id="2147484406" r:id="rId1"/>
    <p:sldLayoutId id="2147484407" r:id="rId2"/>
    <p:sldLayoutId id="2147484408" r:id="rId3"/>
    <p:sldLayoutId id="2147484409" r:id="rId4"/>
    <p:sldLayoutId id="2147484410" r:id="rId5"/>
    <p:sldLayoutId id="2147484411"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Lst>
  <p:transition>
    <p:fade/>
  </p:transition>
  <p:txStyles>
    <p:titleStyle>
      <a:lvl1pPr algn="l" defTabSz="932470"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4"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066"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00"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133"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667"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964021830"/>
      </p:ext>
    </p:extLst>
  </p:cSld>
  <p:clrMap bg1="lt1" tx1="dk1" bg2="lt2" tx2="dk2" accent1="accent1" accent2="accent2" accent3="accent3" accent4="accent4" accent5="accent5" accent6="accent6" hlink="hlink" folHlink="folHlink"/>
  <p:sldLayoutIdLst>
    <p:sldLayoutId id="2147484431" r:id="rId1"/>
    <p:sldLayoutId id="2147484432" r:id="rId2"/>
    <p:sldLayoutId id="2147484433" r:id="rId3"/>
    <p:sldLayoutId id="2147484434" r:id="rId4"/>
    <p:sldLayoutId id="2147484435" r:id="rId5"/>
    <p:sldLayoutId id="2147484436" r:id="rId6"/>
    <p:sldLayoutId id="2147484437" r:id="rId7"/>
    <p:sldLayoutId id="2147484438" r:id="rId8"/>
    <p:sldLayoutId id="2147484439" r:id="rId9"/>
    <p:sldLayoutId id="2147484440" r:id="rId10"/>
    <p:sldLayoutId id="2147484441" r:id="rId11"/>
    <p:sldLayoutId id="2147484442" r:id="rId12"/>
    <p:sldLayoutId id="2147484443" r:id="rId13"/>
    <p:sldLayoutId id="2147484444" r:id="rId14"/>
    <p:sldLayoutId id="2147484445" r:id="rId15"/>
    <p:sldLayoutId id="2147484446" r:id="rId16"/>
    <p:sldLayoutId id="2147484447" r:id="rId17"/>
    <p:sldLayoutId id="2147484448" r:id="rId18"/>
    <p:sldLayoutId id="2147484449" r:id="rId19"/>
    <p:sldLayoutId id="2147484450" r:id="rId20"/>
    <p:sldLayoutId id="2147484451" r:id="rId21"/>
    <p:sldLayoutId id="2147484452" r:id="rId22"/>
    <p:sldLayoutId id="2147484453" r:id="rId23"/>
    <p:sldLayoutId id="2147484454" r:id="rId24"/>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7"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154"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31"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309"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86"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4899" y="372395"/>
            <a:ext cx="10725091"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4899" y="6482890"/>
            <a:ext cx="2797850"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FB1B0A9-330C-41E4-A268-F951B31A0B58}" type="datetimeFigureOut">
              <a:rPr lang="en-US" smtClean="0"/>
              <a:t>9/17/2019</a:t>
            </a:fld>
            <a:endParaRPr lang="en-US"/>
          </a:p>
        </p:txBody>
      </p:sp>
      <p:sp>
        <p:nvSpPr>
          <p:cNvPr id="5" name="Footer Placeholder 4"/>
          <p:cNvSpPr>
            <a:spLocks noGrp="1"/>
          </p:cNvSpPr>
          <p:nvPr>
            <p:ph type="ftr" sz="quarter" idx="3"/>
          </p:nvPr>
        </p:nvSpPr>
        <p:spPr>
          <a:xfrm>
            <a:off x="4119057" y="6482890"/>
            <a:ext cx="4196775"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2140" y="6482890"/>
            <a:ext cx="2797850"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811FA19D-864E-44C6-89C9-110DD4D5C390}" type="slidenum">
              <a:rPr lang="en-US" smtClean="0"/>
              <a:t>‹#›</a:t>
            </a:fld>
            <a:endParaRPr lang="en-US"/>
          </a:p>
        </p:txBody>
      </p:sp>
    </p:spTree>
    <p:extLst>
      <p:ext uri="{BB962C8B-B14F-4D97-AF65-F5344CB8AC3E}">
        <p14:creationId xmlns:p14="http://schemas.microsoft.com/office/powerpoint/2010/main" val="3422149433"/>
      </p:ext>
    </p:extLst>
  </p:cSld>
  <p:clrMap bg1="lt1" tx1="dk1" bg2="lt2" tx2="dk2" accent1="accent1" accent2="accent2" accent3="accent3" accent4="accent4" accent5="accent5" accent6="accent6" hlink="hlink" folHlink="folHlink"/>
  <p:sldLayoutIdLst>
    <p:sldLayoutId id="2147484456" r:id="rId1"/>
    <p:sldLayoutId id="2147484457" r:id="rId2"/>
    <p:sldLayoutId id="2147484458" r:id="rId3"/>
    <p:sldLayoutId id="2147484459" r:id="rId4"/>
    <p:sldLayoutId id="2147484460" r:id="rId5"/>
    <p:sldLayoutId id="2147484461" r:id="rId6"/>
    <p:sldLayoutId id="2147484462" r:id="rId7"/>
    <p:sldLayoutId id="2147484463" r:id="rId8"/>
    <p:sldLayoutId id="2147484464" r:id="rId9"/>
    <p:sldLayoutId id="2147484465" r:id="rId10"/>
    <p:sldLayoutId id="2147484466" r:id="rId11"/>
  </p:sldLayoutIdLst>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7" y="1212851"/>
            <a:ext cx="11885681"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a:stretch>
            <a:fillRect/>
          </a:stretch>
        </p:blipFill>
        <p:spPr>
          <a:xfrm rot="5400000">
            <a:off x="9370155" y="3072354"/>
            <a:ext cx="6995160" cy="849817"/>
          </a:xfrm>
          <a:prstGeom prst="rect">
            <a:avLst/>
          </a:prstGeom>
        </p:spPr>
      </p:pic>
    </p:spTree>
    <p:extLst>
      <p:ext uri="{BB962C8B-B14F-4D97-AF65-F5344CB8AC3E}">
        <p14:creationId xmlns:p14="http://schemas.microsoft.com/office/powerpoint/2010/main" val="2738678176"/>
      </p:ext>
    </p:extLst>
  </p:cSld>
  <p:clrMap bg1="lt1" tx1="dk1" bg2="lt2" tx2="dk2" accent1="accent1" accent2="accent2" accent3="accent3" accent4="accent4" accent5="accent5" accent6="accent6" hlink="hlink" folHlink="folHlink"/>
  <p:sldLayoutIdLst>
    <p:sldLayoutId id="2147484468" r:id="rId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3"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gradFill>
            <a:gsLst>
              <a:gs pos="1250">
                <a:schemeClr val="tx1"/>
              </a:gs>
              <a:gs pos="100000">
                <a:schemeClr val="tx1"/>
              </a:gs>
            </a:gsLst>
            <a:lin ang="5400000" scaled="0"/>
          </a:gradFill>
          <a:latin typeface="+mj-lt"/>
          <a:ea typeface="+mn-ea"/>
          <a:cs typeface="+mn-cs"/>
        </a:defRPr>
      </a:lvl1pPr>
      <a:lvl2pPr marL="457024"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537"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049"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561"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6" y="1212851"/>
            <a:ext cx="11885681"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0154" y="3072354"/>
            <a:ext cx="6995160" cy="849817"/>
          </a:xfrm>
          <a:prstGeom prst="rect">
            <a:avLst/>
          </a:prstGeom>
        </p:spPr>
      </p:pic>
    </p:spTree>
    <p:extLst>
      <p:ext uri="{BB962C8B-B14F-4D97-AF65-F5344CB8AC3E}">
        <p14:creationId xmlns:p14="http://schemas.microsoft.com/office/powerpoint/2010/main" val="3848910672"/>
      </p:ext>
    </p:extLst>
  </p:cSld>
  <p:clrMap bg1="dk1" tx1="lt1" bg2="dk2" tx2="lt2" accent1="accent1" accent2="accent2" accent3="accent3" accent4="accent4" accent5="accent5" accent6="accent6" hlink="hlink" folHlink="folHlink"/>
  <p:sldLayoutIdLst>
    <p:sldLayoutId id="2147484470" r:id="rId1"/>
    <p:sldLayoutId id="2147484471" r:id="rId2"/>
    <p:sldLayoutId id="2147484472" r:id="rId3"/>
    <p:sldLayoutId id="2147484473" r:id="rId4"/>
    <p:sldLayoutId id="2147484474" r:id="rId5"/>
    <p:sldLayoutId id="2147484475" r:id="rId6"/>
    <p:sldLayoutId id="2147484476" r:id="rId7"/>
    <p:sldLayoutId id="2147484477" r:id="rId8"/>
    <p:sldLayoutId id="2147484478" r:id="rId9"/>
    <p:sldLayoutId id="2147484479" r:id="rId10"/>
    <p:sldLayoutId id="2147484480" r:id="rId11"/>
    <p:sldLayoutId id="2147484481" r:id="rId12"/>
    <p:sldLayoutId id="2147484482" r:id="rId13"/>
    <p:sldLayoutId id="2147484483" r:id="rId14"/>
    <p:sldLayoutId id="2147484484" r:id="rId15"/>
    <p:sldLayoutId id="2147484485" r:id="rId16"/>
    <p:sldLayoutId id="2147484486" r:id="rId17"/>
    <p:sldLayoutId id="2147484487"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99982" y="466301"/>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8" y="1464080"/>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02441202"/>
      </p:ext>
    </p:extLst>
  </p:cSld>
  <p:clrMap bg1="lt1" tx1="dk1" bg2="lt2" tx2="dk2" accent1="accent1" accent2="accent2" accent3="accent3" accent4="accent4" accent5="accent5" accent6="accent6" hlink="hlink" folHlink="folHlink"/>
  <p:sldLayoutIdLst>
    <p:sldLayoutId id="2147484489" r:id="rId1"/>
    <p:sldLayoutId id="2147484490" r:id="rId2"/>
    <p:sldLayoutId id="2147484491" r:id="rId3"/>
    <p:sldLayoutId id="2147484492" r:id="rId4"/>
    <p:sldLayoutId id="2147484493" r:id="rId5"/>
    <p:sldLayoutId id="2147484494" r:id="rId6"/>
    <p:sldLayoutId id="2147484495" r:id="rId7"/>
    <p:sldLayoutId id="2147484496" r:id="rId8"/>
    <p:sldLayoutId id="2147484497" r:id="rId9"/>
    <p:sldLayoutId id="2147484498" r:id="rId10"/>
    <p:sldLayoutId id="2147484499" r:id="rId11"/>
    <p:sldLayoutId id="2147484500" r:id="rId12"/>
    <p:sldLayoutId id="2147484501" r:id="rId13"/>
    <p:sldLayoutId id="2147484502" r:id="rId14"/>
    <p:sldLayoutId id="2147484503" r:id="rId15"/>
    <p:sldLayoutId id="2147484504" r:id="rId16"/>
    <p:sldLayoutId id="2147484505" r:id="rId17"/>
    <p:sldLayoutId id="2147484506" r:id="rId18"/>
    <p:sldLayoutId id="2147484507" r:id="rId19"/>
    <p:sldLayoutId id="2147484508" r:id="rId20"/>
    <p:sldLayoutId id="2147484509" r:id="rId21"/>
    <p:sldLayoutId id="2147484510" r:id="rId22"/>
    <p:sldLayoutId id="2147484511" r:id="rId23"/>
    <p:sldLayoutId id="2147484512" r:id="rId24"/>
    <p:sldLayoutId id="2147484513" r:id="rId25"/>
    <p:sldLayoutId id="2147484514" r:id="rId26"/>
    <p:sldLayoutId id="2147484515" r:id="rId27"/>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7" y="1212851"/>
            <a:ext cx="11885681"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0034"/>
      </p:ext>
    </p:extLst>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23" r:id="rId7"/>
    <p:sldLayoutId id="2147484524" r:id="rId8"/>
    <p:sldLayoutId id="2147484525" r:id="rId9"/>
    <p:sldLayoutId id="2147484526" r:id="rId10"/>
    <p:sldLayoutId id="2147484527" r:id="rId11"/>
    <p:sldLayoutId id="2147484528" r:id="rId12"/>
    <p:sldLayoutId id="2147484529" r:id="rId13"/>
    <p:sldLayoutId id="2147484530" r:id="rId14"/>
    <p:sldLayoutId id="2147484531" r:id="rId15"/>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hyperlink" Target="https://docs.microsoft.com/en-us/azure/best-practices-availability-paired-regions"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19.xml"/><Relationship Id="rId1" Type="http://schemas.openxmlformats.org/officeDocument/2006/relationships/slideLayout" Target="../slideLayouts/slideLayout72.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slides/_rels/slide22.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svg"/><Relationship Id="rId3" Type="http://schemas.openxmlformats.org/officeDocument/2006/relationships/image" Target="../media/image57.png"/><Relationship Id="rId21" Type="http://schemas.openxmlformats.org/officeDocument/2006/relationships/image" Target="../media/image7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png"/><Relationship Id="rId2" Type="http://schemas.openxmlformats.org/officeDocument/2006/relationships/notesSlide" Target="../notesSlides/notesSlide20.xml"/><Relationship Id="rId16" Type="http://schemas.openxmlformats.org/officeDocument/2006/relationships/image" Target="../media/image70.svg"/><Relationship Id="rId20" Type="http://schemas.openxmlformats.org/officeDocument/2006/relationships/image" Target="../media/image74.svg"/><Relationship Id="rId1" Type="http://schemas.openxmlformats.org/officeDocument/2006/relationships/slideLayout" Target="../slideLayouts/slideLayout58.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svg"/><Relationship Id="rId19" Type="http://schemas.openxmlformats.org/officeDocument/2006/relationships/image" Target="../media/image73.pn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6.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6.png"/><Relationship Id="rId18" Type="http://schemas.microsoft.com/office/2007/relationships/hdphoto" Target="../media/hdphoto4.wdp"/><Relationship Id="rId3" Type="http://schemas.openxmlformats.org/officeDocument/2006/relationships/image" Target="../media/image77.png"/><Relationship Id="rId21" Type="http://schemas.openxmlformats.org/officeDocument/2006/relationships/image" Target="../media/image90.png"/><Relationship Id="rId7" Type="http://schemas.openxmlformats.org/officeDocument/2006/relationships/image" Target="../media/image81.png"/><Relationship Id="rId12" Type="http://schemas.openxmlformats.org/officeDocument/2006/relationships/image" Target="../media/image85.png"/><Relationship Id="rId17" Type="http://schemas.openxmlformats.org/officeDocument/2006/relationships/image" Target="../media/image88.png"/><Relationship Id="rId2" Type="http://schemas.openxmlformats.org/officeDocument/2006/relationships/notesSlide" Target="../notesSlides/notesSlide22.xml"/><Relationship Id="rId16" Type="http://schemas.microsoft.com/office/2007/relationships/hdphoto" Target="../media/hdphoto3.wdp"/><Relationship Id="rId20" Type="http://schemas.microsoft.com/office/2007/relationships/hdphoto" Target="../media/hdphoto5.wdp"/><Relationship Id="rId1" Type="http://schemas.openxmlformats.org/officeDocument/2006/relationships/slideLayout" Target="../slideLayouts/slideLayout69.xml"/><Relationship Id="rId6" Type="http://schemas.openxmlformats.org/officeDocument/2006/relationships/image" Target="../media/image80.png"/><Relationship Id="rId11" Type="http://schemas.microsoft.com/office/2007/relationships/hdphoto" Target="../media/hdphoto1.wdp"/><Relationship Id="rId24" Type="http://schemas.openxmlformats.org/officeDocument/2006/relationships/image" Target="../media/image92.svg"/><Relationship Id="rId5" Type="http://schemas.openxmlformats.org/officeDocument/2006/relationships/image" Target="../media/image79.png"/><Relationship Id="rId15" Type="http://schemas.openxmlformats.org/officeDocument/2006/relationships/image" Target="../media/image87.png"/><Relationship Id="rId23" Type="http://schemas.openxmlformats.org/officeDocument/2006/relationships/image" Target="../media/image91.png"/><Relationship Id="rId10" Type="http://schemas.openxmlformats.org/officeDocument/2006/relationships/image" Target="../media/image84.png"/><Relationship Id="rId19" Type="http://schemas.openxmlformats.org/officeDocument/2006/relationships/image" Target="../media/image89.png"/><Relationship Id="rId4" Type="http://schemas.openxmlformats.org/officeDocument/2006/relationships/image" Target="../media/image78.png"/><Relationship Id="rId9" Type="http://schemas.openxmlformats.org/officeDocument/2006/relationships/image" Target="../media/image83.png"/><Relationship Id="rId14" Type="http://schemas.microsoft.com/office/2007/relationships/hdphoto" Target="../media/hdphoto2.wdp"/><Relationship Id="rId22" Type="http://schemas.microsoft.com/office/2007/relationships/hdphoto" Target="../media/hdphoto6.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6.xml"/></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115.xml"/><Relationship Id="rId4" Type="http://schemas.microsoft.com/office/2007/relationships/hdphoto" Target="../media/hdphoto7.wdp"/></Relationships>
</file>

<file path=ppt/slides/_rels/slide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115.xml"/><Relationship Id="rId5" Type="http://schemas.openxmlformats.org/officeDocument/2006/relationships/image" Target="../media/image96.png"/><Relationship Id="rId4" Type="http://schemas.openxmlformats.org/officeDocument/2006/relationships/image" Target="../media/image95.png"/></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115.xml"/><Relationship Id="rId5" Type="http://schemas.openxmlformats.org/officeDocument/2006/relationships/image" Target="../media/image96.png"/><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115.xml"/><Relationship Id="rId6" Type="http://schemas.openxmlformats.org/officeDocument/2006/relationships/image" Target="../media/image98.png"/><Relationship Id="rId5" Type="http://schemas.openxmlformats.org/officeDocument/2006/relationships/image" Target="../media/image95.png"/><Relationship Id="rId4" Type="http://schemas.openxmlformats.org/officeDocument/2006/relationships/image" Target="../media/image97.png"/></Relationships>
</file>

<file path=ppt/slides/_rels/slide3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8.xml"/><Relationship Id="rId1" Type="http://schemas.openxmlformats.org/officeDocument/2006/relationships/slideLayout" Target="../slideLayouts/slideLayout115.xml"/><Relationship Id="rId6" Type="http://schemas.openxmlformats.org/officeDocument/2006/relationships/image" Target="../media/image99.png"/><Relationship Id="rId5" Type="http://schemas.openxmlformats.org/officeDocument/2006/relationships/image" Target="../media/image94.png"/><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02.png"/><Relationship Id="rId7"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115.xml"/><Relationship Id="rId6" Type="http://schemas.openxmlformats.org/officeDocument/2006/relationships/image" Target="../media/image100.png"/><Relationship Id="rId5" Type="http://schemas.openxmlformats.org/officeDocument/2006/relationships/image" Target="../media/image103.png"/><Relationship Id="rId10" Type="http://schemas.openxmlformats.org/officeDocument/2006/relationships/image" Target="../media/image95.png"/><Relationship Id="rId4" Type="http://schemas.openxmlformats.org/officeDocument/2006/relationships/image" Target="../media/image99.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158.xml"/><Relationship Id="rId4" Type="http://schemas.openxmlformats.org/officeDocument/2006/relationships/image" Target="../media/image106.svg"/></Relationships>
</file>

<file path=ppt/slides/_rels/slide34.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15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7.xml"/></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3.xml"/><Relationship Id="rId1" Type="http://schemas.openxmlformats.org/officeDocument/2006/relationships/slideLayout" Target="../slideLayouts/slideLayout157.xml"/><Relationship Id="rId5" Type="http://schemas.openxmlformats.org/officeDocument/2006/relationships/image" Target="../media/image111.png"/><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157.xml"/></Relationships>
</file>

<file path=ppt/slides/_rels/slide3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5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5.xml"/><Relationship Id="rId1" Type="http://schemas.openxmlformats.org/officeDocument/2006/relationships/slideLayout" Target="../slideLayouts/slideLayout157.xml"/><Relationship Id="rId4" Type="http://schemas.openxmlformats.org/officeDocument/2006/relationships/image" Target="../media/image115.png"/></Relationships>
</file>

<file path=ppt/slides/_rels/slide4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5.png"/><Relationship Id="rId1" Type="http://schemas.openxmlformats.org/officeDocument/2006/relationships/slideLayout" Target="../slideLayouts/slideLayout157.xml"/></Relationships>
</file>

<file path=ppt/slides/_rels/slide4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157.xml"/></Relationships>
</file>

<file path=ppt/slides/_rels/slide4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5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2" Type="http://schemas.microsoft.com/office/2018/10/relationships/comments" Target="../comments/modernComment1.xml"/><Relationship Id="rId1" Type="http://schemas.openxmlformats.org/officeDocument/2006/relationships/slideLayout" Target="../slideLayouts/slideLayout169.xml"/></Relationships>
</file>

<file path=ppt/slides/_rels/slide46.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svg"/><Relationship Id="rId3" Type="http://schemas.openxmlformats.org/officeDocument/2006/relationships/image" Target="../media/image119.png"/><Relationship Id="rId7" Type="http://schemas.openxmlformats.org/officeDocument/2006/relationships/image" Target="../media/image123.svg"/><Relationship Id="rId12"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157.xml"/><Relationship Id="rId6" Type="http://schemas.openxmlformats.org/officeDocument/2006/relationships/image" Target="../media/image122.png"/><Relationship Id="rId11" Type="http://schemas.openxmlformats.org/officeDocument/2006/relationships/image" Target="../media/image127.svg"/><Relationship Id="rId5" Type="http://schemas.openxmlformats.org/officeDocument/2006/relationships/image" Target="../media/image121.png"/><Relationship Id="rId15" Type="http://schemas.openxmlformats.org/officeDocument/2006/relationships/image" Target="../media/image131.sv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svg"/><Relationship Id="rId14" Type="http://schemas.openxmlformats.org/officeDocument/2006/relationships/image" Target="../media/image1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7.xml"/><Relationship Id="rId1" Type="http://schemas.openxmlformats.org/officeDocument/2006/relationships/slideLayout" Target="../slideLayouts/slideLayout115.xml"/><Relationship Id="rId5" Type="http://schemas.openxmlformats.org/officeDocument/2006/relationships/image" Target="../media/image134.png"/><Relationship Id="rId4" Type="http://schemas.openxmlformats.org/officeDocument/2006/relationships/image" Target="../media/image13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9.png"/></Relationships>
</file>

<file path=ppt/slides/_rels/slide5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3.xml"/><Relationship Id="rId4" Type="http://schemas.openxmlformats.org/officeDocument/2006/relationships/image" Target="../media/image14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4/relationships/chartEx" Target="../charts/chartEx1.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69" y="2125677"/>
            <a:ext cx="7034490" cy="1828800"/>
          </a:xfrm>
        </p:spPr>
        <p:txBody>
          <a:bodyPr/>
          <a:lstStyle/>
          <a:p>
            <a:r>
              <a:rPr lang="en-US" sz="5400" dirty="0">
                <a:latin typeface="Segoe UI Light" charset="0"/>
              </a:rPr>
              <a:t>Azure Storage	</a:t>
            </a:r>
          </a:p>
        </p:txBody>
      </p:sp>
      <p:sp>
        <p:nvSpPr>
          <p:cNvPr id="3" name="Text Placeholder 2"/>
          <p:cNvSpPr>
            <a:spLocks noGrp="1"/>
          </p:cNvSpPr>
          <p:nvPr>
            <p:ph type="body" sz="quarter" idx="14"/>
          </p:nvPr>
        </p:nvSpPr>
        <p:spPr/>
        <p:txBody>
          <a:bodyPr vert="horz" wrap="square" lIns="146304" tIns="109728" rIns="146304" bIns="109728" rtlCol="0" anchor="t">
            <a:noAutofit/>
          </a:bodyPr>
          <a:lstStyle/>
          <a:p>
            <a:r>
              <a:rPr lang="en-US" dirty="0"/>
              <a:t>Joe Losinski</a:t>
            </a:r>
          </a:p>
          <a:p>
            <a:r>
              <a:rPr lang="en-US" sz="2800" dirty="0"/>
              <a:t>Partner Technology Strategist</a:t>
            </a:r>
          </a:p>
          <a:p>
            <a:endParaRPr lang="en-US" sz="1200" dirty="0"/>
          </a:p>
          <a:p>
            <a:endParaRPr lang="en-US" sz="1800" dirty="0">
              <a:latin typeface="+mn-lt"/>
            </a:endParaRPr>
          </a:p>
          <a:p>
            <a:endParaRPr lang="en-US" sz="1800" dirty="0">
              <a:latin typeface="+mn-lt"/>
            </a:endParaRPr>
          </a:p>
        </p:txBody>
      </p:sp>
    </p:spTree>
    <p:extLst>
      <p:ext uri="{BB962C8B-B14F-4D97-AF65-F5344CB8AC3E}">
        <p14:creationId xmlns:p14="http://schemas.microsoft.com/office/powerpoint/2010/main" val="219881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556130" y="3785363"/>
            <a:ext cx="8591196" cy="3027693"/>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28542" tIns="102833" rIns="128542" bIns="102833" numCol="1" spcCol="0" rtlCol="0" fromWordArt="0" anchor="t" anchorCtr="0" forceAA="0" compatLnSpc="1">
            <a:prstTxWarp prst="textNoShape">
              <a:avLst/>
            </a:prstTxWarp>
            <a:noAutofit/>
          </a:bodyPr>
          <a:lstStyle/>
          <a:p>
            <a:pPr defTabSz="655379" fontAlgn="base">
              <a:spcBef>
                <a:spcPct val="0"/>
              </a:spcBef>
              <a:spcAft>
                <a:spcPct val="0"/>
              </a:spcAft>
            </a:pPr>
            <a:r>
              <a:rPr lang="en-US" sz="2700" dirty="0">
                <a:solidFill>
                  <a:schemeClr val="bg1"/>
                </a:solidFill>
                <a:ea typeface="Segoe UI" pitchFamily="34" charset="0"/>
                <a:cs typeface="Segoe UI" pitchFamily="34" charset="0"/>
              </a:rPr>
              <a:t>Queues</a:t>
            </a:r>
          </a:p>
          <a:p>
            <a:pPr defTabSz="655379" fontAlgn="base">
              <a:spcBef>
                <a:spcPct val="0"/>
              </a:spcBef>
              <a:spcAft>
                <a:spcPct val="0"/>
              </a:spcAft>
            </a:pPr>
            <a:r>
              <a:rPr lang="en-US" dirty="0">
                <a:solidFill>
                  <a:schemeClr val="bg1"/>
                </a:solidFill>
                <a:ea typeface="Segoe UI" pitchFamily="34" charset="0"/>
                <a:cs typeface="Segoe UI" pitchFamily="34" charset="0"/>
              </a:rPr>
              <a:t>Azure Queue storage is a service for storing large numbers of messages that can be accessed from anywhere in the world via authenticated calls using HTTP or HTTPS. </a:t>
            </a:r>
          </a:p>
          <a:p>
            <a:pPr defTabSz="655379" fontAlgn="base">
              <a:spcBef>
                <a:spcPct val="0"/>
              </a:spcBef>
              <a:spcAft>
                <a:spcPct val="0"/>
              </a:spcAft>
            </a:pPr>
            <a:endParaRPr lang="en-US" dirty="0">
              <a:solidFill>
                <a:schemeClr val="bg1"/>
              </a:solidFill>
              <a:cs typeface="Segoe UI" pitchFamily="34" charset="0"/>
            </a:endParaRPr>
          </a:p>
          <a:p>
            <a:pPr defTabSz="655379" fontAlgn="base">
              <a:spcBef>
                <a:spcPct val="0"/>
              </a:spcBef>
              <a:spcAft>
                <a:spcPct val="0"/>
              </a:spcAft>
            </a:pPr>
            <a:r>
              <a:rPr lang="en-US" dirty="0">
                <a:solidFill>
                  <a:schemeClr val="bg1"/>
                </a:solidFill>
                <a:cs typeface="Segoe UI" pitchFamily="34" charset="0"/>
              </a:rPr>
              <a:t>Common uses of Queue storage include:</a:t>
            </a:r>
          </a:p>
          <a:p>
            <a:pPr defTabSz="655379" fontAlgn="base">
              <a:spcBef>
                <a:spcPct val="0"/>
              </a:spcBef>
              <a:spcAft>
                <a:spcPct val="0"/>
              </a:spcAft>
            </a:pPr>
            <a:endParaRPr lang="en-US" dirty="0">
              <a:solidFill>
                <a:schemeClr val="bg1"/>
              </a:solidFill>
              <a:cs typeface="Segoe UI" pitchFamily="34" charset="0"/>
            </a:endParaRPr>
          </a:p>
          <a:p>
            <a:pPr marL="285750" indent="-285750" defTabSz="655379" fontAlgn="base">
              <a:spcBef>
                <a:spcPct val="0"/>
              </a:spcBef>
              <a:spcAft>
                <a:spcPct val="0"/>
              </a:spcAft>
              <a:buFont typeface="Arial" panose="020B0604020202020204" pitchFamily="34" charset="0"/>
              <a:buChar char="•"/>
            </a:pPr>
            <a:r>
              <a:rPr lang="en-US" dirty="0">
                <a:solidFill>
                  <a:schemeClr val="bg1"/>
                </a:solidFill>
                <a:cs typeface="Segoe UI" pitchFamily="34" charset="0"/>
              </a:rPr>
              <a:t>Creating a backlog of work to process asynchronously</a:t>
            </a:r>
          </a:p>
          <a:p>
            <a:pPr marL="285750" indent="-285750" defTabSz="655379" fontAlgn="base">
              <a:spcBef>
                <a:spcPct val="0"/>
              </a:spcBef>
              <a:spcAft>
                <a:spcPct val="0"/>
              </a:spcAft>
              <a:buFont typeface="Arial" panose="020B0604020202020204" pitchFamily="34" charset="0"/>
              <a:buChar char="•"/>
            </a:pPr>
            <a:r>
              <a:rPr lang="en-US" dirty="0">
                <a:solidFill>
                  <a:schemeClr val="bg1"/>
                </a:solidFill>
                <a:cs typeface="Segoe UI" pitchFamily="34" charset="0"/>
              </a:rPr>
              <a:t>Passing messages from an Azure web role to an Azure worker role</a:t>
            </a:r>
          </a:p>
          <a:p>
            <a:pPr defTabSz="655379" fontAlgn="base">
              <a:spcBef>
                <a:spcPct val="0"/>
              </a:spcBef>
              <a:spcAft>
                <a:spcPct val="0"/>
              </a:spcAft>
            </a:pPr>
            <a:endParaRPr lang="en-US" sz="1500"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Azure Queues overview</a:t>
            </a:r>
          </a:p>
        </p:txBody>
      </p:sp>
      <p:sp>
        <p:nvSpPr>
          <p:cNvPr id="7" name="Rectangle 6"/>
          <p:cNvSpPr/>
          <p:nvPr/>
        </p:nvSpPr>
        <p:spPr bwMode="auto">
          <a:xfrm>
            <a:off x="2556130" y="1847698"/>
            <a:ext cx="1723113" cy="1845922"/>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28542" tIns="102833" rIns="128542" bIns="102833" numCol="1" spcCol="0" rtlCol="0" fromWordArt="0" anchor="t" anchorCtr="0" forceAA="0" compatLnSpc="1">
            <a:prstTxWarp prst="textNoShape">
              <a:avLst/>
            </a:prstTxWarp>
            <a:noAutofit/>
          </a:bodyPr>
          <a:lstStyle/>
          <a:p>
            <a:pPr defTabSz="655379" fontAlgn="base">
              <a:spcBef>
                <a:spcPct val="0"/>
              </a:spcBef>
              <a:spcAft>
                <a:spcPct val="0"/>
              </a:spcAft>
            </a:pPr>
            <a:r>
              <a:rPr lang="en-US" sz="2530" dirty="0">
                <a:solidFill>
                  <a:srgbClr val="FFFFFF"/>
                </a:solidFill>
                <a:ea typeface="Segoe UI" pitchFamily="34" charset="0"/>
                <a:cs typeface="Segoe UI" pitchFamily="34" charset="0"/>
              </a:rPr>
              <a:t>Queues</a:t>
            </a:r>
          </a:p>
          <a:p>
            <a:pPr defTabSz="655379" fontAlgn="base">
              <a:spcBef>
                <a:spcPct val="0"/>
              </a:spcBef>
              <a:spcAft>
                <a:spcPct val="0"/>
              </a:spcAft>
            </a:pPr>
            <a:r>
              <a:rPr lang="en-US" sz="1266" dirty="0">
                <a:solidFill>
                  <a:srgbClr val="FFFFFF"/>
                </a:solidFill>
                <a:ea typeface="Segoe UI" pitchFamily="34" charset="0"/>
                <a:cs typeface="Segoe UI" pitchFamily="34" charset="0"/>
              </a:rPr>
              <a:t>“Reliable messaging at scale for cloud services”</a:t>
            </a:r>
          </a:p>
        </p:txBody>
      </p:sp>
      <p:sp>
        <p:nvSpPr>
          <p:cNvPr id="8" name="Rectangle 7"/>
          <p:cNvSpPr/>
          <p:nvPr/>
        </p:nvSpPr>
        <p:spPr>
          <a:xfrm>
            <a:off x="457749" y="1847698"/>
            <a:ext cx="2019086" cy="39976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56" dirty="0">
              <a:solidFill>
                <a:schemeClr val="bg1"/>
              </a:solidFill>
            </a:endParaRPr>
          </a:p>
        </p:txBody>
      </p:sp>
      <p:sp>
        <p:nvSpPr>
          <p:cNvPr id="9" name="TextBox 8"/>
          <p:cNvSpPr txBox="1"/>
          <p:nvPr/>
        </p:nvSpPr>
        <p:spPr>
          <a:xfrm>
            <a:off x="735339" y="3693620"/>
            <a:ext cx="1463906" cy="542330"/>
          </a:xfrm>
          <a:prstGeom prst="rect">
            <a:avLst/>
          </a:prstGeom>
          <a:noFill/>
        </p:spPr>
        <p:txBody>
          <a:bodyPr wrap="square" rtlCol="0">
            <a:spAutoFit/>
          </a:bodyPr>
          <a:lstStyle/>
          <a:p>
            <a:r>
              <a:rPr lang="en-US" sz="2856" dirty="0">
                <a:solidFill>
                  <a:schemeClr val="bg1"/>
                </a:solidFill>
              </a:rPr>
              <a:t>Queues</a:t>
            </a:r>
          </a:p>
        </p:txBody>
      </p:sp>
      <p:pic>
        <p:nvPicPr>
          <p:cNvPr id="10" name="Picture 9" descr="Storage queue.png"/>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29902" y="2556336"/>
            <a:ext cx="1274781" cy="1274781"/>
          </a:xfrm>
          <a:prstGeom prst="rect">
            <a:avLst/>
          </a:prstGeom>
          <a:noFill/>
          <a:ln>
            <a:noFill/>
          </a:ln>
        </p:spPr>
      </p:pic>
      <p:sp>
        <p:nvSpPr>
          <p:cNvPr id="12" name="Rectangle 11"/>
          <p:cNvSpPr/>
          <p:nvPr/>
        </p:nvSpPr>
        <p:spPr>
          <a:xfrm>
            <a:off x="448486" y="4227188"/>
            <a:ext cx="2015034" cy="542330"/>
          </a:xfrm>
          <a:prstGeom prst="rect">
            <a:avLst/>
          </a:prstGeom>
          <a:noFill/>
        </p:spPr>
        <p:txBody>
          <a:bodyPr wrap="square">
            <a:spAutoFit/>
          </a:bodyPr>
          <a:lstStyle/>
          <a:p>
            <a:pPr algn="ctr"/>
            <a:r>
              <a:rPr lang="en-US" sz="1428" dirty="0">
                <a:solidFill>
                  <a:schemeClr val="bg1"/>
                </a:solidFill>
              </a:rPr>
              <a:t>Reliable messaging</a:t>
            </a:r>
          </a:p>
          <a:p>
            <a:pPr algn="ctr"/>
            <a:r>
              <a:rPr lang="en-US" sz="1428" dirty="0">
                <a:solidFill>
                  <a:schemeClr val="bg1"/>
                </a:solidFill>
              </a:rPr>
              <a:t>access via REST</a:t>
            </a:r>
          </a:p>
        </p:txBody>
      </p:sp>
      <p:sp>
        <p:nvSpPr>
          <p:cNvPr id="13" name="Rectangle 12"/>
          <p:cNvSpPr/>
          <p:nvPr/>
        </p:nvSpPr>
        <p:spPr>
          <a:xfrm>
            <a:off x="470292" y="5958961"/>
            <a:ext cx="2005907" cy="8540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8" dirty="0">
              <a:solidFill>
                <a:schemeClr val="bg1"/>
              </a:solidFill>
            </a:endParaRPr>
          </a:p>
        </p:txBody>
      </p:sp>
      <p:sp>
        <p:nvSpPr>
          <p:cNvPr id="14" name="Rectangle 13"/>
          <p:cNvSpPr/>
          <p:nvPr/>
        </p:nvSpPr>
        <p:spPr>
          <a:xfrm>
            <a:off x="531829" y="6063319"/>
            <a:ext cx="1922768" cy="531812"/>
          </a:xfrm>
          <a:prstGeom prst="rect">
            <a:avLst/>
          </a:prstGeom>
          <a:noFill/>
        </p:spPr>
        <p:txBody>
          <a:bodyPr wrap="square">
            <a:spAutoFit/>
          </a:bodyPr>
          <a:lstStyle/>
          <a:p>
            <a:pPr algn="ctr"/>
            <a:r>
              <a:rPr lang="en-US" sz="1428" dirty="0">
                <a:solidFill>
                  <a:schemeClr val="bg1"/>
                </a:solidFill>
              </a:rPr>
              <a:t>Scheduling async tasks</a:t>
            </a:r>
          </a:p>
        </p:txBody>
      </p:sp>
      <p:pic>
        <p:nvPicPr>
          <p:cNvPr id="4" name="Picture 3">
            <a:extLst>
              <a:ext uri="{FF2B5EF4-FFF2-40B4-BE49-F238E27FC236}">
                <a16:creationId xmlns:a16="http://schemas.microsoft.com/office/drawing/2014/main" id="{5CD12007-3208-4D85-9CC6-A755EDE91434}"/>
              </a:ext>
            </a:extLst>
          </p:cNvPr>
          <p:cNvPicPr>
            <a:picLocks noChangeAspect="1"/>
          </p:cNvPicPr>
          <p:nvPr/>
        </p:nvPicPr>
        <p:blipFill>
          <a:blip r:embed="rId4"/>
          <a:stretch>
            <a:fillRect/>
          </a:stretch>
        </p:blipFill>
        <p:spPr>
          <a:xfrm>
            <a:off x="4694529" y="1758654"/>
            <a:ext cx="4940961" cy="1962398"/>
          </a:xfrm>
          <a:prstGeom prst="rect">
            <a:avLst/>
          </a:prstGeom>
        </p:spPr>
      </p:pic>
      <p:sp>
        <p:nvSpPr>
          <p:cNvPr id="2" name="Rectangle 1">
            <a:extLst>
              <a:ext uri="{FF2B5EF4-FFF2-40B4-BE49-F238E27FC236}">
                <a16:creationId xmlns:a16="http://schemas.microsoft.com/office/drawing/2014/main" id="{9735FF4B-0123-4123-BA6C-A2CA54CFF7AB}"/>
              </a:ext>
            </a:extLst>
          </p:cNvPr>
          <p:cNvSpPr/>
          <p:nvPr/>
        </p:nvSpPr>
        <p:spPr>
          <a:xfrm>
            <a:off x="4694529" y="1393640"/>
            <a:ext cx="5423729" cy="369332"/>
          </a:xfrm>
          <a:prstGeom prst="rect">
            <a:avLst/>
          </a:prstGeom>
        </p:spPr>
        <p:txBody>
          <a:bodyPr wrap="none">
            <a:spAutoFit/>
          </a:bodyPr>
          <a:lstStyle/>
          <a:p>
            <a:r>
              <a:rPr lang="en-US" dirty="0"/>
              <a:t>Queue service contains the following components:</a:t>
            </a:r>
          </a:p>
        </p:txBody>
      </p:sp>
    </p:spTree>
    <p:extLst>
      <p:ext uri="{BB962C8B-B14F-4D97-AF65-F5344CB8AC3E}">
        <p14:creationId xmlns:p14="http://schemas.microsoft.com/office/powerpoint/2010/main" val="4087404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546958" y="3817270"/>
            <a:ext cx="8592465" cy="3027693"/>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28542" tIns="102833" rIns="128542" bIns="102833" numCol="1" spcCol="0" rtlCol="0" fromWordArt="0" anchor="t" anchorCtr="0" forceAA="0" compatLnSpc="1">
            <a:prstTxWarp prst="textNoShape">
              <a:avLst/>
            </a:prstTxWarp>
            <a:noAutofit/>
          </a:bodyPr>
          <a:lstStyle/>
          <a:p>
            <a:pPr defTabSz="655379" fontAlgn="base">
              <a:spcBef>
                <a:spcPct val="0"/>
              </a:spcBef>
              <a:spcAft>
                <a:spcPct val="0"/>
              </a:spcAft>
            </a:pPr>
            <a:r>
              <a:rPr lang="en-US" sz="2700" dirty="0">
                <a:solidFill>
                  <a:schemeClr val="bg1"/>
                </a:solidFill>
                <a:ea typeface="Segoe UI" pitchFamily="34" charset="0"/>
                <a:cs typeface="Segoe UI" pitchFamily="34" charset="0"/>
              </a:rPr>
              <a:t>Files</a:t>
            </a:r>
            <a:endParaRPr lang="en-US" sz="2530" dirty="0">
              <a:solidFill>
                <a:schemeClr val="bg1"/>
              </a:solidFill>
              <a:ea typeface="Segoe UI" pitchFamily="34" charset="0"/>
              <a:cs typeface="Segoe UI" pitchFamily="34" charset="0"/>
            </a:endParaRPr>
          </a:p>
          <a:p>
            <a:pPr defTabSz="655379" fontAlgn="base">
              <a:spcBef>
                <a:spcPct val="0"/>
              </a:spcBef>
              <a:spcAft>
                <a:spcPct val="0"/>
              </a:spcAft>
            </a:pPr>
            <a:r>
              <a:rPr lang="en-US" dirty="0">
                <a:solidFill>
                  <a:schemeClr val="bg1"/>
                </a:solidFill>
                <a:ea typeface="Segoe UI" pitchFamily="34" charset="0"/>
                <a:cs typeface="Segoe UI" pitchFamily="34" charset="0"/>
              </a:rPr>
              <a:t>Azure Files offers fully managed file shares in the cloud that are accessible via the industry standard Server Message Block (SMB) protocol. </a:t>
            </a:r>
          </a:p>
          <a:p>
            <a:pPr marL="257135" indent="-257135" defTabSz="655379" fontAlgn="base">
              <a:spcBef>
                <a:spcPct val="0"/>
              </a:spcBef>
              <a:spcAft>
                <a:spcPct val="0"/>
              </a:spcAft>
              <a:buFont typeface="Arial" panose="020B0604020202020204" pitchFamily="34" charset="0"/>
              <a:buChar char="•"/>
            </a:pPr>
            <a:endParaRPr lang="en-US" dirty="0">
              <a:solidFill>
                <a:schemeClr val="bg1"/>
              </a:solidFill>
              <a:ea typeface="Segoe UI" pitchFamily="34" charset="0"/>
              <a:cs typeface="Segoe UI" pitchFamily="34" charset="0"/>
            </a:endParaRPr>
          </a:p>
          <a:p>
            <a:pPr marL="257135" indent="-257135" defTabSz="655379" fontAlgn="base">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Replace or supplement on-premises file servers</a:t>
            </a:r>
          </a:p>
          <a:p>
            <a:pPr marL="257135" indent="-257135" defTabSz="655379" fontAlgn="base">
              <a:spcBef>
                <a:spcPct val="0"/>
              </a:spcBef>
              <a:spcAft>
                <a:spcPct val="0"/>
              </a:spcAft>
              <a:buFont typeface="Arial" panose="020B0604020202020204" pitchFamily="34" charset="0"/>
              <a:buChar char="•"/>
            </a:pPr>
            <a:r>
              <a:rPr lang="en-US" dirty="0"/>
              <a:t>Makes it easy to "</a:t>
            </a:r>
            <a:r>
              <a:rPr lang="en-US" b="1" dirty="0"/>
              <a:t>lift and shift</a:t>
            </a:r>
            <a:r>
              <a:rPr lang="en-US" dirty="0"/>
              <a:t>" applications to the cloud that expect a file share to store file application or user data</a:t>
            </a:r>
          </a:p>
          <a:p>
            <a:pPr marL="257135" indent="-257135" defTabSz="655379" fontAlgn="base">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Natively supported by OS APIs, libraries, and tools</a:t>
            </a:r>
          </a:p>
          <a:p>
            <a:pPr marL="257135" indent="-257135" defTabSz="655379" fontAlgn="base">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Built on SMB2.1, works with Windows and Linux</a:t>
            </a:r>
          </a:p>
          <a:p>
            <a:pPr marL="257135" indent="-257135" defTabSz="655379" fontAlgn="base">
              <a:spcBef>
                <a:spcPct val="0"/>
              </a:spcBef>
              <a:spcAft>
                <a:spcPct val="0"/>
              </a:spcAft>
              <a:buFont typeface="Arial" panose="020B0604020202020204" pitchFamily="34" charset="0"/>
              <a:buChar char="•"/>
            </a:pPr>
            <a:r>
              <a:rPr lang="en-US" dirty="0">
                <a:solidFill>
                  <a:schemeClr val="bg1"/>
                </a:solidFill>
                <a:ea typeface="Segoe UI" pitchFamily="34" charset="0"/>
                <a:cs typeface="Segoe UI" pitchFamily="34" charset="0"/>
              </a:rPr>
              <a:t>No limits on number of shares; 5TB and 1000 IOPS per share</a:t>
            </a:r>
          </a:p>
          <a:p>
            <a:pPr defTabSz="655379" fontAlgn="base">
              <a:spcBef>
                <a:spcPct val="0"/>
              </a:spcBef>
              <a:spcAft>
                <a:spcPct val="0"/>
              </a:spcAft>
            </a:pPr>
            <a:r>
              <a:rPr lang="en-US" sz="1350" dirty="0">
                <a:solidFill>
                  <a:schemeClr val="bg1"/>
                </a:solidFill>
                <a:ea typeface="Segoe UI" pitchFamily="34" charset="0"/>
                <a:cs typeface="Segoe UI" pitchFamily="34" charset="0"/>
              </a:rPr>
              <a:t> </a:t>
            </a:r>
          </a:p>
        </p:txBody>
      </p:sp>
      <p:sp>
        <p:nvSpPr>
          <p:cNvPr id="3" name="Title 2"/>
          <p:cNvSpPr>
            <a:spLocks noGrp="1"/>
          </p:cNvSpPr>
          <p:nvPr>
            <p:ph type="title"/>
          </p:nvPr>
        </p:nvSpPr>
        <p:spPr/>
        <p:txBody>
          <a:bodyPr/>
          <a:lstStyle/>
          <a:p>
            <a:r>
              <a:rPr lang="en-US" dirty="0"/>
              <a:t>Azure Files overview</a:t>
            </a:r>
          </a:p>
        </p:txBody>
      </p:sp>
      <p:sp>
        <p:nvSpPr>
          <p:cNvPr id="8" name="Rectangle 7"/>
          <p:cNvSpPr/>
          <p:nvPr/>
        </p:nvSpPr>
        <p:spPr bwMode="auto">
          <a:xfrm>
            <a:off x="2546958" y="1802847"/>
            <a:ext cx="1694394" cy="1890914"/>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28542" tIns="102833" rIns="128542" bIns="102833" numCol="1" spcCol="0" rtlCol="0" fromWordArt="0" anchor="t" anchorCtr="0" forceAA="0" compatLnSpc="1">
            <a:prstTxWarp prst="textNoShape">
              <a:avLst/>
            </a:prstTxWarp>
            <a:noAutofit/>
          </a:bodyPr>
          <a:lstStyle/>
          <a:p>
            <a:pPr defTabSz="655379" fontAlgn="base">
              <a:spcBef>
                <a:spcPct val="0"/>
              </a:spcBef>
              <a:spcAft>
                <a:spcPct val="0"/>
              </a:spcAft>
            </a:pPr>
            <a:r>
              <a:rPr lang="en-US" sz="2530" dirty="0">
                <a:solidFill>
                  <a:schemeClr val="bg1"/>
                </a:solidFill>
                <a:ea typeface="Segoe UI" pitchFamily="34" charset="0"/>
                <a:cs typeface="Segoe UI" pitchFamily="34" charset="0"/>
              </a:rPr>
              <a:t>Files</a:t>
            </a:r>
          </a:p>
          <a:p>
            <a:pPr defTabSz="655379" fontAlgn="base">
              <a:spcBef>
                <a:spcPct val="0"/>
              </a:spcBef>
              <a:spcAft>
                <a:spcPct val="0"/>
              </a:spcAft>
            </a:pPr>
            <a:r>
              <a:rPr lang="en-US" sz="1266" dirty="0">
                <a:solidFill>
                  <a:schemeClr val="bg1"/>
                </a:solidFill>
                <a:ea typeface="Segoe UI" pitchFamily="34" charset="0"/>
                <a:cs typeface="Segoe UI" pitchFamily="34" charset="0"/>
              </a:rPr>
              <a:t>“SMB access to Azure Storage”</a:t>
            </a:r>
          </a:p>
        </p:txBody>
      </p:sp>
      <p:sp>
        <p:nvSpPr>
          <p:cNvPr id="9" name="Rectangle 8"/>
          <p:cNvSpPr/>
          <p:nvPr/>
        </p:nvSpPr>
        <p:spPr>
          <a:xfrm>
            <a:off x="457784" y="5991369"/>
            <a:ext cx="2019086" cy="8535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56" dirty="0">
              <a:solidFill>
                <a:schemeClr val="bg1"/>
              </a:solidFill>
            </a:endParaRPr>
          </a:p>
        </p:txBody>
      </p:sp>
      <p:sp>
        <p:nvSpPr>
          <p:cNvPr id="13" name="Rectangle 12"/>
          <p:cNvSpPr/>
          <p:nvPr/>
        </p:nvSpPr>
        <p:spPr>
          <a:xfrm>
            <a:off x="450610" y="1791025"/>
            <a:ext cx="2019086" cy="41048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56" dirty="0">
              <a:solidFill>
                <a:schemeClr val="bg1"/>
              </a:solidFill>
            </a:endParaRPr>
          </a:p>
        </p:txBody>
      </p:sp>
      <p:sp>
        <p:nvSpPr>
          <p:cNvPr id="14" name="TextBox 13"/>
          <p:cNvSpPr txBox="1"/>
          <p:nvPr/>
        </p:nvSpPr>
        <p:spPr>
          <a:xfrm>
            <a:off x="901332" y="3693761"/>
            <a:ext cx="1117640" cy="542330"/>
          </a:xfrm>
          <a:prstGeom prst="rect">
            <a:avLst/>
          </a:prstGeom>
          <a:noFill/>
        </p:spPr>
        <p:txBody>
          <a:bodyPr wrap="square" rtlCol="0">
            <a:spAutoFit/>
          </a:bodyPr>
          <a:lstStyle/>
          <a:p>
            <a:pPr algn="ctr"/>
            <a:r>
              <a:rPr lang="en-US" sz="2856" dirty="0">
                <a:solidFill>
                  <a:schemeClr val="bg1"/>
                </a:solidFill>
              </a:rPr>
              <a:t>Files</a:t>
            </a:r>
          </a:p>
        </p:txBody>
      </p:sp>
      <p:pic>
        <p:nvPicPr>
          <p:cNvPr id="15" name="Picture 14" descr="Storage blob.png"/>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900303" y="2556477"/>
            <a:ext cx="1119698" cy="1119702"/>
          </a:xfrm>
          <a:prstGeom prst="rect">
            <a:avLst/>
          </a:prstGeom>
        </p:spPr>
      </p:pic>
      <p:sp>
        <p:nvSpPr>
          <p:cNvPr id="16" name="Rectangle 15"/>
          <p:cNvSpPr/>
          <p:nvPr/>
        </p:nvSpPr>
        <p:spPr>
          <a:xfrm>
            <a:off x="443434" y="4183112"/>
            <a:ext cx="2033436" cy="542330"/>
          </a:xfrm>
          <a:prstGeom prst="rect">
            <a:avLst/>
          </a:prstGeom>
        </p:spPr>
        <p:txBody>
          <a:bodyPr wrap="square">
            <a:spAutoFit/>
          </a:bodyPr>
          <a:lstStyle/>
          <a:p>
            <a:pPr algn="ctr"/>
            <a:r>
              <a:rPr lang="en-US" sz="1428" dirty="0">
                <a:solidFill>
                  <a:schemeClr val="bg1"/>
                </a:solidFill>
              </a:rPr>
              <a:t>File storage</a:t>
            </a:r>
          </a:p>
          <a:p>
            <a:pPr algn="ctr"/>
            <a:r>
              <a:rPr lang="en-US" sz="1428" dirty="0">
                <a:solidFill>
                  <a:schemeClr val="bg1"/>
                </a:solidFill>
              </a:rPr>
              <a:t>access via SMB, REST</a:t>
            </a:r>
          </a:p>
        </p:txBody>
      </p:sp>
      <p:sp>
        <p:nvSpPr>
          <p:cNvPr id="17" name="Rectangle 16"/>
          <p:cNvSpPr/>
          <p:nvPr/>
        </p:nvSpPr>
        <p:spPr>
          <a:xfrm>
            <a:off x="363631" y="6055321"/>
            <a:ext cx="2259838" cy="318245"/>
          </a:xfrm>
          <a:prstGeom prst="rect">
            <a:avLst/>
          </a:prstGeom>
          <a:noFill/>
        </p:spPr>
        <p:txBody>
          <a:bodyPr wrap="square">
            <a:spAutoFit/>
          </a:bodyPr>
          <a:lstStyle/>
          <a:p>
            <a:pPr algn="ctr"/>
            <a:r>
              <a:rPr lang="en-US" sz="1428" dirty="0">
                <a:solidFill>
                  <a:schemeClr val="bg1"/>
                </a:solidFill>
              </a:rPr>
              <a:t>Lift-n-shift scenarios</a:t>
            </a:r>
          </a:p>
        </p:txBody>
      </p:sp>
      <p:pic>
        <p:nvPicPr>
          <p:cNvPr id="4" name="Picture 3">
            <a:extLst>
              <a:ext uri="{FF2B5EF4-FFF2-40B4-BE49-F238E27FC236}">
                <a16:creationId xmlns:a16="http://schemas.microsoft.com/office/drawing/2014/main" id="{023CD66A-5D4F-478A-BF35-5F5A00196D4D}"/>
              </a:ext>
            </a:extLst>
          </p:cNvPr>
          <p:cNvPicPr>
            <a:picLocks noChangeAspect="1"/>
          </p:cNvPicPr>
          <p:nvPr/>
        </p:nvPicPr>
        <p:blipFill>
          <a:blip r:embed="rId4"/>
          <a:stretch>
            <a:fillRect/>
          </a:stretch>
        </p:blipFill>
        <p:spPr>
          <a:xfrm>
            <a:off x="4790365" y="1460939"/>
            <a:ext cx="5520792" cy="2294552"/>
          </a:xfrm>
          <a:prstGeom prst="rect">
            <a:avLst/>
          </a:prstGeom>
        </p:spPr>
      </p:pic>
      <p:sp>
        <p:nvSpPr>
          <p:cNvPr id="2" name="Rectangle 1">
            <a:extLst>
              <a:ext uri="{FF2B5EF4-FFF2-40B4-BE49-F238E27FC236}">
                <a16:creationId xmlns:a16="http://schemas.microsoft.com/office/drawing/2014/main" id="{75C58F6B-8852-4016-8CE4-5499CE1B13F3}"/>
              </a:ext>
            </a:extLst>
          </p:cNvPr>
          <p:cNvSpPr/>
          <p:nvPr/>
        </p:nvSpPr>
        <p:spPr>
          <a:xfrm>
            <a:off x="4790365" y="1201663"/>
            <a:ext cx="3833293" cy="369332"/>
          </a:xfrm>
          <a:prstGeom prst="rect">
            <a:avLst/>
          </a:prstGeom>
        </p:spPr>
        <p:txBody>
          <a:bodyPr wrap="none">
            <a:spAutoFit/>
          </a:bodyPr>
          <a:lstStyle/>
          <a:p>
            <a:r>
              <a:rPr lang="en-US" dirty="0"/>
              <a:t>Azure Files management constructs:</a:t>
            </a:r>
          </a:p>
        </p:txBody>
      </p:sp>
    </p:spTree>
    <p:extLst>
      <p:ext uri="{BB962C8B-B14F-4D97-AF65-F5344CB8AC3E}">
        <p14:creationId xmlns:p14="http://schemas.microsoft.com/office/powerpoint/2010/main" val="8539111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24A93ED7-6F6B-4A77-B05A-56A63ECF7A12}"/>
              </a:ext>
            </a:extLst>
          </p:cNvPr>
          <p:cNvSpPr/>
          <p:nvPr/>
        </p:nvSpPr>
        <p:spPr bwMode="auto">
          <a:xfrm>
            <a:off x="89" y="4916441"/>
            <a:ext cx="12434711" cy="20780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B6AF1A9-12D5-491F-8887-9B473D813F87}"/>
              </a:ext>
            </a:extLst>
          </p:cNvPr>
          <p:cNvSpPr>
            <a:spLocks noGrp="1"/>
          </p:cNvSpPr>
          <p:nvPr>
            <p:ph type="title"/>
          </p:nvPr>
        </p:nvSpPr>
        <p:spPr/>
        <p:txBody>
          <a:bodyPr/>
          <a:lstStyle/>
          <a:p>
            <a:r>
              <a:rPr lang="en-US"/>
              <a:t>Azure Disks</a:t>
            </a:r>
          </a:p>
        </p:txBody>
      </p:sp>
      <p:cxnSp>
        <p:nvCxnSpPr>
          <p:cNvPr id="4" name="Straight Connector 3">
            <a:extLst>
              <a:ext uri="{FF2B5EF4-FFF2-40B4-BE49-F238E27FC236}">
                <a16:creationId xmlns:a16="http://schemas.microsoft.com/office/drawing/2014/main" id="{BCBDE0A2-3CF6-4258-8B1D-EB05EBF2A58A}"/>
              </a:ext>
            </a:extLst>
          </p:cNvPr>
          <p:cNvCxnSpPr>
            <a:cxnSpLocks/>
          </p:cNvCxnSpPr>
          <p:nvPr/>
        </p:nvCxnSpPr>
        <p:spPr>
          <a:xfrm flipV="1">
            <a:off x="7243384" y="1287881"/>
            <a:ext cx="0" cy="33883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B6A7548-8695-4593-B184-5100F0D752A3}"/>
              </a:ext>
            </a:extLst>
          </p:cNvPr>
          <p:cNvSpPr txBox="1"/>
          <p:nvPr/>
        </p:nvSpPr>
        <p:spPr>
          <a:xfrm>
            <a:off x="2183164" y="1185183"/>
            <a:ext cx="2674599" cy="521434"/>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632" b="1">
                <a:gradFill>
                  <a:gsLst>
                    <a:gs pos="0">
                      <a:srgbClr val="0078D4"/>
                    </a:gs>
                    <a:gs pos="100000">
                      <a:srgbClr val="0078D4"/>
                    </a:gs>
                  </a:gsLst>
                  <a:lin ang="5400000" scaled="0"/>
                </a:gradFill>
                <a:latin typeface="Segoe UI"/>
                <a:cs typeface="Segoe UI Semibold" panose="020B0702040204020203" pitchFamily="34" charset="0"/>
              </a:rPr>
              <a:t>Performance tiers</a:t>
            </a:r>
          </a:p>
        </p:txBody>
      </p:sp>
      <p:sp>
        <p:nvSpPr>
          <p:cNvPr id="6" name="monitor" title="Icon of a monitor">
            <a:extLst>
              <a:ext uri="{FF2B5EF4-FFF2-40B4-BE49-F238E27FC236}">
                <a16:creationId xmlns:a16="http://schemas.microsoft.com/office/drawing/2014/main" id="{531C7997-3AED-4CFD-A40A-7E8B0679BB26}"/>
              </a:ext>
            </a:extLst>
          </p:cNvPr>
          <p:cNvSpPr>
            <a:spLocks noChangeAspect="1" noEditPoints="1"/>
          </p:cNvSpPr>
          <p:nvPr/>
        </p:nvSpPr>
        <p:spPr bwMode="auto">
          <a:xfrm>
            <a:off x="735712" y="2120036"/>
            <a:ext cx="1206838" cy="9249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7" name="monitor" title="Icon of a monitor">
            <a:extLst>
              <a:ext uri="{FF2B5EF4-FFF2-40B4-BE49-F238E27FC236}">
                <a16:creationId xmlns:a16="http://schemas.microsoft.com/office/drawing/2014/main" id="{24140EDA-8EF4-4F71-87AC-A984F2CA9623}"/>
              </a:ext>
            </a:extLst>
          </p:cNvPr>
          <p:cNvSpPr>
            <a:spLocks noChangeAspect="1" noEditPoints="1"/>
          </p:cNvSpPr>
          <p:nvPr/>
        </p:nvSpPr>
        <p:spPr bwMode="auto">
          <a:xfrm>
            <a:off x="5098376" y="2120036"/>
            <a:ext cx="1206838" cy="9249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grpSp>
        <p:nvGrpSpPr>
          <p:cNvPr id="8" name="Group 7">
            <a:extLst>
              <a:ext uri="{FF2B5EF4-FFF2-40B4-BE49-F238E27FC236}">
                <a16:creationId xmlns:a16="http://schemas.microsoft.com/office/drawing/2014/main" id="{1DD63FE5-4DAD-4C2B-93D7-BF40DF9F8C7B}"/>
              </a:ext>
            </a:extLst>
          </p:cNvPr>
          <p:cNvGrpSpPr/>
          <p:nvPr/>
        </p:nvGrpSpPr>
        <p:grpSpPr>
          <a:xfrm>
            <a:off x="5098377" y="3318382"/>
            <a:ext cx="1206836" cy="357761"/>
            <a:chOff x="5182487" y="3350427"/>
            <a:chExt cx="1183280" cy="350778"/>
          </a:xfrm>
        </p:grpSpPr>
        <p:sp>
          <p:nvSpPr>
            <p:cNvPr id="9" name="StorageOptical_E958" title="Icon of a hard disk">
              <a:extLst>
                <a:ext uri="{FF2B5EF4-FFF2-40B4-BE49-F238E27FC236}">
                  <a16:creationId xmlns:a16="http://schemas.microsoft.com/office/drawing/2014/main" id="{1977ACCC-57F2-4890-9336-99C2C4832400}"/>
                </a:ext>
              </a:extLst>
            </p:cNvPr>
            <p:cNvSpPr>
              <a:spLocks noChangeAspect="1" noEditPoints="1"/>
            </p:cNvSpPr>
            <p:nvPr/>
          </p:nvSpPr>
          <p:spPr bwMode="auto">
            <a:xfrm>
              <a:off x="5182487" y="3350427"/>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sp>
          <p:nvSpPr>
            <p:cNvPr id="10" name="StorageOptical_E958" title="Icon of a hard disk">
              <a:extLst>
                <a:ext uri="{FF2B5EF4-FFF2-40B4-BE49-F238E27FC236}">
                  <a16:creationId xmlns:a16="http://schemas.microsoft.com/office/drawing/2014/main" id="{7BA95F46-9DDB-427C-B330-B97E2D19E7DD}"/>
                </a:ext>
              </a:extLst>
            </p:cNvPr>
            <p:cNvSpPr>
              <a:spLocks noChangeAspect="1" noEditPoints="1"/>
            </p:cNvSpPr>
            <p:nvPr/>
          </p:nvSpPr>
          <p:spPr bwMode="auto">
            <a:xfrm>
              <a:off x="6015073" y="3350427"/>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sp>
          <p:nvSpPr>
            <p:cNvPr id="11" name="StorageOptical_E958" title="Icon of a hard disk">
              <a:extLst>
                <a:ext uri="{FF2B5EF4-FFF2-40B4-BE49-F238E27FC236}">
                  <a16:creationId xmlns:a16="http://schemas.microsoft.com/office/drawing/2014/main" id="{F0538302-9DBD-40E3-B1FC-9244BD57A083}"/>
                </a:ext>
              </a:extLst>
            </p:cNvPr>
            <p:cNvSpPr>
              <a:spLocks noChangeAspect="1" noEditPoints="1"/>
            </p:cNvSpPr>
            <p:nvPr/>
          </p:nvSpPr>
          <p:spPr bwMode="auto">
            <a:xfrm>
              <a:off x="5598780" y="3350427"/>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grpSp>
      <p:grpSp>
        <p:nvGrpSpPr>
          <p:cNvPr id="12" name="Group 11">
            <a:extLst>
              <a:ext uri="{FF2B5EF4-FFF2-40B4-BE49-F238E27FC236}">
                <a16:creationId xmlns:a16="http://schemas.microsoft.com/office/drawing/2014/main" id="{75AC576B-7BB2-4917-A005-EE9C6547DE79}"/>
              </a:ext>
            </a:extLst>
          </p:cNvPr>
          <p:cNvGrpSpPr/>
          <p:nvPr/>
        </p:nvGrpSpPr>
        <p:grpSpPr>
          <a:xfrm>
            <a:off x="735714" y="3307430"/>
            <a:ext cx="1206837" cy="357761"/>
            <a:chOff x="3453526" y="4053245"/>
            <a:chExt cx="1568334" cy="464925"/>
          </a:xfrm>
        </p:grpSpPr>
        <p:sp>
          <p:nvSpPr>
            <p:cNvPr id="13" name="StorageOptical_E958" title="Icon of a hard disk">
              <a:extLst>
                <a:ext uri="{FF2B5EF4-FFF2-40B4-BE49-F238E27FC236}">
                  <a16:creationId xmlns:a16="http://schemas.microsoft.com/office/drawing/2014/main" id="{91A721AB-4773-4D67-BCB4-C75EF7928794}"/>
                </a:ext>
              </a:extLst>
            </p:cNvPr>
            <p:cNvSpPr>
              <a:spLocks noChangeAspect="1" noEditPoints="1"/>
            </p:cNvSpPr>
            <p:nvPr/>
          </p:nvSpPr>
          <p:spPr bwMode="auto">
            <a:xfrm>
              <a:off x="345352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sp>
          <p:nvSpPr>
            <p:cNvPr id="14" name="StorageOptical_E958" title="Icon of a hard disk">
              <a:extLst>
                <a:ext uri="{FF2B5EF4-FFF2-40B4-BE49-F238E27FC236}">
                  <a16:creationId xmlns:a16="http://schemas.microsoft.com/office/drawing/2014/main" id="{5F625908-E628-4B6C-89C5-D80823907ED0}"/>
                </a:ext>
              </a:extLst>
            </p:cNvPr>
            <p:cNvSpPr>
              <a:spLocks noChangeAspect="1" noEditPoints="1"/>
            </p:cNvSpPr>
            <p:nvPr/>
          </p:nvSpPr>
          <p:spPr bwMode="auto">
            <a:xfrm>
              <a:off x="455704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sp>
          <p:nvSpPr>
            <p:cNvPr id="15" name="StorageOptical_E958" title="Icon of a hard disk">
              <a:extLst>
                <a:ext uri="{FF2B5EF4-FFF2-40B4-BE49-F238E27FC236}">
                  <a16:creationId xmlns:a16="http://schemas.microsoft.com/office/drawing/2014/main" id="{56027748-0AEC-44F8-A6EA-C13660544113}"/>
                </a:ext>
              </a:extLst>
            </p:cNvPr>
            <p:cNvSpPr>
              <a:spLocks noChangeAspect="1" noEditPoints="1"/>
            </p:cNvSpPr>
            <p:nvPr/>
          </p:nvSpPr>
          <p:spPr bwMode="auto">
            <a:xfrm>
              <a:off x="4005288"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grpSp>
      <p:sp>
        <p:nvSpPr>
          <p:cNvPr id="16" name="Rectangle 15">
            <a:extLst>
              <a:ext uri="{FF2B5EF4-FFF2-40B4-BE49-F238E27FC236}">
                <a16:creationId xmlns:a16="http://schemas.microsoft.com/office/drawing/2014/main" id="{D266C4E8-37FD-46E4-9440-E595A5FAE8F3}"/>
              </a:ext>
            </a:extLst>
          </p:cNvPr>
          <p:cNvSpPr/>
          <p:nvPr/>
        </p:nvSpPr>
        <p:spPr>
          <a:xfrm>
            <a:off x="313267" y="3834656"/>
            <a:ext cx="2051727" cy="924267"/>
          </a:xfrm>
          <a:prstGeom prst="rect">
            <a:avLst/>
          </a:prstGeom>
        </p:spPr>
        <p:txBody>
          <a:bodyPr wrap="square">
            <a:noAutofit/>
          </a:bodyPr>
          <a:lstStyle/>
          <a:p>
            <a:pPr algn="ctr" defTabSz="932563">
              <a:lnSpc>
                <a:spcPct val="90000"/>
              </a:lnSpc>
              <a:spcAft>
                <a:spcPts val="600"/>
              </a:spcAft>
              <a:defRPr/>
            </a:pPr>
            <a:r>
              <a:rPr lang="en-US" sz="1224">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Premium SSD Disks</a:t>
            </a:r>
            <a:br>
              <a:rPr lang="en-US" sz="1632" b="1">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1224">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Provisioned performance for Enterprise Prod</a:t>
            </a:r>
            <a:endParaRPr lang="en-US" sz="1632">
              <a:gradFill>
                <a:gsLst>
                  <a:gs pos="0">
                    <a:srgbClr val="1A1A1A"/>
                  </a:gs>
                  <a:gs pos="100000">
                    <a:srgbClr val="1A1A1A"/>
                  </a:gs>
                </a:gsLst>
                <a:lin ang="5400000" scaled="0"/>
              </a:gradFill>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DB32AB2B-EF87-444C-A7E1-E4F0C6551C87}"/>
              </a:ext>
            </a:extLst>
          </p:cNvPr>
          <p:cNvSpPr/>
          <p:nvPr/>
        </p:nvSpPr>
        <p:spPr>
          <a:xfrm>
            <a:off x="4675932" y="3834657"/>
            <a:ext cx="2051727" cy="743892"/>
          </a:xfrm>
          <a:prstGeom prst="rect">
            <a:avLst/>
          </a:prstGeom>
        </p:spPr>
        <p:txBody>
          <a:bodyPr wrap="square">
            <a:noAutofit/>
          </a:bodyPr>
          <a:lstStyle/>
          <a:p>
            <a:pPr algn="ctr" defTabSz="932563">
              <a:lnSpc>
                <a:spcPct val="90000"/>
              </a:lnSpc>
              <a:spcAft>
                <a:spcPts val="600"/>
              </a:spcAft>
              <a:defRPr/>
            </a:pPr>
            <a:r>
              <a:rPr lang="en-US" sz="1224">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Standard HDD Disks</a:t>
            </a:r>
            <a:br>
              <a:rPr lang="en-US" sz="1632" b="1">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1224">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HDD based, cost effective for dev-test workloads</a:t>
            </a:r>
            <a:endParaRPr lang="en-US" sz="1632">
              <a:gradFill>
                <a:gsLst>
                  <a:gs pos="0">
                    <a:srgbClr val="1A1A1A"/>
                  </a:gs>
                  <a:gs pos="100000">
                    <a:srgbClr val="1A1A1A"/>
                  </a:gs>
                </a:gsLst>
                <a:lin ang="5400000" scaled="0"/>
              </a:gradFill>
              <a:latin typeface="Segoe UI" panose="020B0502040204020203" pitchFamily="34" charset="0"/>
              <a:cs typeface="Segoe UI" panose="020B0502040204020203" pitchFamily="34" charset="0"/>
            </a:endParaRPr>
          </a:p>
        </p:txBody>
      </p:sp>
      <p:sp>
        <p:nvSpPr>
          <p:cNvPr id="18" name="monitor" title="Icon of a monitor">
            <a:extLst>
              <a:ext uri="{FF2B5EF4-FFF2-40B4-BE49-F238E27FC236}">
                <a16:creationId xmlns:a16="http://schemas.microsoft.com/office/drawing/2014/main" id="{7DD1BE2B-5749-4072-B786-097781E89D68}"/>
              </a:ext>
            </a:extLst>
          </p:cNvPr>
          <p:cNvSpPr>
            <a:spLocks noChangeAspect="1" noEditPoints="1"/>
          </p:cNvSpPr>
          <p:nvPr/>
        </p:nvSpPr>
        <p:spPr bwMode="auto">
          <a:xfrm>
            <a:off x="2977023" y="2120036"/>
            <a:ext cx="1206838" cy="9249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ln>
            <a:solidFill>
              <a:schemeClr val="accent5"/>
            </a:solidFill>
            <a:headEnd/>
            <a:tailEnd/>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grpSp>
        <p:nvGrpSpPr>
          <p:cNvPr id="19" name="Group 18">
            <a:extLst>
              <a:ext uri="{FF2B5EF4-FFF2-40B4-BE49-F238E27FC236}">
                <a16:creationId xmlns:a16="http://schemas.microsoft.com/office/drawing/2014/main" id="{7C35B965-5074-4F93-A8AC-7A687D9F8781}"/>
              </a:ext>
            </a:extLst>
          </p:cNvPr>
          <p:cNvGrpSpPr/>
          <p:nvPr/>
        </p:nvGrpSpPr>
        <p:grpSpPr>
          <a:xfrm>
            <a:off x="2960884" y="3307430"/>
            <a:ext cx="1206837" cy="357761"/>
            <a:chOff x="3453526" y="4053245"/>
            <a:chExt cx="1568334" cy="464925"/>
          </a:xfrm>
        </p:grpSpPr>
        <p:sp>
          <p:nvSpPr>
            <p:cNvPr id="20" name="StorageOptical_E958" title="Icon of a hard disk">
              <a:extLst>
                <a:ext uri="{FF2B5EF4-FFF2-40B4-BE49-F238E27FC236}">
                  <a16:creationId xmlns:a16="http://schemas.microsoft.com/office/drawing/2014/main" id="{48F66911-E776-4AE3-BC12-02E84D69DFFA}"/>
                </a:ext>
              </a:extLst>
            </p:cNvPr>
            <p:cNvSpPr>
              <a:spLocks noChangeAspect="1" noEditPoints="1"/>
            </p:cNvSpPr>
            <p:nvPr/>
          </p:nvSpPr>
          <p:spPr bwMode="auto">
            <a:xfrm>
              <a:off x="345352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sp>
          <p:nvSpPr>
            <p:cNvPr id="21" name="StorageOptical_E958" title="Icon of a hard disk">
              <a:extLst>
                <a:ext uri="{FF2B5EF4-FFF2-40B4-BE49-F238E27FC236}">
                  <a16:creationId xmlns:a16="http://schemas.microsoft.com/office/drawing/2014/main" id="{222DF4F8-1F59-45D9-BA5D-B05966738021}"/>
                </a:ext>
              </a:extLst>
            </p:cNvPr>
            <p:cNvSpPr>
              <a:spLocks noChangeAspect="1" noEditPoints="1"/>
            </p:cNvSpPr>
            <p:nvPr/>
          </p:nvSpPr>
          <p:spPr bwMode="auto">
            <a:xfrm>
              <a:off x="455704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sp>
          <p:nvSpPr>
            <p:cNvPr id="22" name="StorageOptical_E958" title="Icon of a hard disk">
              <a:extLst>
                <a:ext uri="{FF2B5EF4-FFF2-40B4-BE49-F238E27FC236}">
                  <a16:creationId xmlns:a16="http://schemas.microsoft.com/office/drawing/2014/main" id="{39EB0063-A2FB-487F-9DCF-0B8377A89C66}"/>
                </a:ext>
              </a:extLst>
            </p:cNvPr>
            <p:cNvSpPr>
              <a:spLocks noChangeAspect="1" noEditPoints="1"/>
            </p:cNvSpPr>
            <p:nvPr/>
          </p:nvSpPr>
          <p:spPr bwMode="auto">
            <a:xfrm>
              <a:off x="4005288"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grpSp>
      <p:sp>
        <p:nvSpPr>
          <p:cNvPr id="23" name="Rectangle 22">
            <a:extLst>
              <a:ext uri="{FF2B5EF4-FFF2-40B4-BE49-F238E27FC236}">
                <a16:creationId xmlns:a16="http://schemas.microsoft.com/office/drawing/2014/main" id="{05FCD497-576B-4218-B1A1-0D25696A4B1D}"/>
              </a:ext>
            </a:extLst>
          </p:cNvPr>
          <p:cNvSpPr/>
          <p:nvPr/>
        </p:nvSpPr>
        <p:spPr>
          <a:xfrm>
            <a:off x="2494600" y="3834656"/>
            <a:ext cx="2051727" cy="946193"/>
          </a:xfrm>
          <a:prstGeom prst="rect">
            <a:avLst/>
          </a:prstGeom>
        </p:spPr>
        <p:txBody>
          <a:bodyPr wrap="square">
            <a:noAutofit/>
          </a:bodyPr>
          <a:lstStyle/>
          <a:p>
            <a:pPr algn="ctr" defTabSz="932563">
              <a:lnSpc>
                <a:spcPct val="90000"/>
              </a:lnSpc>
              <a:spcAft>
                <a:spcPts val="600"/>
              </a:spcAft>
              <a:defRPr/>
            </a:pPr>
            <a:r>
              <a:rPr lang="en-US" sz="1224">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Standard SSD Disks</a:t>
            </a:r>
            <a:br>
              <a:rPr lang="en-US" sz="1632" b="1">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1224">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Cost effective performance for entry-level workloads</a:t>
            </a:r>
            <a:endParaRPr lang="en-US" sz="1632">
              <a:gradFill>
                <a:gsLst>
                  <a:gs pos="0">
                    <a:srgbClr val="1A1A1A"/>
                  </a:gs>
                  <a:gs pos="100000">
                    <a:srgbClr val="1A1A1A"/>
                  </a:gs>
                </a:gsLst>
                <a:lin ang="5400000" scaled="0"/>
              </a:gradFill>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466DCCEF-BA65-4A21-AF4D-35AEDE948941}"/>
              </a:ext>
            </a:extLst>
          </p:cNvPr>
          <p:cNvSpPr txBox="1"/>
          <p:nvPr/>
        </p:nvSpPr>
        <p:spPr>
          <a:xfrm>
            <a:off x="8177442" y="1185183"/>
            <a:ext cx="3288251" cy="521434"/>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632" b="1">
                <a:gradFill>
                  <a:gsLst>
                    <a:gs pos="0">
                      <a:srgbClr val="0078D4"/>
                    </a:gs>
                    <a:gs pos="100000">
                      <a:srgbClr val="0078D4"/>
                    </a:gs>
                  </a:gsLst>
                  <a:lin ang="5400000" scaled="0"/>
                </a:gradFill>
                <a:latin typeface="Segoe UI"/>
                <a:cs typeface="Segoe UI Semibold" panose="020B0702040204020203" pitchFamily="34" charset="0"/>
              </a:rPr>
              <a:t>Simplified management</a:t>
            </a:r>
          </a:p>
        </p:txBody>
      </p:sp>
      <p:sp>
        <p:nvSpPr>
          <p:cNvPr id="26" name="PC1_E977" title="Icon of a desktop PC">
            <a:extLst>
              <a:ext uri="{FF2B5EF4-FFF2-40B4-BE49-F238E27FC236}">
                <a16:creationId xmlns:a16="http://schemas.microsoft.com/office/drawing/2014/main" id="{B361A35B-D1FF-4E44-8F0A-8440AA047B8F}"/>
              </a:ext>
            </a:extLst>
          </p:cNvPr>
          <p:cNvSpPr>
            <a:spLocks noChangeAspect="1" noEditPoints="1"/>
          </p:cNvSpPr>
          <p:nvPr/>
        </p:nvSpPr>
        <p:spPr bwMode="auto">
          <a:xfrm>
            <a:off x="9451530" y="2325114"/>
            <a:ext cx="761166" cy="60917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27" name="PC1_E977" title="Icon of a desktop PC">
            <a:extLst>
              <a:ext uri="{FF2B5EF4-FFF2-40B4-BE49-F238E27FC236}">
                <a16:creationId xmlns:a16="http://schemas.microsoft.com/office/drawing/2014/main" id="{24955567-EC88-43CC-8AB6-EE34D95D9F58}"/>
              </a:ext>
            </a:extLst>
          </p:cNvPr>
          <p:cNvSpPr>
            <a:spLocks noChangeAspect="1" noEditPoints="1"/>
          </p:cNvSpPr>
          <p:nvPr/>
        </p:nvSpPr>
        <p:spPr bwMode="auto">
          <a:xfrm>
            <a:off x="10725618" y="2325114"/>
            <a:ext cx="761166" cy="60917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28" name="StorageOptical_E958" title="Icon of a hard disk">
            <a:extLst>
              <a:ext uri="{FF2B5EF4-FFF2-40B4-BE49-F238E27FC236}">
                <a16:creationId xmlns:a16="http://schemas.microsoft.com/office/drawing/2014/main" id="{CEFBCEAC-FD40-428F-8611-2528A599B346}"/>
              </a:ext>
            </a:extLst>
          </p:cNvPr>
          <p:cNvSpPr>
            <a:spLocks noChangeAspect="1" noEditPoints="1"/>
          </p:cNvSpPr>
          <p:nvPr/>
        </p:nvSpPr>
        <p:spPr bwMode="auto">
          <a:xfrm>
            <a:off x="8964885" y="3834657"/>
            <a:ext cx="460368" cy="4604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sp>
        <p:nvSpPr>
          <p:cNvPr id="29" name="StorageOptical_E958" title="Icon of a hard disk">
            <a:extLst>
              <a:ext uri="{FF2B5EF4-FFF2-40B4-BE49-F238E27FC236}">
                <a16:creationId xmlns:a16="http://schemas.microsoft.com/office/drawing/2014/main" id="{39A07E1D-C503-4FF2-B9E1-1CBA634FDE8E}"/>
              </a:ext>
            </a:extLst>
          </p:cNvPr>
          <p:cNvSpPr>
            <a:spLocks noChangeAspect="1" noEditPoints="1"/>
          </p:cNvSpPr>
          <p:nvPr/>
        </p:nvSpPr>
        <p:spPr bwMode="auto">
          <a:xfrm>
            <a:off x="10238972" y="3834657"/>
            <a:ext cx="460368" cy="4604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ln w="19050">
            <a:headEnd/>
            <a:tailEnd/>
          </a:ln>
          <a:extLst>
            <a:ext uri="{909E8E84-426E-40DD-AFC4-6F175D3DCCD1}">
              <a14:hiddenFill xmlns:a14="http://schemas.microsoft.com/office/drawing/2010/main">
                <a:solidFill>
                  <a:srgbClr val="FFFFFF"/>
                </a:solidFill>
              </a14:hiddenFill>
            </a:ext>
          </a:extLst>
        </p:spPr>
        <p:style>
          <a:lnRef idx="1">
            <a:schemeClr val="dk1"/>
          </a:lnRef>
          <a:fillRef idx="0">
            <a:schemeClr val="dk1"/>
          </a:fillRef>
          <a:effectRef idx="0">
            <a:schemeClr val="dk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sp>
        <p:nvSpPr>
          <p:cNvPr id="30" name="TextBox 29">
            <a:extLst>
              <a:ext uri="{FF2B5EF4-FFF2-40B4-BE49-F238E27FC236}">
                <a16:creationId xmlns:a16="http://schemas.microsoft.com/office/drawing/2014/main" id="{A0E3271B-E8E8-4AD3-8DBF-4176ADE2098A}"/>
              </a:ext>
            </a:extLst>
          </p:cNvPr>
          <p:cNvSpPr txBox="1"/>
          <p:nvPr/>
        </p:nvSpPr>
        <p:spPr>
          <a:xfrm>
            <a:off x="8595534" y="1499043"/>
            <a:ext cx="2452069" cy="470856"/>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Resource Group</a:t>
            </a:r>
          </a:p>
        </p:txBody>
      </p:sp>
      <p:sp>
        <p:nvSpPr>
          <p:cNvPr id="31" name="Rectangle 30">
            <a:extLst>
              <a:ext uri="{FF2B5EF4-FFF2-40B4-BE49-F238E27FC236}">
                <a16:creationId xmlns:a16="http://schemas.microsoft.com/office/drawing/2014/main" id="{03E6F529-CB91-4A58-AB4B-C4A79FCD501E}"/>
              </a:ext>
            </a:extLst>
          </p:cNvPr>
          <p:cNvSpPr/>
          <p:nvPr/>
        </p:nvSpPr>
        <p:spPr bwMode="auto">
          <a:xfrm>
            <a:off x="7888358" y="2066479"/>
            <a:ext cx="3866418" cy="2411728"/>
          </a:xfrm>
          <a:prstGeom prst="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DE746B2-1EE2-4829-A309-A1522480F90A}"/>
              </a:ext>
            </a:extLst>
          </p:cNvPr>
          <p:cNvSpPr/>
          <p:nvPr/>
        </p:nvSpPr>
        <p:spPr>
          <a:xfrm>
            <a:off x="8285768" y="3192919"/>
            <a:ext cx="3214819" cy="468763"/>
          </a:xfrm>
          <a:prstGeom prst="rect">
            <a:avLst/>
          </a:prstGeom>
        </p:spPr>
        <p:txBody>
          <a:bodyPr wrap="square">
            <a:spAutoFit/>
          </a:bodyPr>
          <a:lstStyle/>
          <a:p>
            <a:pPr algn="ctr" defTabSz="932563">
              <a:lnSpc>
                <a:spcPct val="90000"/>
              </a:lnSpc>
              <a:spcAft>
                <a:spcPts val="600"/>
              </a:spcAft>
              <a:defRPr/>
            </a:pPr>
            <a:r>
              <a:rPr lang="en-US" sz="1428">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Managed Disks</a:t>
            </a:r>
            <a:br>
              <a:rPr lang="en-US" sz="1428">
                <a:gradFill>
                  <a:gsLst>
                    <a:gs pos="0">
                      <a:srgbClr val="1A1A1A"/>
                    </a:gs>
                    <a:gs pos="100000">
                      <a:srgbClr val="1A1A1A"/>
                    </a:gs>
                  </a:gsLst>
                  <a:lin ang="5400000" scaled="0"/>
                </a:gradFill>
                <a:latin typeface="Segoe UI" panose="020B0502040204020203" pitchFamily="34" charset="0"/>
                <a:cs typeface="Segoe UI" panose="020B0502040204020203" pitchFamily="34" charset="0"/>
              </a:rPr>
            </a:br>
            <a:r>
              <a:rPr lang="en-US" sz="1224">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Highly available and scalable</a:t>
            </a:r>
            <a:endParaRPr lang="en-US" sz="1836">
              <a:gradFill>
                <a:gsLst>
                  <a:gs pos="0">
                    <a:srgbClr val="1A1A1A"/>
                  </a:gs>
                  <a:gs pos="100000">
                    <a:srgbClr val="1A1A1A"/>
                  </a:gs>
                </a:gsLst>
                <a:lin ang="5400000" scaled="0"/>
              </a:gradFill>
              <a:latin typeface="Segoe UI" panose="020B0502040204020203" pitchFamily="34" charset="0"/>
              <a:cs typeface="Segoe UI" panose="020B0502040204020203" pitchFamily="34" charset="0"/>
            </a:endParaRPr>
          </a:p>
        </p:txBody>
      </p:sp>
      <p:sp>
        <p:nvSpPr>
          <p:cNvPr id="33" name="PC1_E977" title="Icon of a desktop PC">
            <a:extLst>
              <a:ext uri="{FF2B5EF4-FFF2-40B4-BE49-F238E27FC236}">
                <a16:creationId xmlns:a16="http://schemas.microsoft.com/office/drawing/2014/main" id="{0FC87026-81DA-47E3-9B45-6ED43EFB61B4}"/>
              </a:ext>
            </a:extLst>
          </p:cNvPr>
          <p:cNvSpPr>
            <a:spLocks noChangeAspect="1" noEditPoints="1"/>
          </p:cNvSpPr>
          <p:nvPr/>
        </p:nvSpPr>
        <p:spPr bwMode="auto">
          <a:xfrm>
            <a:off x="8177442" y="2325114"/>
            <a:ext cx="761166" cy="60917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34" name="StorageOptical_E958" title="Icon of a hard disk">
            <a:extLst>
              <a:ext uri="{FF2B5EF4-FFF2-40B4-BE49-F238E27FC236}">
                <a16:creationId xmlns:a16="http://schemas.microsoft.com/office/drawing/2014/main" id="{5B0323D8-7962-44AD-9FBE-7AA67C36B5F2}"/>
              </a:ext>
            </a:extLst>
          </p:cNvPr>
          <p:cNvSpPr>
            <a:spLocks noChangeAspect="1" noEditPoints="1"/>
          </p:cNvSpPr>
          <p:nvPr/>
        </p:nvSpPr>
        <p:spPr bwMode="auto">
          <a:xfrm>
            <a:off x="9601929" y="3834657"/>
            <a:ext cx="460368" cy="4604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sp>
        <p:nvSpPr>
          <p:cNvPr id="37" name="Rectangle 36">
            <a:extLst>
              <a:ext uri="{FF2B5EF4-FFF2-40B4-BE49-F238E27FC236}">
                <a16:creationId xmlns:a16="http://schemas.microsoft.com/office/drawing/2014/main" id="{B88A5278-6B96-4A41-9531-239F9C755920}"/>
              </a:ext>
            </a:extLst>
          </p:cNvPr>
          <p:cNvSpPr/>
          <p:nvPr/>
        </p:nvSpPr>
        <p:spPr>
          <a:xfrm>
            <a:off x="6391490" y="5378571"/>
            <a:ext cx="2611287" cy="542399"/>
          </a:xfrm>
          <a:prstGeom prst="rect">
            <a:avLst/>
          </a:prstGeom>
          <a:noFill/>
          <a:ln>
            <a:noFill/>
          </a:ln>
        </p:spPr>
        <p:txBody>
          <a:bodyPr wrap="square">
            <a:spAutoFit/>
          </a:bodyPr>
          <a:lstStyle/>
          <a:p>
            <a:pPr algn="ctr" defTabSz="932574">
              <a:defRPr/>
            </a:pPr>
            <a:r>
              <a:rPr lang="en-US" sz="1428" kern="0">
                <a:gradFill>
                  <a:gsLst>
                    <a:gs pos="0">
                      <a:srgbClr val="1A1A1A"/>
                    </a:gs>
                    <a:gs pos="100000">
                      <a:srgbClr val="1A1A1A"/>
                    </a:gs>
                  </a:gsLst>
                  <a:lin ang="5400000" scaled="0"/>
                </a:gradFill>
                <a:latin typeface="Segoe UI Semibold"/>
              </a:rPr>
              <a:t>&lt; 1ms latency for cached operations</a:t>
            </a:r>
          </a:p>
        </p:txBody>
      </p:sp>
      <p:sp>
        <p:nvSpPr>
          <p:cNvPr id="38" name="Rectangle 37">
            <a:extLst>
              <a:ext uri="{FF2B5EF4-FFF2-40B4-BE49-F238E27FC236}">
                <a16:creationId xmlns:a16="http://schemas.microsoft.com/office/drawing/2014/main" id="{BFBB7D0E-09D7-41A6-BA88-489317CBE54D}"/>
              </a:ext>
            </a:extLst>
          </p:cNvPr>
          <p:cNvSpPr/>
          <p:nvPr/>
        </p:nvSpPr>
        <p:spPr>
          <a:xfrm>
            <a:off x="6391490" y="5959324"/>
            <a:ext cx="2611289" cy="478442"/>
          </a:xfrm>
          <a:prstGeom prst="rect">
            <a:avLst/>
          </a:prstGeom>
          <a:noFill/>
          <a:ln>
            <a:noFill/>
          </a:ln>
        </p:spPr>
        <p:txBody>
          <a:bodyPr wrap="square">
            <a:spAutoFit/>
          </a:bodyPr>
          <a:lstStyle/>
          <a:p>
            <a:pPr algn="ctr" defTabSz="932574">
              <a:defRPr/>
            </a:pPr>
            <a:r>
              <a:rPr lang="en-US" sz="1224" kern="0">
                <a:gradFill>
                  <a:gsLst>
                    <a:gs pos="0">
                      <a:srgbClr val="1A1A1A"/>
                    </a:gs>
                    <a:gs pos="100000">
                      <a:srgbClr val="1A1A1A"/>
                    </a:gs>
                  </a:gsLst>
                  <a:lin ang="5400000" scaled="0"/>
                </a:gradFill>
                <a:latin typeface="Segoe UI"/>
              </a:rPr>
              <a:t>Blob Cache technology</a:t>
            </a:r>
          </a:p>
          <a:p>
            <a:pPr algn="ctr" defTabSz="932574">
              <a:defRPr/>
            </a:pPr>
            <a:r>
              <a:rPr lang="en-US" sz="1224" kern="0">
                <a:gradFill>
                  <a:gsLst>
                    <a:gs pos="0">
                      <a:srgbClr val="1A1A1A"/>
                    </a:gs>
                    <a:gs pos="100000">
                      <a:srgbClr val="1A1A1A"/>
                    </a:gs>
                  </a:gsLst>
                  <a:lin ang="5400000" scaled="0"/>
                </a:gradFill>
                <a:latin typeface="Segoe UI"/>
              </a:rPr>
              <a:t>Up to 160,000 IOPS</a:t>
            </a:r>
          </a:p>
        </p:txBody>
      </p:sp>
      <p:sp>
        <p:nvSpPr>
          <p:cNvPr id="41" name="Rectangle 40">
            <a:extLst>
              <a:ext uri="{FF2B5EF4-FFF2-40B4-BE49-F238E27FC236}">
                <a16:creationId xmlns:a16="http://schemas.microsoft.com/office/drawing/2014/main" id="{94C5B91C-EFEE-4E55-B585-FC13F77B4449}"/>
              </a:ext>
            </a:extLst>
          </p:cNvPr>
          <p:cNvSpPr/>
          <p:nvPr/>
        </p:nvSpPr>
        <p:spPr>
          <a:xfrm>
            <a:off x="357680" y="5378571"/>
            <a:ext cx="2611289" cy="542399"/>
          </a:xfrm>
          <a:prstGeom prst="rect">
            <a:avLst/>
          </a:prstGeom>
          <a:noFill/>
        </p:spPr>
        <p:txBody>
          <a:bodyPr wrap="square">
            <a:spAutoFit/>
          </a:bodyPr>
          <a:lstStyle/>
          <a:p>
            <a:pPr algn="ctr" defTabSz="932574">
              <a:defRPr/>
            </a:pPr>
            <a:r>
              <a:rPr lang="en-US" sz="1428" kern="0">
                <a:gradFill>
                  <a:gsLst>
                    <a:gs pos="0">
                      <a:srgbClr val="1A1A1A"/>
                    </a:gs>
                    <a:gs pos="100000">
                      <a:srgbClr val="1A1A1A"/>
                    </a:gs>
                  </a:gsLst>
                  <a:lin ang="5400000" scaled="0"/>
                </a:gradFill>
                <a:latin typeface="Segoe UI Semibold"/>
              </a:rPr>
              <a:t>Industry leading </a:t>
            </a:r>
            <a:r>
              <a:rPr lang="en-US" sz="1428" b="1" kern="0">
                <a:gradFill>
                  <a:gsLst>
                    <a:gs pos="0">
                      <a:srgbClr val="1A1A1A"/>
                    </a:gs>
                    <a:gs pos="100000">
                      <a:srgbClr val="1A1A1A"/>
                    </a:gs>
                  </a:gsLst>
                  <a:lin ang="5400000" scaled="0"/>
                </a:gradFill>
                <a:latin typeface="Segoe UI Semibold"/>
              </a:rPr>
              <a:t>ZERO%</a:t>
            </a:r>
            <a:r>
              <a:rPr lang="en-US" sz="1428" kern="0">
                <a:gradFill>
                  <a:gsLst>
                    <a:gs pos="0">
                      <a:srgbClr val="1A1A1A"/>
                    </a:gs>
                    <a:gs pos="100000">
                      <a:srgbClr val="1A1A1A"/>
                    </a:gs>
                  </a:gsLst>
                  <a:lin ang="5400000" scaled="0"/>
                </a:gradFill>
                <a:latin typeface="Segoe UI Semibold"/>
              </a:rPr>
              <a:t> annual f</a:t>
            </a:r>
            <a:r>
              <a:rPr lang="en-US" sz="1428" kern="0" err="1">
                <a:gradFill>
                  <a:gsLst>
                    <a:gs pos="0">
                      <a:srgbClr val="1A1A1A"/>
                    </a:gs>
                    <a:gs pos="100000">
                      <a:srgbClr val="1A1A1A"/>
                    </a:gs>
                  </a:gsLst>
                  <a:lin ang="5400000" scaled="0"/>
                </a:gradFill>
                <a:latin typeface="Segoe UI Semibold"/>
              </a:rPr>
              <a:t>ailure</a:t>
            </a:r>
            <a:r>
              <a:rPr lang="en-US" sz="1428" kern="0">
                <a:gradFill>
                  <a:gsLst>
                    <a:gs pos="0">
                      <a:srgbClr val="1A1A1A"/>
                    </a:gs>
                    <a:gs pos="100000">
                      <a:srgbClr val="1A1A1A"/>
                    </a:gs>
                  </a:gsLst>
                  <a:lin ang="5400000" scaled="0"/>
                </a:gradFill>
                <a:latin typeface="Segoe UI Semibold"/>
              </a:rPr>
              <a:t> rate</a:t>
            </a:r>
          </a:p>
        </p:txBody>
      </p:sp>
      <p:sp>
        <p:nvSpPr>
          <p:cNvPr id="42" name="Rectangle 41">
            <a:extLst>
              <a:ext uri="{FF2B5EF4-FFF2-40B4-BE49-F238E27FC236}">
                <a16:creationId xmlns:a16="http://schemas.microsoft.com/office/drawing/2014/main" id="{D2EF3F54-4622-462C-80FC-4FDF002E6A4A}"/>
              </a:ext>
            </a:extLst>
          </p:cNvPr>
          <p:cNvSpPr/>
          <p:nvPr/>
        </p:nvSpPr>
        <p:spPr>
          <a:xfrm>
            <a:off x="357680" y="5959324"/>
            <a:ext cx="2611289" cy="478442"/>
          </a:xfrm>
          <a:prstGeom prst="rect">
            <a:avLst/>
          </a:prstGeom>
          <a:noFill/>
        </p:spPr>
        <p:txBody>
          <a:bodyPr wrap="square">
            <a:spAutoFit/>
          </a:bodyPr>
          <a:lstStyle/>
          <a:p>
            <a:pPr algn="ctr" defTabSz="932574">
              <a:defRPr/>
            </a:pPr>
            <a:r>
              <a:rPr lang="en-US" sz="1224" kern="0">
                <a:gradFill>
                  <a:gsLst>
                    <a:gs pos="0">
                      <a:srgbClr val="1A1A1A"/>
                    </a:gs>
                    <a:gs pos="100000">
                      <a:srgbClr val="1A1A1A"/>
                    </a:gs>
                  </a:gsLst>
                  <a:lin ang="5400000" scaled="0"/>
                </a:gradFill>
                <a:latin typeface="Segoe UI"/>
              </a:rPr>
              <a:t>Enterprise grade durability </a:t>
            </a:r>
            <a:br>
              <a:rPr lang="en-US" sz="1224" kern="0">
                <a:gradFill>
                  <a:gsLst>
                    <a:gs pos="0">
                      <a:srgbClr val="1A1A1A"/>
                    </a:gs>
                    <a:gs pos="100000">
                      <a:srgbClr val="1A1A1A"/>
                    </a:gs>
                  </a:gsLst>
                  <a:lin ang="5400000" scaled="0"/>
                </a:gradFill>
                <a:latin typeface="Segoe UI"/>
              </a:rPr>
            </a:br>
            <a:r>
              <a:rPr lang="en-US" sz="1224" kern="0">
                <a:gradFill>
                  <a:gsLst>
                    <a:gs pos="0">
                      <a:srgbClr val="1A1A1A"/>
                    </a:gs>
                    <a:gs pos="100000">
                      <a:srgbClr val="1A1A1A"/>
                    </a:gs>
                  </a:gsLst>
                  <a:lin ang="5400000" scaled="0"/>
                </a:gradFill>
                <a:latin typeface="Segoe UI"/>
              </a:rPr>
              <a:t>with 3 replicas</a:t>
            </a:r>
          </a:p>
        </p:txBody>
      </p:sp>
      <p:sp>
        <p:nvSpPr>
          <p:cNvPr id="45" name="Rectangle 44">
            <a:extLst>
              <a:ext uri="{FF2B5EF4-FFF2-40B4-BE49-F238E27FC236}">
                <a16:creationId xmlns:a16="http://schemas.microsoft.com/office/drawing/2014/main" id="{7832D3C4-5D2E-43B5-9967-1DE54F9F948F}"/>
              </a:ext>
            </a:extLst>
          </p:cNvPr>
          <p:cNvSpPr/>
          <p:nvPr/>
        </p:nvSpPr>
        <p:spPr>
          <a:xfrm>
            <a:off x="3331980" y="5378571"/>
            <a:ext cx="2611077" cy="542399"/>
          </a:xfrm>
          <a:prstGeom prst="rect">
            <a:avLst/>
          </a:prstGeom>
          <a:noFill/>
          <a:ln w="10795" cap="flat" cmpd="sng" algn="ctr">
            <a:noFill/>
            <a:prstDash val="solid"/>
          </a:ln>
          <a:effectLst/>
        </p:spPr>
        <p:txBody>
          <a:bodyPr wrap="square">
            <a:spAutoFit/>
          </a:bodyPr>
          <a:lstStyle/>
          <a:p>
            <a:pPr algn="ctr" defTabSz="932574">
              <a:defRPr/>
            </a:pPr>
            <a:r>
              <a:rPr lang="en-US" sz="1428" kern="0">
                <a:gradFill>
                  <a:gsLst>
                    <a:gs pos="0">
                      <a:srgbClr val="1A1A1A"/>
                    </a:gs>
                    <a:gs pos="100000">
                      <a:srgbClr val="1A1A1A"/>
                    </a:gs>
                  </a:gsLst>
                  <a:lin ang="5400000" scaled="0"/>
                </a:gradFill>
                <a:latin typeface="Segoe UI Semibold"/>
              </a:rPr>
              <a:t>Best in class VMs with</a:t>
            </a:r>
          </a:p>
          <a:p>
            <a:pPr algn="ctr" defTabSz="932574">
              <a:defRPr/>
            </a:pPr>
            <a:r>
              <a:rPr lang="en-US" sz="1428" kern="0">
                <a:gradFill>
                  <a:gsLst>
                    <a:gs pos="0">
                      <a:srgbClr val="1A1A1A"/>
                    </a:gs>
                    <a:gs pos="100000">
                      <a:srgbClr val="1A1A1A"/>
                    </a:gs>
                  </a:gsLst>
                  <a:lin ang="5400000" scaled="0"/>
                </a:gradFill>
                <a:latin typeface="Segoe UI Semibold"/>
              </a:rPr>
              <a:t>h</a:t>
            </a:r>
            <a:r>
              <a:rPr lang="en-US" sz="1428" kern="0" err="1">
                <a:gradFill>
                  <a:gsLst>
                    <a:gs pos="0">
                      <a:srgbClr val="1A1A1A"/>
                    </a:gs>
                    <a:gs pos="100000">
                      <a:srgbClr val="1A1A1A"/>
                    </a:gs>
                  </a:gsLst>
                  <a:lin ang="5400000" scaled="0"/>
                </a:gradFill>
                <a:latin typeface="Segoe UI Semibold"/>
              </a:rPr>
              <a:t>igh</a:t>
            </a:r>
            <a:r>
              <a:rPr lang="en-US" sz="1428" kern="0">
                <a:gradFill>
                  <a:gsLst>
                    <a:gs pos="0">
                      <a:srgbClr val="1A1A1A"/>
                    </a:gs>
                    <a:gs pos="100000">
                      <a:srgbClr val="1A1A1A"/>
                    </a:gs>
                  </a:gsLst>
                  <a:lin ang="5400000" scaled="0"/>
                </a:gradFill>
                <a:latin typeface="Segoe UI Semibold"/>
              </a:rPr>
              <a:t> IOPS/BW</a:t>
            </a:r>
          </a:p>
        </p:txBody>
      </p:sp>
      <p:sp>
        <p:nvSpPr>
          <p:cNvPr id="46" name="Rectangle 45">
            <a:extLst>
              <a:ext uri="{FF2B5EF4-FFF2-40B4-BE49-F238E27FC236}">
                <a16:creationId xmlns:a16="http://schemas.microsoft.com/office/drawing/2014/main" id="{F919A6B4-E28A-4658-8FF9-82510DC075DE}"/>
              </a:ext>
            </a:extLst>
          </p:cNvPr>
          <p:cNvSpPr/>
          <p:nvPr/>
        </p:nvSpPr>
        <p:spPr>
          <a:xfrm>
            <a:off x="3331980" y="5959324"/>
            <a:ext cx="2611289" cy="474360"/>
          </a:xfrm>
          <a:prstGeom prst="rect">
            <a:avLst/>
          </a:prstGeom>
          <a:noFill/>
          <a:ln w="10795" cap="flat" cmpd="sng" algn="ctr">
            <a:noFill/>
            <a:prstDash val="solid"/>
          </a:ln>
          <a:effectLst/>
        </p:spPr>
        <p:txBody>
          <a:bodyPr wrap="square">
            <a:spAutoFit/>
          </a:bodyPr>
          <a:lstStyle/>
          <a:p>
            <a:pPr algn="ctr" defTabSz="932574">
              <a:defRPr/>
            </a:pPr>
            <a:r>
              <a:rPr lang="en-US" sz="1224" kern="0">
                <a:gradFill>
                  <a:gsLst>
                    <a:gs pos="0">
                      <a:srgbClr val="1A1A1A"/>
                    </a:gs>
                    <a:gs pos="100000">
                      <a:srgbClr val="1A1A1A"/>
                    </a:gs>
                  </a:gsLst>
                  <a:lin ang="5400000" scaled="0"/>
                </a:gradFill>
                <a:latin typeface="Segoe UI"/>
              </a:rPr>
              <a:t>80,000 IOPS &amp; 2,000 MB/s</a:t>
            </a:r>
          </a:p>
          <a:p>
            <a:pPr algn="ctr" defTabSz="932574">
              <a:defRPr/>
            </a:pPr>
            <a:r>
              <a:rPr lang="en-US" sz="1224" kern="0">
                <a:gradFill>
                  <a:gsLst>
                    <a:gs pos="0">
                      <a:srgbClr val="1A1A1A"/>
                    </a:gs>
                    <a:gs pos="100000">
                      <a:srgbClr val="1A1A1A"/>
                    </a:gs>
                  </a:gsLst>
                  <a:lin ang="5400000" scaled="0"/>
                </a:gradFill>
                <a:latin typeface="Segoe UI"/>
              </a:rPr>
              <a:t>Disk throughput per VM</a:t>
            </a:r>
          </a:p>
        </p:txBody>
      </p:sp>
      <p:sp>
        <p:nvSpPr>
          <p:cNvPr id="49" name="Rectangle 48">
            <a:extLst>
              <a:ext uri="{FF2B5EF4-FFF2-40B4-BE49-F238E27FC236}">
                <a16:creationId xmlns:a16="http://schemas.microsoft.com/office/drawing/2014/main" id="{D8B4AD2E-1005-4377-81B4-FD450F1229C7}"/>
              </a:ext>
            </a:extLst>
          </p:cNvPr>
          <p:cNvSpPr/>
          <p:nvPr/>
        </p:nvSpPr>
        <p:spPr>
          <a:xfrm>
            <a:off x="9374474" y="5378571"/>
            <a:ext cx="2611077" cy="318286"/>
          </a:xfrm>
          <a:prstGeom prst="rect">
            <a:avLst/>
          </a:prstGeom>
          <a:noFill/>
          <a:ln w="10795" cap="flat" cmpd="sng" algn="ctr">
            <a:noFill/>
            <a:prstDash val="solid"/>
          </a:ln>
          <a:effectLst/>
        </p:spPr>
        <p:txBody>
          <a:bodyPr wrap="square">
            <a:spAutoFit/>
          </a:bodyPr>
          <a:lstStyle/>
          <a:p>
            <a:pPr algn="ctr" defTabSz="932574">
              <a:defRPr/>
            </a:pPr>
            <a:r>
              <a:rPr lang="en-US" sz="1428" kern="0">
                <a:gradFill>
                  <a:gsLst>
                    <a:gs pos="0">
                      <a:srgbClr val="1A1A1A"/>
                    </a:gs>
                    <a:gs pos="100000">
                      <a:srgbClr val="1A1A1A"/>
                    </a:gs>
                  </a:gsLst>
                  <a:lin ang="5400000" scaled="0"/>
                </a:gradFill>
                <a:latin typeface="Segoe UI Semibold"/>
              </a:rPr>
              <a:t>Developer support</a:t>
            </a:r>
          </a:p>
        </p:txBody>
      </p:sp>
      <p:sp>
        <p:nvSpPr>
          <p:cNvPr id="50" name="Rectangle 49">
            <a:extLst>
              <a:ext uri="{FF2B5EF4-FFF2-40B4-BE49-F238E27FC236}">
                <a16:creationId xmlns:a16="http://schemas.microsoft.com/office/drawing/2014/main" id="{5026B93F-7BF8-4580-9993-4A72A1E4627C}"/>
              </a:ext>
            </a:extLst>
          </p:cNvPr>
          <p:cNvSpPr/>
          <p:nvPr/>
        </p:nvSpPr>
        <p:spPr>
          <a:xfrm>
            <a:off x="9374474" y="5959324"/>
            <a:ext cx="2611289" cy="670577"/>
          </a:xfrm>
          <a:prstGeom prst="rect">
            <a:avLst/>
          </a:prstGeom>
          <a:noFill/>
          <a:ln w="10795" cap="flat" cmpd="sng" algn="ctr">
            <a:noFill/>
            <a:prstDash val="solid"/>
          </a:ln>
          <a:effectLst/>
        </p:spPr>
        <p:txBody>
          <a:bodyPr wrap="square">
            <a:spAutoFit/>
          </a:bodyPr>
          <a:lstStyle/>
          <a:p>
            <a:pPr algn="ctr" defTabSz="932574">
              <a:defRPr/>
            </a:pPr>
            <a:r>
              <a:rPr lang="en-US" sz="1224" kern="0">
                <a:gradFill>
                  <a:gsLst>
                    <a:gs pos="0">
                      <a:srgbClr val="1A1A1A"/>
                    </a:gs>
                    <a:gs pos="100000">
                      <a:srgbClr val="1A1A1A"/>
                    </a:gs>
                  </a:gsLst>
                  <a:lin ang="5400000" scaled="0"/>
                </a:gradFill>
                <a:latin typeface="Segoe UI"/>
              </a:rPr>
              <a:t>REST API support</a:t>
            </a:r>
          </a:p>
          <a:p>
            <a:pPr algn="ctr" defTabSz="932574">
              <a:defRPr/>
            </a:pPr>
            <a:r>
              <a:rPr lang="en-US" sz="1224" kern="0">
                <a:gradFill>
                  <a:gsLst>
                    <a:gs pos="0">
                      <a:srgbClr val="1A1A1A"/>
                    </a:gs>
                    <a:gs pos="100000">
                      <a:srgbClr val="1A1A1A"/>
                    </a:gs>
                  </a:gsLst>
                  <a:lin ang="5400000" scaled="0"/>
                </a:gradFill>
                <a:latin typeface="Segoe UI"/>
              </a:rPr>
              <a:t>Easy migration/DR backup</a:t>
            </a:r>
          </a:p>
          <a:p>
            <a:pPr algn="ctr" defTabSz="932574">
              <a:defRPr/>
            </a:pPr>
            <a:r>
              <a:rPr lang="en-US" sz="1224" kern="0">
                <a:gradFill>
                  <a:gsLst>
                    <a:gs pos="0">
                      <a:srgbClr val="1A1A1A"/>
                    </a:gs>
                    <a:gs pos="100000">
                      <a:srgbClr val="1A1A1A"/>
                    </a:gs>
                  </a:gsLst>
                  <a:lin ang="5400000" scaled="0"/>
                </a:gradFill>
                <a:latin typeface="Segoe UI"/>
              </a:rPr>
              <a:t>Rich partner ecosystem</a:t>
            </a:r>
          </a:p>
        </p:txBody>
      </p:sp>
    </p:spTree>
    <p:extLst>
      <p:ext uri="{BB962C8B-B14F-4D97-AF65-F5344CB8AC3E}">
        <p14:creationId xmlns:p14="http://schemas.microsoft.com/office/powerpoint/2010/main" val="410852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6" presetClass="entr" presetSubtype="42"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arn(outHorizontal)">
                                      <p:cBhvr>
                                        <p:cTn id="42" dur="500"/>
                                        <p:tgtEl>
                                          <p:spTgt spid="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350"/>
                                        <p:tgtEl>
                                          <p:spTgt spid="51"/>
                                        </p:tgtEl>
                                      </p:cBhvr>
                                    </p:animEffect>
                                  </p:childTnLst>
                                </p:cTn>
                              </p:par>
                              <p:par>
                                <p:cTn id="75" presetID="63" presetClass="path" presetSubtype="0" decel="100000" fill="hold" grpId="1" nodeType="withEffect">
                                  <p:stCondLst>
                                    <p:cond delay="0"/>
                                  </p:stCondLst>
                                  <p:childTnLst>
                                    <p:animMotion origin="layout" path="M 0 -4.07407E-6 L 0 0.08681 " pathEditMode="relative" rAng="0" ptsTypes="AA">
                                      <p:cBhvr>
                                        <p:cTn id="76" dur="500" spd="-100000" fill="hold"/>
                                        <p:tgtEl>
                                          <p:spTgt spid="51"/>
                                        </p:tgtEl>
                                        <p:attrNameLst>
                                          <p:attrName>ppt_x</p:attrName>
                                          <p:attrName>ppt_y</p:attrName>
                                        </p:attrNameLst>
                                      </p:cBhvr>
                                      <p:rCtr x="0" y="4329"/>
                                    </p:animMotion>
                                  </p:childTnLst>
                                </p:cTn>
                              </p:par>
                              <p:par>
                                <p:cTn id="77" presetID="10"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350"/>
                                        <p:tgtEl>
                                          <p:spTgt spid="41"/>
                                        </p:tgtEl>
                                      </p:cBhvr>
                                    </p:animEffect>
                                  </p:childTnLst>
                                </p:cTn>
                              </p:par>
                              <p:par>
                                <p:cTn id="80" presetID="63" presetClass="path" presetSubtype="0" decel="100000" fill="hold" grpId="1" nodeType="withEffect">
                                  <p:stCondLst>
                                    <p:cond delay="0"/>
                                  </p:stCondLst>
                                  <p:childTnLst>
                                    <p:animMotion origin="layout" path="M 0 -4.07407E-6 L 0 0.08681 " pathEditMode="relative" rAng="0" ptsTypes="AA">
                                      <p:cBhvr>
                                        <p:cTn id="81" dur="500" spd="-100000" fill="hold"/>
                                        <p:tgtEl>
                                          <p:spTgt spid="41"/>
                                        </p:tgtEl>
                                        <p:attrNameLst>
                                          <p:attrName>ppt_x</p:attrName>
                                          <p:attrName>ppt_y</p:attrName>
                                        </p:attrNameLst>
                                      </p:cBhvr>
                                      <p:rCtr x="0" y="4329"/>
                                    </p:animMotion>
                                  </p:childTnLst>
                                </p:cTn>
                              </p:par>
                              <p:par>
                                <p:cTn id="82" presetID="10" presetClass="entr" presetSubtype="0" fill="hold" grpId="0" nodeType="withEffect">
                                  <p:stCondLst>
                                    <p:cond delay="10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350"/>
                                        <p:tgtEl>
                                          <p:spTgt spid="42"/>
                                        </p:tgtEl>
                                      </p:cBhvr>
                                    </p:animEffect>
                                  </p:childTnLst>
                                </p:cTn>
                              </p:par>
                              <p:par>
                                <p:cTn id="85" presetID="63" presetClass="path" presetSubtype="0" decel="100000" fill="hold" grpId="1" nodeType="withEffect">
                                  <p:stCondLst>
                                    <p:cond delay="100"/>
                                  </p:stCondLst>
                                  <p:childTnLst>
                                    <p:animMotion origin="layout" path="M 0 -4.07407E-6 L 0 0.08681 " pathEditMode="relative" rAng="0" ptsTypes="AA">
                                      <p:cBhvr>
                                        <p:cTn id="86" dur="500" spd="-100000" fill="hold"/>
                                        <p:tgtEl>
                                          <p:spTgt spid="42"/>
                                        </p:tgtEl>
                                        <p:attrNameLst>
                                          <p:attrName>ppt_x</p:attrName>
                                          <p:attrName>ppt_y</p:attrName>
                                        </p:attrNameLst>
                                      </p:cBhvr>
                                      <p:rCtr x="0" y="4329"/>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350"/>
                                        <p:tgtEl>
                                          <p:spTgt spid="45"/>
                                        </p:tgtEl>
                                      </p:cBhvr>
                                    </p:animEffect>
                                  </p:childTnLst>
                                </p:cTn>
                              </p:par>
                              <p:par>
                                <p:cTn id="92" presetID="63" presetClass="path" presetSubtype="0" decel="100000" fill="hold" grpId="1" nodeType="withEffect">
                                  <p:stCondLst>
                                    <p:cond delay="0"/>
                                  </p:stCondLst>
                                  <p:childTnLst>
                                    <p:animMotion origin="layout" path="M 0 -4.07407E-6 L 0 0.08681 " pathEditMode="relative" rAng="0" ptsTypes="AA">
                                      <p:cBhvr>
                                        <p:cTn id="93" dur="500" spd="-100000" fill="hold"/>
                                        <p:tgtEl>
                                          <p:spTgt spid="45"/>
                                        </p:tgtEl>
                                        <p:attrNameLst>
                                          <p:attrName>ppt_x</p:attrName>
                                          <p:attrName>ppt_y</p:attrName>
                                        </p:attrNameLst>
                                      </p:cBhvr>
                                      <p:rCtr x="0" y="4329"/>
                                    </p:animMotion>
                                  </p:childTnLst>
                                </p:cTn>
                              </p:par>
                              <p:par>
                                <p:cTn id="94" presetID="10" presetClass="entr" presetSubtype="0" fill="hold" grpId="0" nodeType="withEffect">
                                  <p:stCondLst>
                                    <p:cond delay="10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350"/>
                                        <p:tgtEl>
                                          <p:spTgt spid="46"/>
                                        </p:tgtEl>
                                      </p:cBhvr>
                                    </p:animEffect>
                                  </p:childTnLst>
                                </p:cTn>
                              </p:par>
                              <p:par>
                                <p:cTn id="97" presetID="63" presetClass="path" presetSubtype="0" decel="100000" fill="hold" grpId="1" nodeType="withEffect">
                                  <p:stCondLst>
                                    <p:cond delay="100"/>
                                  </p:stCondLst>
                                  <p:childTnLst>
                                    <p:animMotion origin="layout" path="M 0 -4.07407E-6 L 0 0.08681 " pathEditMode="relative" rAng="0" ptsTypes="AA">
                                      <p:cBhvr>
                                        <p:cTn id="98" dur="500" spd="-100000" fill="hold"/>
                                        <p:tgtEl>
                                          <p:spTgt spid="46"/>
                                        </p:tgtEl>
                                        <p:attrNameLst>
                                          <p:attrName>ppt_x</p:attrName>
                                          <p:attrName>ppt_y</p:attrName>
                                        </p:attrNameLst>
                                      </p:cBhvr>
                                      <p:rCtr x="0" y="4329"/>
                                    </p:animMotion>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350"/>
                                        <p:tgtEl>
                                          <p:spTgt spid="37"/>
                                        </p:tgtEl>
                                      </p:cBhvr>
                                    </p:animEffect>
                                  </p:childTnLst>
                                </p:cTn>
                              </p:par>
                              <p:par>
                                <p:cTn id="104" presetID="63" presetClass="path" presetSubtype="0" decel="100000" fill="hold" grpId="1" nodeType="withEffect">
                                  <p:stCondLst>
                                    <p:cond delay="0"/>
                                  </p:stCondLst>
                                  <p:childTnLst>
                                    <p:animMotion origin="layout" path="M 0 -4.07407E-6 L 0 0.08681 " pathEditMode="relative" rAng="0" ptsTypes="AA">
                                      <p:cBhvr>
                                        <p:cTn id="105" dur="500" spd="-100000" fill="hold"/>
                                        <p:tgtEl>
                                          <p:spTgt spid="37"/>
                                        </p:tgtEl>
                                        <p:attrNameLst>
                                          <p:attrName>ppt_x</p:attrName>
                                          <p:attrName>ppt_y</p:attrName>
                                        </p:attrNameLst>
                                      </p:cBhvr>
                                      <p:rCtr x="0" y="4329"/>
                                    </p:animMotion>
                                  </p:childTnLst>
                                </p:cTn>
                              </p:par>
                              <p:par>
                                <p:cTn id="106" presetID="10" presetClass="entr" presetSubtype="0" fill="hold" grpId="0" nodeType="withEffect">
                                  <p:stCondLst>
                                    <p:cond delay="100"/>
                                  </p:stCondLst>
                                  <p:childTnLst>
                                    <p:set>
                                      <p:cBhvr>
                                        <p:cTn id="107" dur="1" fill="hold">
                                          <p:stCondLst>
                                            <p:cond delay="0"/>
                                          </p:stCondLst>
                                        </p:cTn>
                                        <p:tgtEl>
                                          <p:spTgt spid="38"/>
                                        </p:tgtEl>
                                        <p:attrNameLst>
                                          <p:attrName>style.visibility</p:attrName>
                                        </p:attrNameLst>
                                      </p:cBhvr>
                                      <p:to>
                                        <p:strVal val="visible"/>
                                      </p:to>
                                    </p:set>
                                    <p:animEffect transition="in" filter="fade">
                                      <p:cBhvr>
                                        <p:cTn id="108" dur="350"/>
                                        <p:tgtEl>
                                          <p:spTgt spid="38"/>
                                        </p:tgtEl>
                                      </p:cBhvr>
                                    </p:animEffect>
                                  </p:childTnLst>
                                </p:cTn>
                              </p:par>
                              <p:par>
                                <p:cTn id="109" presetID="63" presetClass="path" presetSubtype="0" decel="100000" fill="hold" grpId="1" nodeType="withEffect">
                                  <p:stCondLst>
                                    <p:cond delay="100"/>
                                  </p:stCondLst>
                                  <p:childTnLst>
                                    <p:animMotion origin="layout" path="M 0 -4.07407E-6 L 0 0.08681 " pathEditMode="relative" rAng="0" ptsTypes="AA">
                                      <p:cBhvr>
                                        <p:cTn id="110" dur="500" spd="-100000" fill="hold"/>
                                        <p:tgtEl>
                                          <p:spTgt spid="38"/>
                                        </p:tgtEl>
                                        <p:attrNameLst>
                                          <p:attrName>ppt_x</p:attrName>
                                          <p:attrName>ppt_y</p:attrName>
                                        </p:attrNameLst>
                                      </p:cBhvr>
                                      <p:rCtr x="0" y="4329"/>
                                    </p:animMotion>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fade">
                                      <p:cBhvr>
                                        <p:cTn id="115" dur="350"/>
                                        <p:tgtEl>
                                          <p:spTgt spid="49"/>
                                        </p:tgtEl>
                                      </p:cBhvr>
                                    </p:animEffect>
                                  </p:childTnLst>
                                </p:cTn>
                              </p:par>
                              <p:par>
                                <p:cTn id="116" presetID="63" presetClass="path" presetSubtype="0" decel="100000" fill="hold" grpId="1" nodeType="withEffect">
                                  <p:stCondLst>
                                    <p:cond delay="0"/>
                                  </p:stCondLst>
                                  <p:childTnLst>
                                    <p:animMotion origin="layout" path="M 0 -4.07407E-6 L 0 0.08681 " pathEditMode="relative" rAng="0" ptsTypes="AA">
                                      <p:cBhvr>
                                        <p:cTn id="117" dur="500" spd="-100000" fill="hold"/>
                                        <p:tgtEl>
                                          <p:spTgt spid="49"/>
                                        </p:tgtEl>
                                        <p:attrNameLst>
                                          <p:attrName>ppt_x</p:attrName>
                                          <p:attrName>ppt_y</p:attrName>
                                        </p:attrNameLst>
                                      </p:cBhvr>
                                      <p:rCtr x="0" y="4329"/>
                                    </p:animMotion>
                                  </p:childTnLst>
                                </p:cTn>
                              </p:par>
                              <p:par>
                                <p:cTn id="118" presetID="10" presetClass="entr" presetSubtype="0" fill="hold" grpId="0" nodeType="withEffect">
                                  <p:stCondLst>
                                    <p:cond delay="100"/>
                                  </p:stCondLst>
                                  <p:childTnLst>
                                    <p:set>
                                      <p:cBhvr>
                                        <p:cTn id="119" dur="1" fill="hold">
                                          <p:stCondLst>
                                            <p:cond delay="0"/>
                                          </p:stCondLst>
                                        </p:cTn>
                                        <p:tgtEl>
                                          <p:spTgt spid="50"/>
                                        </p:tgtEl>
                                        <p:attrNameLst>
                                          <p:attrName>style.visibility</p:attrName>
                                        </p:attrNameLst>
                                      </p:cBhvr>
                                      <p:to>
                                        <p:strVal val="visible"/>
                                      </p:to>
                                    </p:set>
                                    <p:animEffect transition="in" filter="fade">
                                      <p:cBhvr>
                                        <p:cTn id="120" dur="350"/>
                                        <p:tgtEl>
                                          <p:spTgt spid="50"/>
                                        </p:tgtEl>
                                      </p:cBhvr>
                                    </p:animEffect>
                                  </p:childTnLst>
                                </p:cTn>
                              </p:par>
                              <p:par>
                                <p:cTn id="121" presetID="63" presetClass="path" presetSubtype="0" decel="100000" fill="hold" grpId="1" nodeType="withEffect">
                                  <p:stCondLst>
                                    <p:cond delay="100"/>
                                  </p:stCondLst>
                                  <p:childTnLst>
                                    <p:animMotion origin="layout" path="M 0 -4.07407E-6 L 0 0.08681 " pathEditMode="relative" rAng="0" ptsTypes="AA">
                                      <p:cBhvr>
                                        <p:cTn id="122" dur="500" spd="-100000" fill="hold"/>
                                        <p:tgtEl>
                                          <p:spTgt spid="50"/>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 grpId="0"/>
      <p:bldP spid="6" grpId="0" animBg="1"/>
      <p:bldP spid="7" grpId="0" animBg="1"/>
      <p:bldP spid="16" grpId="0"/>
      <p:bldP spid="17" grpId="0"/>
      <p:bldP spid="18" grpId="0" animBg="1"/>
      <p:bldP spid="23" grpId="0"/>
      <p:bldP spid="25" grpId="0"/>
      <p:bldP spid="26" grpId="0" animBg="1"/>
      <p:bldP spid="27" grpId="0" animBg="1"/>
      <p:bldP spid="28" grpId="0" animBg="1"/>
      <p:bldP spid="29" grpId="0" animBg="1"/>
      <p:bldP spid="30" grpId="0"/>
      <p:bldP spid="31" grpId="0" animBg="1"/>
      <p:bldP spid="32" grpId="0"/>
      <p:bldP spid="33" grpId="0" animBg="1"/>
      <p:bldP spid="34" grpId="0" animBg="1"/>
      <p:bldP spid="37" grpId="0"/>
      <p:bldP spid="37" grpId="1"/>
      <p:bldP spid="38" grpId="0"/>
      <p:bldP spid="38" grpId="1"/>
      <p:bldP spid="41" grpId="0"/>
      <p:bldP spid="41" grpId="1"/>
      <p:bldP spid="42" grpId="0"/>
      <p:bldP spid="42" grpId="1"/>
      <p:bldP spid="45" grpId="0"/>
      <p:bldP spid="45" grpId="1"/>
      <p:bldP spid="46" grpId="0"/>
      <p:bldP spid="46" grpId="1"/>
      <p:bldP spid="49" grpId="0"/>
      <p:bldP spid="49" grpId="1"/>
      <p:bldP spid="50" grpId="0"/>
      <p:bldP spid="50"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EC6191-5E28-4D3E-B1AB-6E7996007B0B}"/>
              </a:ext>
            </a:extLst>
          </p:cNvPr>
          <p:cNvSpPr>
            <a:spLocks noGrp="1"/>
          </p:cNvSpPr>
          <p:nvPr>
            <p:ph type="title"/>
          </p:nvPr>
        </p:nvSpPr>
        <p:spPr/>
        <p:txBody>
          <a:bodyPr/>
          <a:lstStyle/>
          <a:p>
            <a:r>
              <a:rPr lang="en-US"/>
              <a:t>Object storage for every use case</a:t>
            </a:r>
          </a:p>
        </p:txBody>
      </p:sp>
      <p:sp>
        <p:nvSpPr>
          <p:cNvPr id="8" name="Rectangle 7">
            <a:extLst>
              <a:ext uri="{FF2B5EF4-FFF2-40B4-BE49-F238E27FC236}">
                <a16:creationId xmlns:a16="http://schemas.microsoft.com/office/drawing/2014/main" id="{F1112B95-6F53-42AF-84E5-BC119D268E74}"/>
              </a:ext>
            </a:extLst>
          </p:cNvPr>
          <p:cNvSpPr/>
          <p:nvPr/>
        </p:nvSpPr>
        <p:spPr bwMode="auto">
          <a:xfrm>
            <a:off x="656473" y="1750564"/>
            <a:ext cx="2974039" cy="780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51121" fontAlgn="base">
              <a:lnSpc>
                <a:spcPct val="90000"/>
              </a:lnSpc>
              <a:spcBef>
                <a:spcPct val="0"/>
              </a:spcBef>
              <a:spcAft>
                <a:spcPct val="0"/>
              </a:spcAft>
              <a:defRPr/>
            </a:pPr>
            <a:r>
              <a:rPr lang="en-US" sz="2448">
                <a:ln w="3175">
                  <a:noFill/>
                </a:ln>
                <a:gradFill>
                  <a:gsLst>
                    <a:gs pos="1250">
                      <a:srgbClr val="0078D7"/>
                    </a:gs>
                    <a:gs pos="100000">
                      <a:srgbClr val="0078D7"/>
                    </a:gs>
                  </a:gsLst>
                  <a:lin ang="5400000" scaled="0"/>
                </a:gradFill>
                <a:latin typeface="Segoe UI Semibold"/>
                <a:cs typeface="Segoe UI" pitchFamily="34" charset="0"/>
              </a:rPr>
              <a:t>Azure Blob</a:t>
            </a:r>
          </a:p>
        </p:txBody>
      </p:sp>
      <p:grpSp>
        <p:nvGrpSpPr>
          <p:cNvPr id="2" name="Group 1">
            <a:extLst>
              <a:ext uri="{FF2B5EF4-FFF2-40B4-BE49-F238E27FC236}">
                <a16:creationId xmlns:a16="http://schemas.microsoft.com/office/drawing/2014/main" id="{905B66D9-3418-4EBD-9EDB-64AC315CEE31}"/>
              </a:ext>
            </a:extLst>
          </p:cNvPr>
          <p:cNvGrpSpPr/>
          <p:nvPr/>
        </p:nvGrpSpPr>
        <p:grpSpPr>
          <a:xfrm>
            <a:off x="2703995" y="1411528"/>
            <a:ext cx="3229506" cy="2071044"/>
            <a:chOff x="2651129" y="1383977"/>
            <a:chExt cx="3166470" cy="2030620"/>
          </a:xfrm>
        </p:grpSpPr>
        <p:sp>
          <p:nvSpPr>
            <p:cNvPr id="10" name="Temperature_hot">
              <a:extLst>
                <a:ext uri="{FF2B5EF4-FFF2-40B4-BE49-F238E27FC236}">
                  <a16:creationId xmlns:a16="http://schemas.microsoft.com/office/drawing/2014/main" id="{C3935B62-0E91-4B7F-A30F-C2E1A95C7F06}"/>
                </a:ext>
              </a:extLst>
            </p:cNvPr>
            <p:cNvSpPr>
              <a:spLocks noChangeAspect="1" noEditPoints="1"/>
            </p:cNvSpPr>
            <p:nvPr/>
          </p:nvSpPr>
          <p:spPr bwMode="auto">
            <a:xfrm>
              <a:off x="4118802" y="1383977"/>
              <a:ext cx="231114" cy="5779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49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491"/>
                  </a:moveTo>
                  <a:cubicBezTo>
                    <a:pt x="748" y="2716"/>
                    <a:pt x="748" y="2716"/>
                    <a:pt x="748" y="2716"/>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 name="Rectangle 4">
              <a:extLst>
                <a:ext uri="{FF2B5EF4-FFF2-40B4-BE49-F238E27FC236}">
                  <a16:creationId xmlns:a16="http://schemas.microsoft.com/office/drawing/2014/main" id="{5CFEE271-A560-4C02-B11C-4A9C27C8C523}"/>
                </a:ext>
              </a:extLst>
            </p:cNvPr>
            <p:cNvSpPr/>
            <p:nvPr/>
          </p:nvSpPr>
          <p:spPr bwMode="auto">
            <a:xfrm>
              <a:off x="2651129" y="2103035"/>
              <a:ext cx="3166470"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r>
                <a:rPr lang="en-US" sz="2040" kern="0">
                  <a:gradFill>
                    <a:gsLst>
                      <a:gs pos="6195">
                        <a:srgbClr val="E6E6E6">
                          <a:lumMod val="25000"/>
                        </a:srgbClr>
                      </a:gs>
                      <a:gs pos="100000">
                        <a:srgbClr val="E6E6E6">
                          <a:lumMod val="25000"/>
                        </a:srgbClr>
                      </a:gs>
                    </a:gsLst>
                    <a:lin ang="5400000" scaled="0"/>
                  </a:gradFill>
                  <a:latin typeface="Segoe UI"/>
                  <a:cs typeface="Segoe UI" panose="020B0502040204020203" pitchFamily="34" charset="0"/>
                </a:rPr>
                <a:t>Hot </a:t>
              </a:r>
            </a:p>
          </p:txBody>
        </p:sp>
        <p:sp>
          <p:nvSpPr>
            <p:cNvPr id="11" name="Freeform: Shape 10">
              <a:extLst>
                <a:ext uri="{FF2B5EF4-FFF2-40B4-BE49-F238E27FC236}">
                  <a16:creationId xmlns:a16="http://schemas.microsoft.com/office/drawing/2014/main" id="{9BD37152-C3B7-4B85-97E3-E9F57833D476}"/>
                </a:ext>
              </a:extLst>
            </p:cNvPr>
            <p:cNvSpPr/>
            <p:nvPr/>
          </p:nvSpPr>
          <p:spPr bwMode="auto">
            <a:xfrm>
              <a:off x="3725417" y="2088420"/>
              <a:ext cx="1027725"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15" name="TextBox 14">
              <a:extLst>
                <a:ext uri="{FF2B5EF4-FFF2-40B4-BE49-F238E27FC236}">
                  <a16:creationId xmlns:a16="http://schemas.microsoft.com/office/drawing/2014/main" id="{0A0976C9-FF2D-40EF-B091-CE193D587555}"/>
                </a:ext>
              </a:extLst>
            </p:cNvPr>
            <p:cNvSpPr txBox="1"/>
            <p:nvPr/>
          </p:nvSpPr>
          <p:spPr>
            <a:xfrm>
              <a:off x="2679398" y="2672935"/>
              <a:ext cx="3109927" cy="741662"/>
            </a:xfrm>
            <a:prstGeom prst="rect">
              <a:avLst/>
            </a:prstGeom>
            <a:noFill/>
          </p:spPr>
          <p:txBody>
            <a:bodyPr wrap="square" lIns="182828" tIns="146262" rIns="182828" bIns="146262" rtlCol="0">
              <a:spAutoFit/>
            </a:bodyPr>
            <a:lstStyle/>
            <a:p>
              <a:pPr algn="ctr" defTabSz="931935" fontAlgn="base">
                <a:lnSpc>
                  <a:spcPct val="90000"/>
                </a:lnSpc>
                <a:spcBef>
                  <a:spcPct val="0"/>
                </a:spcBef>
                <a:spcAft>
                  <a:spcPct val="0"/>
                </a:spcAft>
                <a:defRPr/>
              </a:pPr>
              <a:r>
                <a:rPr lang="en-US" sz="1632" kern="0">
                  <a:gradFill>
                    <a:gsLst>
                      <a:gs pos="6195">
                        <a:srgbClr val="E6E6E6">
                          <a:lumMod val="25000"/>
                        </a:srgbClr>
                      </a:gs>
                      <a:gs pos="100000">
                        <a:srgbClr val="E6E6E6">
                          <a:lumMod val="25000"/>
                        </a:srgbClr>
                      </a:gs>
                    </a:gsLst>
                    <a:lin ang="5400000" scaled="0"/>
                  </a:gradFill>
                  <a:latin typeface="Segoe UI"/>
                  <a:cs typeface="Segoe UI" panose="020B0502040204020203" pitchFamily="34" charset="0"/>
                </a:rPr>
                <a:t>Frequently </a:t>
              </a:r>
              <a:br>
                <a:rPr lang="en-US" sz="1632" kern="0">
                  <a:gradFill>
                    <a:gsLst>
                      <a:gs pos="6195">
                        <a:srgbClr val="E6E6E6">
                          <a:lumMod val="25000"/>
                        </a:srgbClr>
                      </a:gs>
                      <a:gs pos="100000">
                        <a:srgbClr val="E6E6E6">
                          <a:lumMod val="25000"/>
                        </a:srgbClr>
                      </a:gs>
                    </a:gsLst>
                    <a:lin ang="5400000" scaled="0"/>
                  </a:gradFill>
                  <a:latin typeface="Segoe UI"/>
                  <a:cs typeface="Segoe UI" panose="020B0502040204020203" pitchFamily="34" charset="0"/>
                </a:rPr>
              </a:br>
              <a:r>
                <a:rPr lang="en-US" sz="1632" kern="0">
                  <a:gradFill>
                    <a:gsLst>
                      <a:gs pos="6195">
                        <a:srgbClr val="E6E6E6">
                          <a:lumMod val="25000"/>
                        </a:srgbClr>
                      </a:gs>
                      <a:gs pos="100000">
                        <a:srgbClr val="E6E6E6">
                          <a:lumMod val="25000"/>
                        </a:srgbClr>
                      </a:gs>
                    </a:gsLst>
                    <a:lin ang="5400000" scaled="0"/>
                  </a:gradFill>
                  <a:latin typeface="Segoe UI"/>
                  <a:cs typeface="Segoe UI" panose="020B0502040204020203" pitchFamily="34" charset="0"/>
                </a:rPr>
                <a:t>accessed data</a:t>
              </a:r>
            </a:p>
          </p:txBody>
        </p:sp>
      </p:grpSp>
      <p:grpSp>
        <p:nvGrpSpPr>
          <p:cNvPr id="14" name="Group 13">
            <a:extLst>
              <a:ext uri="{FF2B5EF4-FFF2-40B4-BE49-F238E27FC236}">
                <a16:creationId xmlns:a16="http://schemas.microsoft.com/office/drawing/2014/main" id="{6FC5DAEB-821F-45BA-8C43-9520E486958A}"/>
              </a:ext>
            </a:extLst>
          </p:cNvPr>
          <p:cNvGrpSpPr/>
          <p:nvPr/>
        </p:nvGrpSpPr>
        <p:grpSpPr>
          <a:xfrm>
            <a:off x="5883921" y="1411528"/>
            <a:ext cx="3229506" cy="2071044"/>
            <a:chOff x="5768987" y="1383977"/>
            <a:chExt cx="3166470" cy="2030620"/>
          </a:xfrm>
        </p:grpSpPr>
        <p:sp>
          <p:nvSpPr>
            <p:cNvPr id="9" name="Temperature_mild">
              <a:extLst>
                <a:ext uri="{FF2B5EF4-FFF2-40B4-BE49-F238E27FC236}">
                  <a16:creationId xmlns:a16="http://schemas.microsoft.com/office/drawing/2014/main" id="{EF779DE0-787B-49F7-8E56-641335CC5D95}"/>
                </a:ext>
              </a:extLst>
            </p:cNvPr>
            <p:cNvSpPr>
              <a:spLocks noChangeAspect="1" noEditPoints="1"/>
            </p:cNvSpPr>
            <p:nvPr/>
          </p:nvSpPr>
          <p:spPr bwMode="auto">
            <a:xfrm>
              <a:off x="7235606" y="1383977"/>
              <a:ext cx="231114" cy="5779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93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931"/>
                  </a:moveTo>
                  <a:cubicBezTo>
                    <a:pt x="748" y="2716"/>
                    <a:pt x="748" y="2716"/>
                    <a:pt x="748" y="2716"/>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6" name="Rectangle 5">
              <a:extLst>
                <a:ext uri="{FF2B5EF4-FFF2-40B4-BE49-F238E27FC236}">
                  <a16:creationId xmlns:a16="http://schemas.microsoft.com/office/drawing/2014/main" id="{10823B3D-B834-4F1E-A506-0F133547BAA0}"/>
                </a:ext>
              </a:extLst>
            </p:cNvPr>
            <p:cNvSpPr/>
            <p:nvPr/>
          </p:nvSpPr>
          <p:spPr bwMode="auto">
            <a:xfrm>
              <a:off x="5768987" y="2103035"/>
              <a:ext cx="3166470"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r>
                <a:rPr lang="en-US" sz="2040" kern="0">
                  <a:gradFill>
                    <a:gsLst>
                      <a:gs pos="6195">
                        <a:srgbClr val="E6E6E6">
                          <a:lumMod val="25000"/>
                        </a:srgbClr>
                      </a:gs>
                      <a:gs pos="100000">
                        <a:srgbClr val="E6E6E6">
                          <a:lumMod val="25000"/>
                        </a:srgbClr>
                      </a:gs>
                    </a:gsLst>
                    <a:lin ang="5400000" scaled="0"/>
                  </a:gradFill>
                  <a:latin typeface="Segoe UI"/>
                  <a:cs typeface="Segoe UI" panose="020B0502040204020203" pitchFamily="34" charset="0"/>
                </a:rPr>
                <a:t>Cool</a:t>
              </a:r>
            </a:p>
          </p:txBody>
        </p:sp>
        <p:sp>
          <p:nvSpPr>
            <p:cNvPr id="12" name="Freeform: Shape 11">
              <a:extLst>
                <a:ext uri="{FF2B5EF4-FFF2-40B4-BE49-F238E27FC236}">
                  <a16:creationId xmlns:a16="http://schemas.microsoft.com/office/drawing/2014/main" id="{704851B8-9074-47C0-9341-39FCB2F1AF58}"/>
                </a:ext>
              </a:extLst>
            </p:cNvPr>
            <p:cNvSpPr/>
            <p:nvPr/>
          </p:nvSpPr>
          <p:spPr bwMode="auto">
            <a:xfrm>
              <a:off x="6838361" y="2088420"/>
              <a:ext cx="1027725"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21" name="TextBox 20">
              <a:extLst>
                <a:ext uri="{FF2B5EF4-FFF2-40B4-BE49-F238E27FC236}">
                  <a16:creationId xmlns:a16="http://schemas.microsoft.com/office/drawing/2014/main" id="{B39D2511-7713-4966-B85F-C4D067ADBA90}"/>
                </a:ext>
              </a:extLst>
            </p:cNvPr>
            <p:cNvSpPr txBox="1"/>
            <p:nvPr/>
          </p:nvSpPr>
          <p:spPr>
            <a:xfrm>
              <a:off x="5797257" y="2672935"/>
              <a:ext cx="3109927" cy="741662"/>
            </a:xfrm>
            <a:prstGeom prst="rect">
              <a:avLst/>
            </a:prstGeom>
            <a:noFill/>
          </p:spPr>
          <p:txBody>
            <a:bodyPr wrap="square" lIns="182828" tIns="146262" rIns="182828" bIns="146262" rtlCol="0">
              <a:spAutoFit/>
            </a:bodyPr>
            <a:lstStyle/>
            <a:p>
              <a:pPr algn="ctr" defTabSz="931935" fontAlgn="base">
                <a:lnSpc>
                  <a:spcPct val="90000"/>
                </a:lnSpc>
                <a:spcBef>
                  <a:spcPct val="0"/>
                </a:spcBef>
                <a:spcAft>
                  <a:spcPct val="0"/>
                </a:spcAft>
                <a:defRPr/>
              </a:pPr>
              <a:r>
                <a:rPr lang="en-US" sz="1632" kern="0">
                  <a:gradFill>
                    <a:gsLst>
                      <a:gs pos="6195">
                        <a:srgbClr val="E6E6E6">
                          <a:lumMod val="25000"/>
                        </a:srgbClr>
                      </a:gs>
                      <a:gs pos="100000">
                        <a:srgbClr val="E6E6E6">
                          <a:lumMod val="25000"/>
                        </a:srgbClr>
                      </a:gs>
                    </a:gsLst>
                    <a:lin ang="5400000" scaled="0"/>
                  </a:gradFill>
                  <a:latin typeface="Segoe UI"/>
                  <a:cs typeface="Segoe UI" panose="020B0502040204020203" pitchFamily="34" charset="0"/>
                </a:rPr>
                <a:t>Less frequently </a:t>
              </a:r>
              <a:br>
                <a:rPr lang="en-US" sz="1632" kern="0">
                  <a:gradFill>
                    <a:gsLst>
                      <a:gs pos="6195">
                        <a:srgbClr val="E6E6E6">
                          <a:lumMod val="25000"/>
                        </a:srgbClr>
                      </a:gs>
                      <a:gs pos="100000">
                        <a:srgbClr val="E6E6E6">
                          <a:lumMod val="25000"/>
                        </a:srgbClr>
                      </a:gs>
                    </a:gsLst>
                    <a:lin ang="5400000" scaled="0"/>
                  </a:gradFill>
                  <a:latin typeface="Segoe UI"/>
                  <a:cs typeface="Segoe UI" panose="020B0502040204020203" pitchFamily="34" charset="0"/>
                </a:rPr>
              </a:br>
              <a:r>
                <a:rPr lang="en-US" sz="1632" kern="0">
                  <a:gradFill>
                    <a:gsLst>
                      <a:gs pos="6195">
                        <a:srgbClr val="E6E6E6">
                          <a:lumMod val="25000"/>
                        </a:srgbClr>
                      </a:gs>
                      <a:gs pos="100000">
                        <a:srgbClr val="E6E6E6">
                          <a:lumMod val="25000"/>
                        </a:srgbClr>
                      </a:gs>
                    </a:gsLst>
                    <a:lin ang="5400000" scaled="0"/>
                  </a:gradFill>
                  <a:latin typeface="Segoe UI"/>
                  <a:cs typeface="Segoe UI" panose="020B0502040204020203" pitchFamily="34" charset="0"/>
                </a:rPr>
                <a:t>accessed data</a:t>
              </a:r>
            </a:p>
          </p:txBody>
        </p:sp>
      </p:grpSp>
      <p:grpSp>
        <p:nvGrpSpPr>
          <p:cNvPr id="16" name="Group 15">
            <a:extLst>
              <a:ext uri="{FF2B5EF4-FFF2-40B4-BE49-F238E27FC236}">
                <a16:creationId xmlns:a16="http://schemas.microsoft.com/office/drawing/2014/main" id="{9C497968-3105-4C23-8FA7-1A93871253CB}"/>
              </a:ext>
            </a:extLst>
          </p:cNvPr>
          <p:cNvGrpSpPr/>
          <p:nvPr/>
        </p:nvGrpSpPr>
        <p:grpSpPr>
          <a:xfrm>
            <a:off x="9058837" y="1477018"/>
            <a:ext cx="3229506" cy="2005554"/>
            <a:chOff x="8881932" y="1448189"/>
            <a:chExt cx="3166470" cy="1966408"/>
          </a:xfrm>
        </p:grpSpPr>
        <p:sp>
          <p:nvSpPr>
            <p:cNvPr id="4" name="Archive_F03F">
              <a:extLst>
                <a:ext uri="{FF2B5EF4-FFF2-40B4-BE49-F238E27FC236}">
                  <a16:creationId xmlns:a16="http://schemas.microsoft.com/office/drawing/2014/main" id="{BEFCF826-D1A4-4A23-AF78-9A720BDC8501}"/>
                </a:ext>
              </a:extLst>
            </p:cNvPr>
            <p:cNvSpPr>
              <a:spLocks noChangeAspect="1" noEditPoints="1"/>
            </p:cNvSpPr>
            <p:nvPr/>
          </p:nvSpPr>
          <p:spPr bwMode="auto">
            <a:xfrm>
              <a:off x="10116439" y="1448189"/>
              <a:ext cx="592385" cy="513709"/>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 name="Rectangle 6">
              <a:extLst>
                <a:ext uri="{FF2B5EF4-FFF2-40B4-BE49-F238E27FC236}">
                  <a16:creationId xmlns:a16="http://schemas.microsoft.com/office/drawing/2014/main" id="{0B5AD93F-0B09-46F7-8486-5328468BB339}"/>
                </a:ext>
              </a:extLst>
            </p:cNvPr>
            <p:cNvSpPr/>
            <p:nvPr/>
          </p:nvSpPr>
          <p:spPr bwMode="auto">
            <a:xfrm>
              <a:off x="8881932" y="2103035"/>
              <a:ext cx="3166470"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r>
                <a:rPr lang="fr-FR" sz="2040" kern="0">
                  <a:gradFill>
                    <a:gsLst>
                      <a:gs pos="6195">
                        <a:srgbClr val="E6E6E6">
                          <a:lumMod val="25000"/>
                        </a:srgbClr>
                      </a:gs>
                      <a:gs pos="100000">
                        <a:srgbClr val="E6E6E6">
                          <a:lumMod val="25000"/>
                        </a:srgbClr>
                      </a:gs>
                    </a:gsLst>
                    <a:lin ang="5400000" scaled="0"/>
                  </a:gradFill>
                  <a:latin typeface="Segoe UI"/>
                  <a:cs typeface="Segoe UI" panose="020B0502040204020203" pitchFamily="34" charset="0"/>
                </a:rPr>
                <a:t>Archive</a:t>
              </a:r>
              <a:endParaRPr lang="en-US" sz="2040" kern="0">
                <a:gradFill>
                  <a:gsLst>
                    <a:gs pos="6195">
                      <a:srgbClr val="E6E6E6">
                        <a:lumMod val="25000"/>
                      </a:srgbClr>
                    </a:gs>
                    <a:gs pos="100000">
                      <a:srgbClr val="E6E6E6">
                        <a:lumMod val="25000"/>
                      </a:srgbClr>
                    </a:gs>
                  </a:gsLst>
                  <a:lin ang="5400000" scaled="0"/>
                </a:gradFill>
                <a:latin typeface="Segoe UI"/>
                <a:cs typeface="Segoe UI" panose="020B0502040204020203" pitchFamily="34" charset="0"/>
              </a:endParaRPr>
            </a:p>
          </p:txBody>
        </p:sp>
        <p:sp>
          <p:nvSpPr>
            <p:cNvPr id="13" name="Freeform: Shape 12">
              <a:extLst>
                <a:ext uri="{FF2B5EF4-FFF2-40B4-BE49-F238E27FC236}">
                  <a16:creationId xmlns:a16="http://schemas.microsoft.com/office/drawing/2014/main" id="{B92DBDA3-2B7A-4991-98C2-95556ED24C5A}"/>
                </a:ext>
              </a:extLst>
            </p:cNvPr>
            <p:cNvSpPr/>
            <p:nvPr/>
          </p:nvSpPr>
          <p:spPr bwMode="auto">
            <a:xfrm>
              <a:off x="9951306" y="2088420"/>
              <a:ext cx="1027725"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27" name="TextBox 26">
              <a:extLst>
                <a:ext uri="{FF2B5EF4-FFF2-40B4-BE49-F238E27FC236}">
                  <a16:creationId xmlns:a16="http://schemas.microsoft.com/office/drawing/2014/main" id="{783787C1-B80D-4CD9-A41E-42143D32AB32}"/>
                </a:ext>
              </a:extLst>
            </p:cNvPr>
            <p:cNvSpPr txBox="1"/>
            <p:nvPr/>
          </p:nvSpPr>
          <p:spPr>
            <a:xfrm>
              <a:off x="8910205" y="2672935"/>
              <a:ext cx="3109927" cy="741662"/>
            </a:xfrm>
            <a:prstGeom prst="rect">
              <a:avLst/>
            </a:prstGeom>
            <a:noFill/>
          </p:spPr>
          <p:txBody>
            <a:bodyPr wrap="square" lIns="182828" tIns="146262" rIns="182828" bIns="146262" rtlCol="0">
              <a:spAutoFit/>
            </a:bodyPr>
            <a:lstStyle/>
            <a:p>
              <a:pPr algn="ctr" defTabSz="931935" fontAlgn="base">
                <a:lnSpc>
                  <a:spcPct val="90000"/>
                </a:lnSpc>
                <a:spcBef>
                  <a:spcPct val="0"/>
                </a:spcBef>
                <a:spcAft>
                  <a:spcPct val="0"/>
                </a:spcAft>
                <a:defRPr/>
              </a:pPr>
              <a:r>
                <a:rPr lang="en-US" sz="1632" kern="0">
                  <a:gradFill>
                    <a:gsLst>
                      <a:gs pos="6195">
                        <a:srgbClr val="E6E6E6">
                          <a:lumMod val="25000"/>
                        </a:srgbClr>
                      </a:gs>
                      <a:gs pos="100000">
                        <a:srgbClr val="E6E6E6">
                          <a:lumMod val="25000"/>
                        </a:srgbClr>
                      </a:gs>
                    </a:gsLst>
                    <a:lin ang="5400000" scaled="0"/>
                  </a:gradFill>
                  <a:latin typeface="Segoe UI"/>
                  <a:cs typeface="Segoe UI" panose="020B0502040204020203" pitchFamily="34" charset="0"/>
                </a:rPr>
                <a:t>Rarely </a:t>
              </a:r>
              <a:br>
                <a:rPr lang="en-US" sz="1632" kern="0">
                  <a:gradFill>
                    <a:gsLst>
                      <a:gs pos="6195">
                        <a:srgbClr val="E6E6E6">
                          <a:lumMod val="25000"/>
                        </a:srgbClr>
                      </a:gs>
                      <a:gs pos="100000">
                        <a:srgbClr val="E6E6E6">
                          <a:lumMod val="25000"/>
                        </a:srgbClr>
                      </a:gs>
                    </a:gsLst>
                    <a:lin ang="5400000" scaled="0"/>
                  </a:gradFill>
                  <a:latin typeface="Segoe UI"/>
                  <a:cs typeface="Segoe UI" panose="020B0502040204020203" pitchFamily="34" charset="0"/>
                </a:rPr>
              </a:br>
              <a:r>
                <a:rPr lang="en-US" sz="1632" kern="0">
                  <a:gradFill>
                    <a:gsLst>
                      <a:gs pos="6195">
                        <a:srgbClr val="E6E6E6">
                          <a:lumMod val="25000"/>
                        </a:srgbClr>
                      </a:gs>
                      <a:gs pos="100000">
                        <a:srgbClr val="E6E6E6">
                          <a:lumMod val="25000"/>
                        </a:srgbClr>
                      </a:gs>
                    </a:gsLst>
                    <a:lin ang="5400000" scaled="0"/>
                  </a:gradFill>
                  <a:latin typeface="Segoe UI"/>
                  <a:cs typeface="Segoe UI" panose="020B0502040204020203" pitchFamily="34" charset="0"/>
                </a:rPr>
                <a:t>accessed data</a:t>
              </a:r>
            </a:p>
          </p:txBody>
        </p:sp>
      </p:grpSp>
      <p:grpSp>
        <p:nvGrpSpPr>
          <p:cNvPr id="20" name="Group 19">
            <a:extLst>
              <a:ext uri="{FF2B5EF4-FFF2-40B4-BE49-F238E27FC236}">
                <a16:creationId xmlns:a16="http://schemas.microsoft.com/office/drawing/2014/main" id="{D0B24E3A-D9AB-493E-8410-906B651AD0ED}"/>
              </a:ext>
            </a:extLst>
          </p:cNvPr>
          <p:cNvGrpSpPr/>
          <p:nvPr/>
        </p:nvGrpSpPr>
        <p:grpSpPr>
          <a:xfrm>
            <a:off x="600062" y="3574780"/>
            <a:ext cx="11449889" cy="610630"/>
            <a:chOff x="588263" y="3505005"/>
            <a:chExt cx="11226400" cy="598711"/>
          </a:xfrm>
        </p:grpSpPr>
        <p:sp>
          <p:nvSpPr>
            <p:cNvPr id="40" name="arrow_15_bidi">
              <a:extLst>
                <a:ext uri="{FF2B5EF4-FFF2-40B4-BE49-F238E27FC236}">
                  <a16:creationId xmlns:a16="http://schemas.microsoft.com/office/drawing/2014/main" id="{240364F4-5935-4A24-A84F-F33B1DFD7B4C}"/>
                </a:ext>
              </a:extLst>
            </p:cNvPr>
            <p:cNvSpPr>
              <a:spLocks noChangeAspect="1" noEditPoints="1"/>
            </p:cNvSpPr>
            <p:nvPr/>
          </p:nvSpPr>
          <p:spPr bwMode="auto">
            <a:xfrm rot="16200000" flipH="1">
              <a:off x="853485" y="3693394"/>
              <a:ext cx="310853" cy="30944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17" name="TextBox 16">
              <a:extLst>
                <a:ext uri="{FF2B5EF4-FFF2-40B4-BE49-F238E27FC236}">
                  <a16:creationId xmlns:a16="http://schemas.microsoft.com/office/drawing/2014/main" id="{385CB7DA-5E0D-4172-9DA9-7DB415B3E604}"/>
                </a:ext>
              </a:extLst>
            </p:cNvPr>
            <p:cNvSpPr txBox="1"/>
            <p:nvPr/>
          </p:nvSpPr>
          <p:spPr>
            <a:xfrm>
              <a:off x="2884864" y="3592502"/>
              <a:ext cx="2698994" cy="511214"/>
            </a:xfrm>
            <a:prstGeom prst="rect">
              <a:avLst/>
            </a:prstGeom>
            <a:noFill/>
          </p:spPr>
          <p:txBody>
            <a:bodyPr wrap="square" lIns="0" tIns="146262" rIns="0" bIns="146262" rtlCol="0" anchor="ctr">
              <a:spAutoFit/>
            </a:bodyPr>
            <a:lstStyle/>
            <a:p>
              <a:pPr algn="ctr" defTabSz="932563" fontAlgn="base">
                <a:lnSpc>
                  <a:spcPct val="90000"/>
                </a:lnSpc>
                <a:spcAft>
                  <a:spcPts val="300"/>
                </a:spcAft>
                <a:defRPr/>
              </a:pPr>
              <a:r>
                <a:rPr lang="en-US" sz="1632" dirty="0">
                  <a:gradFill>
                    <a:gsLst>
                      <a:gs pos="88021">
                        <a:srgbClr val="0078D7"/>
                      </a:gs>
                      <a:gs pos="78761">
                        <a:srgbClr val="0078D7"/>
                      </a:gs>
                    </a:gsLst>
                    <a:lin ang="5400000" scaled="0"/>
                  </a:gradFill>
                  <a:latin typeface="Segoe UI"/>
                  <a:cs typeface="Segoe UI" panose="020B0502040204020203" pitchFamily="34" charset="0"/>
                </a:rPr>
                <a:t>$20.80 </a:t>
              </a:r>
            </a:p>
          </p:txBody>
        </p:sp>
        <p:sp>
          <p:nvSpPr>
            <p:cNvPr id="23" name="TextBox 22">
              <a:extLst>
                <a:ext uri="{FF2B5EF4-FFF2-40B4-BE49-F238E27FC236}">
                  <a16:creationId xmlns:a16="http://schemas.microsoft.com/office/drawing/2014/main" id="{28097D7C-9799-40E2-A1C8-106A8A997BAE}"/>
                </a:ext>
              </a:extLst>
            </p:cNvPr>
            <p:cNvSpPr txBox="1"/>
            <p:nvPr/>
          </p:nvSpPr>
          <p:spPr>
            <a:xfrm>
              <a:off x="6002723" y="3592502"/>
              <a:ext cx="2698994" cy="511214"/>
            </a:xfrm>
            <a:prstGeom prst="rect">
              <a:avLst/>
            </a:prstGeom>
            <a:noFill/>
          </p:spPr>
          <p:txBody>
            <a:bodyPr wrap="square" lIns="0" tIns="146262" rIns="0" bIns="146262" rtlCol="0" anchor="ctr">
              <a:spAutoFit/>
            </a:bodyPr>
            <a:lstStyle/>
            <a:p>
              <a:pPr algn="ctr" defTabSz="932563" fontAlgn="base">
                <a:lnSpc>
                  <a:spcPct val="90000"/>
                </a:lnSpc>
                <a:spcAft>
                  <a:spcPts val="300"/>
                </a:spcAft>
                <a:defRPr/>
              </a:pPr>
              <a:r>
                <a:rPr lang="en-US" sz="1632" dirty="0">
                  <a:gradFill>
                    <a:gsLst>
                      <a:gs pos="88021">
                        <a:srgbClr val="0078D7"/>
                      </a:gs>
                      <a:gs pos="78761">
                        <a:srgbClr val="0078D7"/>
                      </a:gs>
                    </a:gsLst>
                    <a:lin ang="5400000" scaled="0"/>
                  </a:gradFill>
                  <a:latin typeface="Segoe UI"/>
                  <a:cs typeface="Segoe UI" panose="020B0502040204020203" pitchFamily="34" charset="0"/>
                </a:rPr>
                <a:t>$15.20</a:t>
              </a:r>
            </a:p>
          </p:txBody>
        </p:sp>
        <p:sp>
          <p:nvSpPr>
            <p:cNvPr id="29" name="TextBox 28">
              <a:extLst>
                <a:ext uri="{FF2B5EF4-FFF2-40B4-BE49-F238E27FC236}">
                  <a16:creationId xmlns:a16="http://schemas.microsoft.com/office/drawing/2014/main" id="{C40B8A99-14DC-4597-8E2C-B4AD49AED4F0}"/>
                </a:ext>
              </a:extLst>
            </p:cNvPr>
            <p:cNvSpPr txBox="1"/>
            <p:nvPr/>
          </p:nvSpPr>
          <p:spPr>
            <a:xfrm>
              <a:off x="9115669" y="3592502"/>
              <a:ext cx="2698994" cy="511214"/>
            </a:xfrm>
            <a:prstGeom prst="rect">
              <a:avLst/>
            </a:prstGeom>
            <a:noFill/>
          </p:spPr>
          <p:txBody>
            <a:bodyPr wrap="square" lIns="0" tIns="146262" rIns="0" bIns="146262" rtlCol="0" anchor="ctr">
              <a:spAutoFit/>
            </a:bodyPr>
            <a:lstStyle/>
            <a:p>
              <a:pPr algn="ctr" defTabSz="932563" fontAlgn="base">
                <a:lnSpc>
                  <a:spcPct val="90000"/>
                </a:lnSpc>
                <a:spcAft>
                  <a:spcPts val="300"/>
                </a:spcAft>
                <a:defRPr/>
              </a:pPr>
              <a:r>
                <a:rPr lang="en-US" sz="1632" dirty="0">
                  <a:gradFill>
                    <a:gsLst>
                      <a:gs pos="88021">
                        <a:srgbClr val="0078D7"/>
                      </a:gs>
                      <a:gs pos="78761">
                        <a:srgbClr val="0078D7"/>
                      </a:gs>
                    </a:gsLst>
                    <a:lin ang="5400000" scaled="0"/>
                  </a:gradFill>
                  <a:latin typeface="Segoe UI"/>
                  <a:cs typeface="Segoe UI" panose="020B0502040204020203" pitchFamily="34" charset="0"/>
                </a:rPr>
                <a:t>$0.99 </a:t>
              </a:r>
            </a:p>
          </p:txBody>
        </p:sp>
        <p:sp>
          <p:nvSpPr>
            <p:cNvPr id="32" name="Freeform: Shape 31">
              <a:extLst>
                <a:ext uri="{FF2B5EF4-FFF2-40B4-BE49-F238E27FC236}">
                  <a16:creationId xmlns:a16="http://schemas.microsoft.com/office/drawing/2014/main" id="{FABE0E05-4D7C-4DA7-9397-9A5D16F980E0}"/>
                </a:ext>
              </a:extLst>
            </p:cNvPr>
            <p:cNvSpPr/>
            <p:nvPr/>
          </p:nvSpPr>
          <p:spPr bwMode="auto">
            <a:xfrm>
              <a:off x="588263" y="3505005"/>
              <a:ext cx="10962410" cy="0"/>
            </a:xfrm>
            <a:custGeom>
              <a:avLst/>
              <a:gdLst>
                <a:gd name="connsiteX0" fmla="*/ 0 w 7167419"/>
                <a:gd name="connsiteY0" fmla="*/ 0 h 0"/>
                <a:gd name="connsiteX1" fmla="*/ 7167419 w 7167419"/>
                <a:gd name="connsiteY1" fmla="*/ 0 h 0"/>
              </a:gdLst>
              <a:ahLst/>
              <a:cxnLst>
                <a:cxn ang="0">
                  <a:pos x="connsiteX0" y="connsiteY0"/>
                </a:cxn>
                <a:cxn ang="0">
                  <a:pos x="connsiteX1" y="connsiteY1"/>
                </a:cxn>
              </a:cxnLst>
              <a:rect l="l" t="t" r="r" b="b"/>
              <a:pathLst>
                <a:path w="7167419">
                  <a:moveTo>
                    <a:pt x="0" y="0"/>
                  </a:moveTo>
                  <a:lnTo>
                    <a:pt x="7167419" y="0"/>
                  </a:lnTo>
                </a:path>
              </a:pathLst>
            </a:cu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37" name="Rectangle 36">
              <a:extLst>
                <a:ext uri="{FF2B5EF4-FFF2-40B4-BE49-F238E27FC236}">
                  <a16:creationId xmlns:a16="http://schemas.microsoft.com/office/drawing/2014/main" id="{DB4C2938-66B1-4032-8645-5829355C134F}"/>
                </a:ext>
              </a:extLst>
            </p:cNvPr>
            <p:cNvSpPr/>
            <p:nvPr/>
          </p:nvSpPr>
          <p:spPr>
            <a:xfrm>
              <a:off x="1311907" y="3639923"/>
              <a:ext cx="934871" cy="431400"/>
            </a:xfrm>
            <a:prstGeom prst="rect">
              <a:avLst/>
            </a:prstGeom>
          </p:spPr>
          <p:txBody>
            <a:bodyPr wrap="none">
              <a:spAutoFit/>
            </a:bodyPr>
            <a:lstStyle/>
            <a:p>
              <a:pPr defTabSz="932563">
                <a:lnSpc>
                  <a:spcPct val="90000"/>
                </a:lnSpc>
                <a:spcBef>
                  <a:spcPts val="600"/>
                </a:spcBef>
                <a:spcAft>
                  <a:spcPts val="600"/>
                </a:spcAft>
                <a:defRPr/>
              </a:pPr>
              <a:r>
                <a:rPr lang="en-US" sz="1224">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Per TB </a:t>
              </a:r>
              <a:br>
                <a:rPr lang="en-US" sz="1224">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br>
              <a:r>
                <a:rPr lang="en-US" sz="1224">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per month</a:t>
              </a:r>
            </a:p>
          </p:txBody>
        </p:sp>
      </p:grpSp>
      <p:grpSp>
        <p:nvGrpSpPr>
          <p:cNvPr id="22" name="Group 21">
            <a:extLst>
              <a:ext uri="{FF2B5EF4-FFF2-40B4-BE49-F238E27FC236}">
                <a16:creationId xmlns:a16="http://schemas.microsoft.com/office/drawing/2014/main" id="{2EF776EE-FFAA-43FE-883D-358C3A89C28A}"/>
              </a:ext>
            </a:extLst>
          </p:cNvPr>
          <p:cNvGrpSpPr/>
          <p:nvPr/>
        </p:nvGrpSpPr>
        <p:grpSpPr>
          <a:xfrm>
            <a:off x="600062" y="4274659"/>
            <a:ext cx="11449889" cy="614092"/>
            <a:chOff x="588263" y="4191223"/>
            <a:chExt cx="11226400" cy="602106"/>
          </a:xfrm>
        </p:grpSpPr>
        <p:sp>
          <p:nvSpPr>
            <p:cNvPr id="41" name="arrow_15_bidi">
              <a:extLst>
                <a:ext uri="{FF2B5EF4-FFF2-40B4-BE49-F238E27FC236}">
                  <a16:creationId xmlns:a16="http://schemas.microsoft.com/office/drawing/2014/main" id="{FAAF5432-FAB0-42DC-949B-9126A68AE432}"/>
                </a:ext>
              </a:extLst>
            </p:cNvPr>
            <p:cNvSpPr>
              <a:spLocks noChangeAspect="1" noEditPoints="1"/>
            </p:cNvSpPr>
            <p:nvPr/>
          </p:nvSpPr>
          <p:spPr bwMode="auto">
            <a:xfrm rot="5400000" flipH="1">
              <a:off x="853485" y="4379612"/>
              <a:ext cx="310853" cy="30944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18" name="TextBox 17">
              <a:extLst>
                <a:ext uri="{FF2B5EF4-FFF2-40B4-BE49-F238E27FC236}">
                  <a16:creationId xmlns:a16="http://schemas.microsoft.com/office/drawing/2014/main" id="{C945DD59-F315-4D07-BC79-21F3FD5031C9}"/>
                </a:ext>
              </a:extLst>
            </p:cNvPr>
            <p:cNvSpPr txBox="1"/>
            <p:nvPr/>
          </p:nvSpPr>
          <p:spPr>
            <a:xfrm>
              <a:off x="2884864" y="4282115"/>
              <a:ext cx="2698994" cy="511214"/>
            </a:xfrm>
            <a:prstGeom prst="rect">
              <a:avLst/>
            </a:prstGeom>
            <a:noFill/>
          </p:spPr>
          <p:txBody>
            <a:bodyPr wrap="square" lIns="0" tIns="146262" rIns="0" bIns="146262" rtlCol="0" anchor="ctr">
              <a:spAutoFit/>
            </a:bodyPr>
            <a:lstStyle/>
            <a:p>
              <a:pPr algn="ctr" defTabSz="932563" fontAlgn="base">
                <a:lnSpc>
                  <a:spcPct val="90000"/>
                </a:lnSpc>
                <a:spcAft>
                  <a:spcPts val="300"/>
                </a:spcAft>
                <a:defRPr/>
              </a:pPr>
              <a:r>
                <a:rPr lang="en-US" sz="1632">
                  <a:gradFill>
                    <a:gsLst>
                      <a:gs pos="88021">
                        <a:srgbClr val="0078D7"/>
                      </a:gs>
                      <a:gs pos="78761">
                        <a:srgbClr val="0078D7"/>
                      </a:gs>
                    </a:gsLst>
                    <a:lin ang="5400000" scaled="0"/>
                  </a:gradFill>
                  <a:latin typeface="Segoe UI"/>
                  <a:cs typeface="Segoe UI" panose="020B0502040204020203" pitchFamily="34" charset="0"/>
                </a:rPr>
                <a:t>$0.05 </a:t>
              </a:r>
            </a:p>
          </p:txBody>
        </p:sp>
        <p:sp>
          <p:nvSpPr>
            <p:cNvPr id="24" name="TextBox 23">
              <a:extLst>
                <a:ext uri="{FF2B5EF4-FFF2-40B4-BE49-F238E27FC236}">
                  <a16:creationId xmlns:a16="http://schemas.microsoft.com/office/drawing/2014/main" id="{6C920C62-6305-48C0-B882-D5A02DEF752E}"/>
                </a:ext>
              </a:extLst>
            </p:cNvPr>
            <p:cNvSpPr txBox="1"/>
            <p:nvPr/>
          </p:nvSpPr>
          <p:spPr>
            <a:xfrm>
              <a:off x="6002723" y="4282114"/>
              <a:ext cx="2698994" cy="511214"/>
            </a:xfrm>
            <a:prstGeom prst="rect">
              <a:avLst/>
            </a:prstGeom>
            <a:noFill/>
          </p:spPr>
          <p:txBody>
            <a:bodyPr wrap="square" lIns="0" tIns="146262" rIns="0" bIns="146262" rtlCol="0" anchor="ctr">
              <a:spAutoFit/>
            </a:bodyPr>
            <a:lstStyle/>
            <a:p>
              <a:pPr algn="ctr" defTabSz="932563" fontAlgn="base">
                <a:lnSpc>
                  <a:spcPct val="90000"/>
                </a:lnSpc>
                <a:spcAft>
                  <a:spcPts val="300"/>
                </a:spcAft>
                <a:defRPr/>
              </a:pPr>
              <a:r>
                <a:rPr lang="en-US" sz="1632">
                  <a:gradFill>
                    <a:gsLst>
                      <a:gs pos="88021">
                        <a:srgbClr val="0078D7"/>
                      </a:gs>
                      <a:gs pos="78761">
                        <a:srgbClr val="0078D7"/>
                      </a:gs>
                    </a:gsLst>
                    <a:lin ang="5400000" scaled="0"/>
                  </a:gradFill>
                  <a:latin typeface="Segoe UI"/>
                  <a:cs typeface="Segoe UI" panose="020B0502040204020203" pitchFamily="34" charset="0"/>
                </a:rPr>
                <a:t>$0.10 </a:t>
              </a:r>
            </a:p>
          </p:txBody>
        </p:sp>
        <p:sp>
          <p:nvSpPr>
            <p:cNvPr id="30" name="TextBox 29">
              <a:extLst>
                <a:ext uri="{FF2B5EF4-FFF2-40B4-BE49-F238E27FC236}">
                  <a16:creationId xmlns:a16="http://schemas.microsoft.com/office/drawing/2014/main" id="{396A330E-9FDB-4E04-BE61-E583121455D6}"/>
                </a:ext>
              </a:extLst>
            </p:cNvPr>
            <p:cNvSpPr txBox="1"/>
            <p:nvPr/>
          </p:nvSpPr>
          <p:spPr>
            <a:xfrm>
              <a:off x="9115669" y="4282115"/>
              <a:ext cx="2698994" cy="511214"/>
            </a:xfrm>
            <a:prstGeom prst="rect">
              <a:avLst/>
            </a:prstGeom>
            <a:noFill/>
          </p:spPr>
          <p:txBody>
            <a:bodyPr wrap="square" lIns="0" tIns="146262" rIns="0" bIns="146262" rtlCol="0" anchor="ctr">
              <a:spAutoFit/>
            </a:bodyPr>
            <a:lstStyle/>
            <a:p>
              <a:pPr algn="ctr" defTabSz="932563" fontAlgn="base">
                <a:lnSpc>
                  <a:spcPct val="90000"/>
                </a:lnSpc>
                <a:spcAft>
                  <a:spcPts val="300"/>
                </a:spcAft>
                <a:defRPr/>
              </a:pPr>
              <a:r>
                <a:rPr lang="en-US" sz="1632">
                  <a:gradFill>
                    <a:gsLst>
                      <a:gs pos="88021">
                        <a:srgbClr val="0078D7"/>
                      </a:gs>
                      <a:gs pos="78761">
                        <a:srgbClr val="0078D7"/>
                      </a:gs>
                    </a:gsLst>
                    <a:lin ang="5400000" scaled="0"/>
                  </a:gradFill>
                  <a:latin typeface="Segoe UI"/>
                  <a:cs typeface="Segoe UI" panose="020B0502040204020203" pitchFamily="34" charset="0"/>
                </a:rPr>
                <a:t>$0.10 </a:t>
              </a:r>
            </a:p>
          </p:txBody>
        </p:sp>
        <p:sp>
          <p:nvSpPr>
            <p:cNvPr id="33" name="Freeform: Shape 32">
              <a:extLst>
                <a:ext uri="{FF2B5EF4-FFF2-40B4-BE49-F238E27FC236}">
                  <a16:creationId xmlns:a16="http://schemas.microsoft.com/office/drawing/2014/main" id="{CBBEAFAB-63DD-4C03-A30E-37F175658ADA}"/>
                </a:ext>
              </a:extLst>
            </p:cNvPr>
            <p:cNvSpPr/>
            <p:nvPr/>
          </p:nvSpPr>
          <p:spPr bwMode="auto">
            <a:xfrm>
              <a:off x="588263" y="4191223"/>
              <a:ext cx="10962410" cy="0"/>
            </a:xfrm>
            <a:custGeom>
              <a:avLst/>
              <a:gdLst>
                <a:gd name="connsiteX0" fmla="*/ 0 w 7167419"/>
                <a:gd name="connsiteY0" fmla="*/ 0 h 0"/>
                <a:gd name="connsiteX1" fmla="*/ 7167419 w 7167419"/>
                <a:gd name="connsiteY1" fmla="*/ 0 h 0"/>
              </a:gdLst>
              <a:ahLst/>
              <a:cxnLst>
                <a:cxn ang="0">
                  <a:pos x="connsiteX0" y="connsiteY0"/>
                </a:cxn>
                <a:cxn ang="0">
                  <a:pos x="connsiteX1" y="connsiteY1"/>
                </a:cxn>
              </a:cxnLst>
              <a:rect l="l" t="t" r="r" b="b"/>
              <a:pathLst>
                <a:path w="7167419">
                  <a:moveTo>
                    <a:pt x="0" y="0"/>
                  </a:moveTo>
                  <a:lnTo>
                    <a:pt x="7167419" y="0"/>
                  </a:lnTo>
                </a:path>
              </a:pathLst>
            </a:cu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38" name="Rectangle 37">
              <a:extLst>
                <a:ext uri="{FF2B5EF4-FFF2-40B4-BE49-F238E27FC236}">
                  <a16:creationId xmlns:a16="http://schemas.microsoft.com/office/drawing/2014/main" id="{2DA7F270-B7A5-4AEA-85D1-03DB37E90D8A}"/>
                </a:ext>
              </a:extLst>
            </p:cNvPr>
            <p:cNvSpPr/>
            <p:nvPr/>
          </p:nvSpPr>
          <p:spPr>
            <a:xfrm>
              <a:off x="1311907" y="4326141"/>
              <a:ext cx="1129092" cy="431400"/>
            </a:xfrm>
            <a:prstGeom prst="rect">
              <a:avLst/>
            </a:prstGeom>
          </p:spPr>
          <p:txBody>
            <a:bodyPr wrap="none">
              <a:spAutoFit/>
            </a:bodyPr>
            <a:lstStyle/>
            <a:p>
              <a:pPr defTabSz="932563">
                <a:lnSpc>
                  <a:spcPct val="90000"/>
                </a:lnSpc>
                <a:spcBef>
                  <a:spcPts val="600"/>
                </a:spcBef>
                <a:spcAft>
                  <a:spcPts val="600"/>
                </a:spcAft>
                <a:defRPr/>
              </a:pPr>
              <a:r>
                <a:rPr lang="en-US" sz="1224">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Per 10k write </a:t>
              </a:r>
              <a:br>
                <a:rPr lang="en-US" sz="1224">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br>
              <a:r>
                <a:rPr lang="en-US" sz="1224">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operations</a:t>
              </a:r>
            </a:p>
          </p:txBody>
        </p:sp>
      </p:grpSp>
      <p:grpSp>
        <p:nvGrpSpPr>
          <p:cNvPr id="26" name="Group 25">
            <a:extLst>
              <a:ext uri="{FF2B5EF4-FFF2-40B4-BE49-F238E27FC236}">
                <a16:creationId xmlns:a16="http://schemas.microsoft.com/office/drawing/2014/main" id="{D98E56CD-6C4A-4AE4-9F6F-8282AFF7EAC8}"/>
              </a:ext>
            </a:extLst>
          </p:cNvPr>
          <p:cNvGrpSpPr/>
          <p:nvPr/>
        </p:nvGrpSpPr>
        <p:grpSpPr>
          <a:xfrm>
            <a:off x="600062" y="4974537"/>
            <a:ext cx="11449889" cy="604774"/>
            <a:chOff x="588263" y="4877440"/>
            <a:chExt cx="11226400" cy="592970"/>
          </a:xfrm>
        </p:grpSpPr>
        <p:sp>
          <p:nvSpPr>
            <p:cNvPr id="42" name="arrow_15_bidi">
              <a:extLst>
                <a:ext uri="{FF2B5EF4-FFF2-40B4-BE49-F238E27FC236}">
                  <a16:creationId xmlns:a16="http://schemas.microsoft.com/office/drawing/2014/main" id="{184508E0-DB4D-41B1-B999-3011A0168F52}"/>
                </a:ext>
              </a:extLst>
            </p:cNvPr>
            <p:cNvSpPr>
              <a:spLocks noChangeAspect="1" noEditPoints="1"/>
            </p:cNvSpPr>
            <p:nvPr/>
          </p:nvSpPr>
          <p:spPr bwMode="auto">
            <a:xfrm rot="5400000" flipH="1">
              <a:off x="853485" y="5065830"/>
              <a:ext cx="310853" cy="30944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19" name="TextBox 18">
              <a:extLst>
                <a:ext uri="{FF2B5EF4-FFF2-40B4-BE49-F238E27FC236}">
                  <a16:creationId xmlns:a16="http://schemas.microsoft.com/office/drawing/2014/main" id="{A64B5512-634D-4895-B8B5-716040556289}"/>
                </a:ext>
              </a:extLst>
            </p:cNvPr>
            <p:cNvSpPr txBox="1"/>
            <p:nvPr/>
          </p:nvSpPr>
          <p:spPr>
            <a:xfrm>
              <a:off x="2884862" y="4959196"/>
              <a:ext cx="2698994" cy="511214"/>
            </a:xfrm>
            <a:prstGeom prst="rect">
              <a:avLst/>
            </a:prstGeom>
            <a:noFill/>
          </p:spPr>
          <p:txBody>
            <a:bodyPr wrap="square" lIns="0" tIns="146262" rIns="0" bIns="146262" rtlCol="0">
              <a:spAutoFit/>
            </a:bodyPr>
            <a:lstStyle/>
            <a:p>
              <a:pPr algn="ctr" defTabSz="932563" fontAlgn="base">
                <a:lnSpc>
                  <a:spcPct val="90000"/>
                </a:lnSpc>
                <a:spcAft>
                  <a:spcPts val="300"/>
                </a:spcAft>
                <a:defRPr/>
              </a:pPr>
              <a:r>
                <a:rPr lang="en-US" sz="1632">
                  <a:gradFill>
                    <a:gsLst>
                      <a:gs pos="88021">
                        <a:srgbClr val="0078D7"/>
                      </a:gs>
                      <a:gs pos="78761">
                        <a:srgbClr val="0078D7"/>
                      </a:gs>
                    </a:gsLst>
                    <a:lin ang="5400000" scaled="0"/>
                  </a:gradFill>
                  <a:latin typeface="Segoe UI"/>
                  <a:cs typeface="Segoe UI" panose="020B0502040204020203" pitchFamily="34" charset="0"/>
                </a:rPr>
                <a:t>Immediate</a:t>
              </a:r>
            </a:p>
          </p:txBody>
        </p:sp>
        <p:sp>
          <p:nvSpPr>
            <p:cNvPr id="25" name="TextBox 24">
              <a:extLst>
                <a:ext uri="{FF2B5EF4-FFF2-40B4-BE49-F238E27FC236}">
                  <a16:creationId xmlns:a16="http://schemas.microsoft.com/office/drawing/2014/main" id="{7E39E8E8-2FEA-4DD8-BFBF-D294961BFA34}"/>
                </a:ext>
              </a:extLst>
            </p:cNvPr>
            <p:cNvSpPr txBox="1"/>
            <p:nvPr/>
          </p:nvSpPr>
          <p:spPr>
            <a:xfrm>
              <a:off x="6002721" y="4959194"/>
              <a:ext cx="2698994" cy="511214"/>
            </a:xfrm>
            <a:prstGeom prst="rect">
              <a:avLst/>
            </a:prstGeom>
            <a:noFill/>
          </p:spPr>
          <p:txBody>
            <a:bodyPr wrap="square" lIns="0" tIns="146262" rIns="0" bIns="146262" rtlCol="0">
              <a:spAutoFit/>
            </a:bodyPr>
            <a:lstStyle/>
            <a:p>
              <a:pPr algn="ctr" defTabSz="932563" fontAlgn="base">
                <a:lnSpc>
                  <a:spcPct val="90000"/>
                </a:lnSpc>
                <a:spcAft>
                  <a:spcPts val="300"/>
                </a:spcAft>
                <a:defRPr/>
              </a:pPr>
              <a:r>
                <a:rPr lang="en-US" sz="1632">
                  <a:gradFill>
                    <a:gsLst>
                      <a:gs pos="88021">
                        <a:srgbClr val="0078D7"/>
                      </a:gs>
                      <a:gs pos="78761">
                        <a:srgbClr val="0078D7"/>
                      </a:gs>
                    </a:gsLst>
                    <a:lin ang="5400000" scaled="0"/>
                  </a:gradFill>
                  <a:latin typeface="Segoe UI"/>
                  <a:cs typeface="Segoe UI" panose="020B0502040204020203" pitchFamily="34" charset="0"/>
                </a:rPr>
                <a:t>Immediate</a:t>
              </a:r>
            </a:p>
          </p:txBody>
        </p:sp>
        <p:sp>
          <p:nvSpPr>
            <p:cNvPr id="31" name="TextBox 30">
              <a:extLst>
                <a:ext uri="{FF2B5EF4-FFF2-40B4-BE49-F238E27FC236}">
                  <a16:creationId xmlns:a16="http://schemas.microsoft.com/office/drawing/2014/main" id="{422F9B72-0BC2-4FEB-9A92-EA7E296A35EB}"/>
                </a:ext>
              </a:extLst>
            </p:cNvPr>
            <p:cNvSpPr txBox="1"/>
            <p:nvPr/>
          </p:nvSpPr>
          <p:spPr>
            <a:xfrm>
              <a:off x="9115669" y="4959196"/>
              <a:ext cx="2698994" cy="511214"/>
            </a:xfrm>
            <a:prstGeom prst="rect">
              <a:avLst/>
            </a:prstGeom>
            <a:noFill/>
          </p:spPr>
          <p:txBody>
            <a:bodyPr wrap="square" lIns="0" tIns="146262" rIns="0" bIns="146262" rtlCol="0">
              <a:spAutoFit/>
            </a:bodyPr>
            <a:lstStyle/>
            <a:p>
              <a:pPr algn="ctr" defTabSz="932563" fontAlgn="base">
                <a:lnSpc>
                  <a:spcPct val="90000"/>
                </a:lnSpc>
                <a:spcAft>
                  <a:spcPts val="300"/>
                </a:spcAft>
                <a:defRPr/>
              </a:pPr>
              <a:r>
                <a:rPr lang="en-US" sz="1632">
                  <a:gradFill>
                    <a:gsLst>
                      <a:gs pos="88021">
                        <a:srgbClr val="0078D7"/>
                      </a:gs>
                      <a:gs pos="78761">
                        <a:srgbClr val="0078D7"/>
                      </a:gs>
                    </a:gsLst>
                    <a:lin ang="5400000" scaled="0"/>
                  </a:gradFill>
                  <a:latin typeface="Segoe UI"/>
                  <a:cs typeface="Segoe UI" panose="020B0502040204020203" pitchFamily="34" charset="0"/>
                </a:rPr>
                <a:t>Hours</a:t>
              </a:r>
            </a:p>
          </p:txBody>
        </p:sp>
        <p:sp>
          <p:nvSpPr>
            <p:cNvPr id="34" name="Freeform: Shape 33">
              <a:extLst>
                <a:ext uri="{FF2B5EF4-FFF2-40B4-BE49-F238E27FC236}">
                  <a16:creationId xmlns:a16="http://schemas.microsoft.com/office/drawing/2014/main" id="{8639F46C-FD2D-491C-8C36-19BECC8F8160}"/>
                </a:ext>
              </a:extLst>
            </p:cNvPr>
            <p:cNvSpPr/>
            <p:nvPr/>
          </p:nvSpPr>
          <p:spPr bwMode="auto">
            <a:xfrm>
              <a:off x="588263" y="4877440"/>
              <a:ext cx="10962410" cy="0"/>
            </a:xfrm>
            <a:custGeom>
              <a:avLst/>
              <a:gdLst>
                <a:gd name="connsiteX0" fmla="*/ 0 w 7167419"/>
                <a:gd name="connsiteY0" fmla="*/ 0 h 0"/>
                <a:gd name="connsiteX1" fmla="*/ 7167419 w 7167419"/>
                <a:gd name="connsiteY1" fmla="*/ 0 h 0"/>
              </a:gdLst>
              <a:ahLst/>
              <a:cxnLst>
                <a:cxn ang="0">
                  <a:pos x="connsiteX0" y="connsiteY0"/>
                </a:cxn>
                <a:cxn ang="0">
                  <a:pos x="connsiteX1" y="connsiteY1"/>
                </a:cxn>
              </a:cxnLst>
              <a:rect l="l" t="t" r="r" b="b"/>
              <a:pathLst>
                <a:path w="7167419">
                  <a:moveTo>
                    <a:pt x="0" y="0"/>
                  </a:moveTo>
                  <a:lnTo>
                    <a:pt x="7167419" y="0"/>
                  </a:lnTo>
                </a:path>
              </a:pathLst>
            </a:cu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39" name="Rectangle 38">
              <a:extLst>
                <a:ext uri="{FF2B5EF4-FFF2-40B4-BE49-F238E27FC236}">
                  <a16:creationId xmlns:a16="http://schemas.microsoft.com/office/drawing/2014/main" id="{B4905B73-1D4A-494B-B0AD-7EB1334989D7}"/>
                </a:ext>
              </a:extLst>
            </p:cNvPr>
            <p:cNvSpPr/>
            <p:nvPr/>
          </p:nvSpPr>
          <p:spPr>
            <a:xfrm>
              <a:off x="1311907" y="5012359"/>
              <a:ext cx="844718" cy="431400"/>
            </a:xfrm>
            <a:prstGeom prst="rect">
              <a:avLst/>
            </a:prstGeom>
          </p:spPr>
          <p:txBody>
            <a:bodyPr wrap="none">
              <a:spAutoFit/>
            </a:bodyPr>
            <a:lstStyle/>
            <a:p>
              <a:pPr defTabSz="932563">
                <a:lnSpc>
                  <a:spcPct val="90000"/>
                </a:lnSpc>
                <a:spcBef>
                  <a:spcPts val="600"/>
                </a:spcBef>
                <a:spcAft>
                  <a:spcPts val="600"/>
                </a:spcAft>
                <a:defRPr/>
              </a:pPr>
              <a:r>
                <a:rPr lang="en-US" sz="1224">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Retrieval </a:t>
              </a:r>
              <a:br>
                <a:rPr lang="en-US" sz="1224">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br>
              <a:r>
                <a:rPr lang="en-US" sz="1224">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times</a:t>
              </a:r>
            </a:p>
          </p:txBody>
        </p:sp>
      </p:grpSp>
      <p:grpSp>
        <p:nvGrpSpPr>
          <p:cNvPr id="28" name="Group 27">
            <a:extLst>
              <a:ext uri="{FF2B5EF4-FFF2-40B4-BE49-F238E27FC236}">
                <a16:creationId xmlns:a16="http://schemas.microsoft.com/office/drawing/2014/main" id="{372E5F0B-AE8F-4D82-B01D-9D0E52848A98}"/>
              </a:ext>
            </a:extLst>
          </p:cNvPr>
          <p:cNvGrpSpPr/>
          <p:nvPr/>
        </p:nvGrpSpPr>
        <p:grpSpPr>
          <a:xfrm>
            <a:off x="600063" y="5652731"/>
            <a:ext cx="11605866" cy="765949"/>
            <a:chOff x="588263" y="5542396"/>
            <a:chExt cx="11379333" cy="750999"/>
          </a:xfrm>
        </p:grpSpPr>
        <p:sp>
          <p:nvSpPr>
            <p:cNvPr id="45" name="TextBox 44">
              <a:extLst>
                <a:ext uri="{FF2B5EF4-FFF2-40B4-BE49-F238E27FC236}">
                  <a16:creationId xmlns:a16="http://schemas.microsoft.com/office/drawing/2014/main" id="{B82C1510-D161-4879-9E65-2825E345F927}"/>
                </a:ext>
              </a:extLst>
            </p:cNvPr>
            <p:cNvSpPr txBox="1"/>
            <p:nvPr/>
          </p:nvSpPr>
          <p:spPr>
            <a:xfrm>
              <a:off x="8857669" y="5542396"/>
              <a:ext cx="3109927" cy="741662"/>
            </a:xfrm>
            <a:prstGeom prst="rect">
              <a:avLst/>
            </a:prstGeom>
            <a:noFill/>
          </p:spPr>
          <p:txBody>
            <a:bodyPr wrap="square" lIns="182829" tIns="146262" rIns="182829" bIns="146262" rtlCol="0">
              <a:spAutoFit/>
            </a:bodyPr>
            <a:lstStyle/>
            <a:p>
              <a:pPr algn="ctr" defTabSz="932033" fontAlgn="base">
                <a:lnSpc>
                  <a:spcPct val="90000"/>
                </a:lnSpc>
                <a:spcBef>
                  <a:spcPct val="0"/>
                </a:spcBef>
                <a:spcAft>
                  <a:spcPct val="0"/>
                </a:spcAft>
                <a:defRPr/>
              </a:pPr>
              <a:r>
                <a:rPr lang="en-US" sz="1632" kern="0">
                  <a:gradFill>
                    <a:gsLst>
                      <a:gs pos="88021">
                        <a:srgbClr val="0078D7"/>
                      </a:gs>
                      <a:gs pos="78761">
                        <a:srgbClr val="0078D7"/>
                      </a:gs>
                    </a:gsLst>
                    <a:lin ang="5400000" scaled="0"/>
                  </a:gradFill>
                  <a:latin typeface="Segoe UI"/>
                  <a:cs typeface="Segoe UI" panose="020B0502040204020203" pitchFamily="34" charset="0"/>
                </a:rPr>
                <a:t>Medical records </a:t>
              </a:r>
              <a:br>
                <a:rPr lang="en-US" sz="1632" kern="0">
                  <a:gradFill>
                    <a:gsLst>
                      <a:gs pos="88021">
                        <a:srgbClr val="0078D7"/>
                      </a:gs>
                      <a:gs pos="78761">
                        <a:srgbClr val="0078D7"/>
                      </a:gs>
                    </a:gsLst>
                    <a:lin ang="5400000" scaled="0"/>
                  </a:gradFill>
                  <a:latin typeface="Segoe UI"/>
                  <a:cs typeface="Segoe UI" panose="020B0502040204020203" pitchFamily="34" charset="0"/>
                </a:rPr>
              </a:br>
              <a:r>
                <a:rPr lang="en-US" sz="1632" kern="0">
                  <a:gradFill>
                    <a:gsLst>
                      <a:gs pos="88021">
                        <a:srgbClr val="0078D7"/>
                      </a:gs>
                      <a:gs pos="78761">
                        <a:srgbClr val="0078D7"/>
                      </a:gs>
                    </a:gsLst>
                    <a:lin ang="5400000" scaled="0"/>
                  </a:gradFill>
                  <a:latin typeface="Segoe UI"/>
                  <a:cs typeface="Segoe UI" panose="020B0502040204020203" pitchFamily="34" charset="0"/>
                </a:rPr>
                <a:t>archiving</a:t>
              </a:r>
            </a:p>
          </p:txBody>
        </p:sp>
        <p:sp>
          <p:nvSpPr>
            <p:cNvPr id="35" name="Freeform: Shape 34">
              <a:extLst>
                <a:ext uri="{FF2B5EF4-FFF2-40B4-BE49-F238E27FC236}">
                  <a16:creationId xmlns:a16="http://schemas.microsoft.com/office/drawing/2014/main" id="{E52F3212-D394-40AD-B0A9-10AB80E40E87}"/>
                </a:ext>
              </a:extLst>
            </p:cNvPr>
            <p:cNvSpPr/>
            <p:nvPr/>
          </p:nvSpPr>
          <p:spPr bwMode="auto">
            <a:xfrm>
              <a:off x="588263" y="5563658"/>
              <a:ext cx="10962410" cy="0"/>
            </a:xfrm>
            <a:custGeom>
              <a:avLst/>
              <a:gdLst>
                <a:gd name="connsiteX0" fmla="*/ 0 w 7167419"/>
                <a:gd name="connsiteY0" fmla="*/ 0 h 0"/>
                <a:gd name="connsiteX1" fmla="*/ 7167419 w 7167419"/>
                <a:gd name="connsiteY1" fmla="*/ 0 h 0"/>
              </a:gdLst>
              <a:ahLst/>
              <a:cxnLst>
                <a:cxn ang="0">
                  <a:pos x="connsiteX0" y="connsiteY0"/>
                </a:cxn>
                <a:cxn ang="0">
                  <a:pos x="connsiteX1" y="connsiteY1"/>
                </a:cxn>
              </a:cxnLst>
              <a:rect l="l" t="t" r="r" b="b"/>
              <a:pathLst>
                <a:path w="7167419">
                  <a:moveTo>
                    <a:pt x="0" y="0"/>
                  </a:moveTo>
                  <a:lnTo>
                    <a:pt x="7167419" y="0"/>
                  </a:lnTo>
                </a:path>
              </a:pathLst>
            </a:cu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43" name="Rectangle 42">
              <a:extLst>
                <a:ext uri="{FF2B5EF4-FFF2-40B4-BE49-F238E27FC236}">
                  <a16:creationId xmlns:a16="http://schemas.microsoft.com/office/drawing/2014/main" id="{68B6F2B0-3341-4E8B-8E61-896862AAF9BD}"/>
                </a:ext>
              </a:extLst>
            </p:cNvPr>
            <p:cNvSpPr/>
            <p:nvPr/>
          </p:nvSpPr>
          <p:spPr>
            <a:xfrm>
              <a:off x="1311907" y="5781247"/>
              <a:ext cx="862737" cy="261867"/>
            </a:xfrm>
            <a:prstGeom prst="rect">
              <a:avLst/>
            </a:prstGeom>
          </p:spPr>
          <p:txBody>
            <a:bodyPr wrap="none">
              <a:spAutoFit/>
            </a:bodyPr>
            <a:lstStyle/>
            <a:p>
              <a:pPr defTabSz="932563">
                <a:lnSpc>
                  <a:spcPct val="90000"/>
                </a:lnSpc>
                <a:spcBef>
                  <a:spcPts val="600"/>
                </a:spcBef>
                <a:spcAft>
                  <a:spcPts val="600"/>
                </a:spcAft>
                <a:defRPr/>
              </a:pPr>
              <a:r>
                <a:rPr lang="en-US" sz="1224">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Use cases</a:t>
              </a:r>
            </a:p>
          </p:txBody>
        </p:sp>
        <p:sp>
          <p:nvSpPr>
            <p:cNvPr id="44" name="TextBox 43">
              <a:extLst>
                <a:ext uri="{FF2B5EF4-FFF2-40B4-BE49-F238E27FC236}">
                  <a16:creationId xmlns:a16="http://schemas.microsoft.com/office/drawing/2014/main" id="{E2967BEC-2E52-427B-88E0-A330DF670077}"/>
                </a:ext>
              </a:extLst>
            </p:cNvPr>
            <p:cNvSpPr txBox="1"/>
            <p:nvPr/>
          </p:nvSpPr>
          <p:spPr>
            <a:xfrm>
              <a:off x="5844705" y="5542396"/>
              <a:ext cx="3109927" cy="741662"/>
            </a:xfrm>
            <a:prstGeom prst="rect">
              <a:avLst/>
            </a:prstGeom>
            <a:noFill/>
          </p:spPr>
          <p:txBody>
            <a:bodyPr wrap="square" lIns="182829" tIns="146262" rIns="182829" bIns="146262" rtlCol="0">
              <a:spAutoFit/>
            </a:bodyPr>
            <a:lstStyle/>
            <a:p>
              <a:pPr algn="ctr" defTabSz="932033" fontAlgn="base">
                <a:lnSpc>
                  <a:spcPct val="90000"/>
                </a:lnSpc>
                <a:spcBef>
                  <a:spcPct val="0"/>
                </a:spcBef>
                <a:spcAft>
                  <a:spcPct val="0"/>
                </a:spcAft>
                <a:defRPr/>
              </a:pPr>
              <a:r>
                <a:rPr lang="en-US" sz="1632" kern="0">
                  <a:gradFill>
                    <a:gsLst>
                      <a:gs pos="88021">
                        <a:srgbClr val="0078D7"/>
                      </a:gs>
                      <a:gs pos="78761">
                        <a:srgbClr val="0078D7"/>
                      </a:gs>
                    </a:gsLst>
                    <a:lin ang="5400000" scaled="0"/>
                  </a:gradFill>
                  <a:latin typeface="Segoe UI"/>
                  <a:cs typeface="Segoe UI" panose="020B0502040204020203" pitchFamily="34" charset="0"/>
                </a:rPr>
                <a:t>Repository for </a:t>
              </a:r>
              <a:br>
                <a:rPr lang="en-US" sz="1632" kern="0">
                  <a:gradFill>
                    <a:gsLst>
                      <a:gs pos="88021">
                        <a:srgbClr val="0078D7"/>
                      </a:gs>
                      <a:gs pos="78761">
                        <a:srgbClr val="0078D7"/>
                      </a:gs>
                    </a:gsLst>
                    <a:lin ang="5400000" scaled="0"/>
                  </a:gradFill>
                  <a:latin typeface="Segoe UI"/>
                  <a:cs typeface="Segoe UI" panose="020B0502040204020203" pitchFamily="34" charset="0"/>
                </a:rPr>
              </a:br>
              <a:r>
                <a:rPr lang="en-US" sz="1632" kern="0">
                  <a:gradFill>
                    <a:gsLst>
                      <a:gs pos="88021">
                        <a:srgbClr val="0078D7"/>
                      </a:gs>
                      <a:gs pos="78761">
                        <a:srgbClr val="0078D7"/>
                      </a:gs>
                    </a:gsLst>
                    <a:lin ang="5400000" scaled="0"/>
                  </a:gradFill>
                  <a:latin typeface="Segoe UI"/>
                  <a:cs typeface="Segoe UI" panose="020B0502040204020203" pitchFamily="34" charset="0"/>
                </a:rPr>
                <a:t>server backups</a:t>
              </a:r>
            </a:p>
          </p:txBody>
        </p:sp>
        <p:sp>
          <p:nvSpPr>
            <p:cNvPr id="46" name="TextBox 45">
              <a:extLst>
                <a:ext uri="{FF2B5EF4-FFF2-40B4-BE49-F238E27FC236}">
                  <a16:creationId xmlns:a16="http://schemas.microsoft.com/office/drawing/2014/main" id="{97CE12CD-02E8-469C-A3CA-ED89E1FEA047}"/>
                </a:ext>
              </a:extLst>
            </p:cNvPr>
            <p:cNvSpPr txBox="1"/>
            <p:nvPr/>
          </p:nvSpPr>
          <p:spPr>
            <a:xfrm>
              <a:off x="2618835" y="5551733"/>
              <a:ext cx="3109927" cy="741662"/>
            </a:xfrm>
            <a:prstGeom prst="rect">
              <a:avLst/>
            </a:prstGeom>
            <a:noFill/>
          </p:spPr>
          <p:txBody>
            <a:bodyPr wrap="square" lIns="182829" tIns="146262" rIns="182829" bIns="146262" rtlCol="0">
              <a:spAutoFit/>
            </a:bodyPr>
            <a:lstStyle/>
            <a:p>
              <a:pPr algn="ctr" defTabSz="932033" fontAlgn="base">
                <a:lnSpc>
                  <a:spcPct val="90000"/>
                </a:lnSpc>
                <a:spcBef>
                  <a:spcPct val="0"/>
                </a:spcBef>
                <a:spcAft>
                  <a:spcPct val="0"/>
                </a:spcAft>
                <a:defRPr/>
              </a:pPr>
              <a:r>
                <a:rPr lang="en-US" sz="1632" kern="0">
                  <a:gradFill>
                    <a:gsLst>
                      <a:gs pos="88021">
                        <a:srgbClr val="0078D7"/>
                      </a:gs>
                      <a:gs pos="78761">
                        <a:srgbClr val="0078D7"/>
                      </a:gs>
                    </a:gsLst>
                    <a:lin ang="5400000" scaled="0"/>
                  </a:gradFill>
                  <a:latin typeface="Segoe UI"/>
                  <a:cs typeface="Segoe UI" panose="020B0502040204020203" pitchFamily="34" charset="0"/>
                </a:rPr>
                <a:t>Cloud native application </a:t>
              </a:r>
              <a:br>
                <a:rPr lang="en-US" sz="1632" kern="0">
                  <a:gradFill>
                    <a:gsLst>
                      <a:gs pos="88021">
                        <a:srgbClr val="0078D7"/>
                      </a:gs>
                      <a:gs pos="78761">
                        <a:srgbClr val="0078D7"/>
                      </a:gs>
                    </a:gsLst>
                    <a:lin ang="5400000" scaled="0"/>
                  </a:gradFill>
                  <a:latin typeface="Segoe UI"/>
                  <a:cs typeface="Segoe UI" panose="020B0502040204020203" pitchFamily="34" charset="0"/>
                </a:rPr>
              </a:br>
              <a:r>
                <a:rPr lang="en-US" sz="1632" kern="0">
                  <a:gradFill>
                    <a:gsLst>
                      <a:gs pos="88021">
                        <a:srgbClr val="0078D7"/>
                      </a:gs>
                      <a:gs pos="78761">
                        <a:srgbClr val="0078D7"/>
                      </a:gs>
                    </a:gsLst>
                    <a:lin ang="5400000" scaled="0"/>
                  </a:gradFill>
                  <a:latin typeface="Segoe UI"/>
                  <a:cs typeface="Segoe UI" panose="020B0502040204020203" pitchFamily="34" charset="0"/>
                </a:rPr>
                <a:t>data storage</a:t>
              </a:r>
            </a:p>
          </p:txBody>
        </p:sp>
      </p:grpSp>
    </p:spTree>
    <p:extLst>
      <p:ext uri="{BB962C8B-B14F-4D97-AF65-F5344CB8AC3E}">
        <p14:creationId xmlns:p14="http://schemas.microsoft.com/office/powerpoint/2010/main" val="100316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500"/>
                            </p:stCondLst>
                            <p:childTnLst>
                              <p:par>
                                <p:cTn id="18" presetID="2" presetClass="entr" presetSubtype="4" decel="10000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20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par>
                                <p:cTn id="26" presetID="2" presetClass="entr" presetSubtype="4" decel="100000" fill="hold" nodeType="withEffect">
                                  <p:stCondLst>
                                    <p:cond delay="40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ppt_x"/>
                                          </p:val>
                                        </p:tav>
                                        <p:tav tm="100000">
                                          <p:val>
                                            <p:strVal val="#ppt_x"/>
                                          </p:val>
                                        </p:tav>
                                      </p:tavLst>
                                    </p:anim>
                                    <p:anim calcmode="lin" valueType="num">
                                      <p:cBhvr additive="base">
                                        <p:cTn id="29" dur="500" fill="hold"/>
                                        <p:tgtEl>
                                          <p:spTgt spid="26"/>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60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ppt_x"/>
                                          </p:val>
                                        </p:tav>
                                        <p:tav tm="100000">
                                          <p:val>
                                            <p:strVal val="#ppt_x"/>
                                          </p:val>
                                        </p:tav>
                                      </p:tavLst>
                                    </p:anim>
                                    <p:anim calcmode="lin" valueType="num">
                                      <p:cBhvr additive="base">
                                        <p:cTn id="3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00E96B-00D9-4C73-AEAF-185F9D7BB57A}"/>
              </a:ext>
            </a:extLst>
          </p:cNvPr>
          <p:cNvSpPr>
            <a:spLocks noGrp="1"/>
          </p:cNvSpPr>
          <p:nvPr>
            <p:ph type="title"/>
          </p:nvPr>
        </p:nvSpPr>
        <p:spPr/>
        <p:txBody>
          <a:bodyPr/>
          <a:lstStyle/>
          <a:p>
            <a:r>
              <a:rPr lang="en-US"/>
              <a:t>Scalability &amp; performance roadmap</a:t>
            </a:r>
          </a:p>
        </p:txBody>
      </p:sp>
      <p:graphicFrame>
        <p:nvGraphicFramePr>
          <p:cNvPr id="4" name="Table 3">
            <a:extLst>
              <a:ext uri="{FF2B5EF4-FFF2-40B4-BE49-F238E27FC236}">
                <a16:creationId xmlns:a16="http://schemas.microsoft.com/office/drawing/2014/main" id="{5871620A-DD4F-4D41-930D-522781E1260F}"/>
              </a:ext>
            </a:extLst>
          </p:cNvPr>
          <p:cNvGraphicFramePr>
            <a:graphicFrameLocks noGrp="1"/>
          </p:cNvGraphicFramePr>
          <p:nvPr/>
        </p:nvGraphicFramePr>
        <p:xfrm>
          <a:off x="600063" y="1465289"/>
          <a:ext cx="11237872" cy="4609726"/>
        </p:xfrm>
        <a:graphic>
          <a:graphicData uri="http://schemas.openxmlformats.org/drawingml/2006/table">
            <a:tbl>
              <a:tblPr firstRow="1" bandRow="1">
                <a:tableStyleId>{5C22544A-7EE6-4342-B048-85BDC9FD1C3A}</a:tableStyleId>
              </a:tblPr>
              <a:tblGrid>
                <a:gridCol w="2167426">
                  <a:extLst>
                    <a:ext uri="{9D8B030D-6E8A-4147-A177-3AD203B41FA5}">
                      <a16:colId xmlns:a16="http://schemas.microsoft.com/office/drawing/2014/main" val="4042216819"/>
                    </a:ext>
                  </a:extLst>
                </a:gridCol>
                <a:gridCol w="3023482">
                  <a:extLst>
                    <a:ext uri="{9D8B030D-6E8A-4147-A177-3AD203B41FA5}">
                      <a16:colId xmlns:a16="http://schemas.microsoft.com/office/drawing/2014/main" val="1154796094"/>
                    </a:ext>
                  </a:extLst>
                </a:gridCol>
                <a:gridCol w="3023482">
                  <a:extLst>
                    <a:ext uri="{9D8B030D-6E8A-4147-A177-3AD203B41FA5}">
                      <a16:colId xmlns:a16="http://schemas.microsoft.com/office/drawing/2014/main" val="4038181772"/>
                    </a:ext>
                  </a:extLst>
                </a:gridCol>
                <a:gridCol w="3023482">
                  <a:extLst>
                    <a:ext uri="{9D8B030D-6E8A-4147-A177-3AD203B41FA5}">
                      <a16:colId xmlns:a16="http://schemas.microsoft.com/office/drawing/2014/main" val="3205603395"/>
                    </a:ext>
                  </a:extLst>
                </a:gridCol>
              </a:tblGrid>
              <a:tr h="801093">
                <a:tc>
                  <a:txBody>
                    <a:bodyPr/>
                    <a:lstStyle/>
                    <a:p>
                      <a:pPr algn="l"/>
                      <a:endParaRPr lang="en-US" sz="1600">
                        <a:gradFill>
                          <a:gsLst>
                            <a:gs pos="88021">
                              <a:srgbClr val="0078D7"/>
                            </a:gs>
                            <a:gs pos="78761">
                              <a:srgbClr val="0078D7"/>
                            </a:gs>
                          </a:gsLst>
                          <a:lin ang="5400000" scaled="0"/>
                        </a:gradFill>
                        <a:latin typeface="+mj-lt"/>
                      </a:endParaRPr>
                    </a:p>
                  </a:txBody>
                  <a:tcPr marL="91427" marR="91427" marT="45713" marB="4571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a:r>
                        <a:rPr lang="en-US" sz="1600">
                          <a:gradFill>
                            <a:gsLst>
                              <a:gs pos="88021">
                                <a:srgbClr val="0078D7"/>
                              </a:gs>
                              <a:gs pos="78761">
                                <a:srgbClr val="0078D7"/>
                              </a:gs>
                            </a:gsLst>
                            <a:lin ang="5400000" scaled="0"/>
                          </a:gradFill>
                          <a:latin typeface="+mj-lt"/>
                        </a:rPr>
                        <a:t>Standard HDD</a:t>
                      </a:r>
                      <a:br>
                        <a:rPr lang="en-US" sz="1600">
                          <a:gradFill>
                            <a:gsLst>
                              <a:gs pos="88021">
                                <a:srgbClr val="0078D7"/>
                              </a:gs>
                              <a:gs pos="78761">
                                <a:srgbClr val="0078D7"/>
                              </a:gs>
                            </a:gsLst>
                            <a:lin ang="5400000" scaled="0"/>
                          </a:gradFill>
                          <a:latin typeface="+mj-lt"/>
                        </a:rPr>
                      </a:br>
                      <a:r>
                        <a:rPr lang="en-US" sz="1600">
                          <a:gradFill>
                            <a:gsLst>
                              <a:gs pos="88021">
                                <a:srgbClr val="0078D7"/>
                              </a:gs>
                              <a:gs pos="78761">
                                <a:srgbClr val="0078D7"/>
                              </a:gs>
                            </a:gsLst>
                            <a:lin ang="5400000" scaled="0"/>
                          </a:gradFill>
                          <a:latin typeface="+mj-lt"/>
                        </a:rPr>
                        <a:t>Managed Disks</a:t>
                      </a:r>
                    </a:p>
                  </a:txBody>
                  <a:tcPr marL="91427" marR="91427" marT="45713" marB="4571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a:r>
                        <a:rPr lang="en-US" sz="1600">
                          <a:gradFill>
                            <a:gsLst>
                              <a:gs pos="88021">
                                <a:srgbClr val="0078D7"/>
                              </a:gs>
                              <a:gs pos="78761">
                                <a:srgbClr val="0078D7"/>
                              </a:gs>
                            </a:gsLst>
                            <a:lin ang="5400000" scaled="0"/>
                          </a:gradFill>
                          <a:latin typeface="+mj-lt"/>
                        </a:rPr>
                        <a:t>Standard SSD </a:t>
                      </a:r>
                      <a:br>
                        <a:rPr lang="en-US" sz="1600">
                          <a:gradFill>
                            <a:gsLst>
                              <a:gs pos="88021">
                                <a:srgbClr val="0078D7"/>
                              </a:gs>
                              <a:gs pos="78761">
                                <a:srgbClr val="0078D7"/>
                              </a:gs>
                            </a:gsLst>
                            <a:lin ang="5400000" scaled="0"/>
                          </a:gradFill>
                          <a:latin typeface="+mj-lt"/>
                        </a:rPr>
                      </a:br>
                      <a:r>
                        <a:rPr lang="en-US" sz="1600">
                          <a:gradFill>
                            <a:gsLst>
                              <a:gs pos="88021">
                                <a:srgbClr val="0078D7"/>
                              </a:gs>
                              <a:gs pos="78761">
                                <a:srgbClr val="0078D7"/>
                              </a:gs>
                            </a:gsLst>
                            <a:lin ang="5400000" scaled="0"/>
                          </a:gradFill>
                          <a:latin typeface="+mj-lt"/>
                        </a:rPr>
                        <a:t>Managed Disks</a:t>
                      </a:r>
                    </a:p>
                  </a:txBody>
                  <a:tcPr marL="91427" marR="91427" marT="45713" marB="4571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a:r>
                        <a:rPr lang="en-US" sz="1600">
                          <a:gradFill>
                            <a:gsLst>
                              <a:gs pos="88021">
                                <a:srgbClr val="0078D7"/>
                              </a:gs>
                              <a:gs pos="78761">
                                <a:srgbClr val="0078D7"/>
                              </a:gs>
                            </a:gsLst>
                            <a:lin ang="5400000" scaled="0"/>
                          </a:gradFill>
                          <a:latin typeface="+mj-lt"/>
                        </a:rPr>
                        <a:t>Premium SSD</a:t>
                      </a:r>
                      <a:br>
                        <a:rPr lang="en-US" sz="1600">
                          <a:gradFill>
                            <a:gsLst>
                              <a:gs pos="88021">
                                <a:srgbClr val="0078D7"/>
                              </a:gs>
                              <a:gs pos="78761">
                                <a:srgbClr val="0078D7"/>
                              </a:gs>
                            </a:gsLst>
                            <a:lin ang="5400000" scaled="0"/>
                          </a:gradFill>
                          <a:latin typeface="+mj-lt"/>
                        </a:rPr>
                      </a:br>
                      <a:r>
                        <a:rPr lang="en-US" sz="1600">
                          <a:gradFill>
                            <a:gsLst>
                              <a:gs pos="88021">
                                <a:srgbClr val="0078D7"/>
                              </a:gs>
                              <a:gs pos="78761">
                                <a:srgbClr val="0078D7"/>
                              </a:gs>
                            </a:gsLst>
                            <a:lin ang="5400000" scaled="0"/>
                          </a:gradFill>
                          <a:latin typeface="+mj-lt"/>
                        </a:rPr>
                        <a:t>Managed Disks </a:t>
                      </a:r>
                    </a:p>
                  </a:txBody>
                  <a:tcPr marL="91427" marR="91427" marT="45713" marB="4571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9036319"/>
                  </a:ext>
                </a:extLst>
              </a:tr>
              <a:tr h="1134816">
                <a:tc>
                  <a:txBody>
                    <a:bodyPr/>
                    <a:lstStyle/>
                    <a:p>
                      <a:r>
                        <a:rPr lang="en-US" sz="1600">
                          <a:gradFill>
                            <a:gsLst>
                              <a:gs pos="88021">
                                <a:schemeClr val="tx1"/>
                              </a:gs>
                              <a:gs pos="78761">
                                <a:schemeClr val="tx1"/>
                              </a:gs>
                            </a:gsLst>
                            <a:lin ang="5400000" scaled="0"/>
                          </a:gradFill>
                          <a:latin typeface="+mj-lt"/>
                        </a:rPr>
                        <a:t>Disk latency</a:t>
                      </a:r>
                    </a:p>
                  </a:txBody>
                  <a:tcPr marL="91427" marR="91427" marT="45713" marB="4571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noFill/>
                  </a:tcPr>
                </a:tc>
                <a:tc>
                  <a:txBody>
                    <a:bodyPr/>
                    <a:lstStyle/>
                    <a:p>
                      <a:r>
                        <a:rPr lang="en-US" sz="1400">
                          <a:gradFill>
                            <a:gsLst>
                              <a:gs pos="88021">
                                <a:schemeClr val="tx1"/>
                              </a:gs>
                              <a:gs pos="78761">
                                <a:schemeClr val="tx1"/>
                              </a:gs>
                            </a:gsLst>
                            <a:lin ang="5400000" scaled="0"/>
                          </a:gradFill>
                        </a:rPr>
                        <a:t>Double digit millisecond</a:t>
                      </a:r>
                    </a:p>
                  </a:txBody>
                  <a:tcPr marL="91427" marR="91427" marT="45713" marB="4571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gradFill>
                            <a:gsLst>
                              <a:gs pos="88021">
                                <a:schemeClr val="tx1"/>
                              </a:gs>
                              <a:gs pos="78761">
                                <a:schemeClr val="tx1"/>
                              </a:gs>
                            </a:gsLst>
                            <a:lin ang="5400000" scaled="0"/>
                          </a:gradFill>
                        </a:rPr>
                        <a:t>Single digit millisecond</a:t>
                      </a:r>
                    </a:p>
                  </a:txBody>
                  <a:tcPr marL="91427" marR="91427" marT="45713" marB="4571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noFill/>
                  </a:tcPr>
                </a:tc>
                <a:tc>
                  <a:txBody>
                    <a:bodyPr/>
                    <a:lstStyle/>
                    <a:p>
                      <a:r>
                        <a:rPr lang="en-US" sz="1400">
                          <a:gradFill>
                            <a:gsLst>
                              <a:gs pos="88021">
                                <a:schemeClr val="tx1"/>
                              </a:gs>
                              <a:gs pos="78761">
                                <a:schemeClr val="tx1"/>
                              </a:gs>
                            </a:gsLst>
                            <a:lin ang="5400000" scaled="0"/>
                          </a:gradFill>
                        </a:rPr>
                        <a:t>Uncached Read: ~4ms </a:t>
                      </a:r>
                    </a:p>
                    <a:p>
                      <a:r>
                        <a:rPr lang="en-US" sz="1400">
                          <a:gradFill>
                            <a:gsLst>
                              <a:gs pos="88021">
                                <a:schemeClr val="tx1"/>
                              </a:gs>
                              <a:gs pos="78761">
                                <a:schemeClr val="tx1"/>
                              </a:gs>
                            </a:gsLst>
                            <a:lin ang="5400000" scaled="0"/>
                          </a:gradFill>
                        </a:rPr>
                        <a:t>Uncached Write: ~2ms -&gt; </a:t>
                      </a:r>
                      <a:br>
                        <a:rPr lang="en-US" sz="1400">
                          <a:gradFill>
                            <a:gsLst>
                              <a:gs pos="88021">
                                <a:schemeClr val="tx1"/>
                              </a:gs>
                              <a:gs pos="78761">
                                <a:schemeClr val="tx1"/>
                              </a:gs>
                            </a:gsLst>
                            <a:lin ang="5400000" scaled="0"/>
                          </a:gradFill>
                        </a:rPr>
                      </a:br>
                      <a:r>
                        <a:rPr lang="en-US" sz="1400">
                          <a:gradFill>
                            <a:gsLst>
                              <a:gs pos="88021">
                                <a:schemeClr val="accent3"/>
                              </a:gs>
                              <a:gs pos="78761">
                                <a:schemeClr val="accent3"/>
                              </a:gs>
                            </a:gsLst>
                            <a:lin ang="5400000" scaled="0"/>
                          </a:gradFill>
                        </a:rPr>
                        <a:t>~</a:t>
                      </a:r>
                      <a:r>
                        <a:rPr lang="en-US" sz="1400" kern="1200">
                          <a:gradFill>
                            <a:gsLst>
                              <a:gs pos="88021">
                                <a:schemeClr val="accent3"/>
                              </a:gs>
                              <a:gs pos="78761">
                                <a:schemeClr val="accent3"/>
                              </a:gs>
                            </a:gsLst>
                            <a:lin ang="5400000" scaled="0"/>
                          </a:gradFill>
                          <a:latin typeface="+mn-lt"/>
                          <a:ea typeface="+mn-ea"/>
                          <a:cs typeface="+mn-cs"/>
                        </a:rPr>
                        <a:t>1ms (Q3 CY2018)</a:t>
                      </a:r>
                    </a:p>
                  </a:txBody>
                  <a:tcPr marL="91427" marR="91427" marT="45713" marB="4571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67244027"/>
                  </a:ext>
                </a:extLst>
              </a:tr>
              <a:tr h="852510">
                <a:tc>
                  <a:txBody>
                    <a:bodyPr/>
                    <a:lstStyle/>
                    <a:p>
                      <a:r>
                        <a:rPr lang="en-US" sz="1600">
                          <a:gradFill>
                            <a:gsLst>
                              <a:gs pos="88021">
                                <a:schemeClr val="tx1"/>
                              </a:gs>
                              <a:gs pos="78761">
                                <a:schemeClr val="tx1"/>
                              </a:gs>
                            </a:gsLst>
                            <a:lin ang="5400000" scaled="0"/>
                          </a:gradFill>
                          <a:latin typeface="+mj-lt"/>
                        </a:rPr>
                        <a:t>Max disk size</a:t>
                      </a:r>
                    </a:p>
                  </a:txBody>
                  <a:tcPr marL="91427" marR="91427" marT="45713" marB="4571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noFill/>
                  </a:tcPr>
                </a:tc>
                <a:tc>
                  <a:txBody>
                    <a:bodyPr/>
                    <a:lstStyle/>
                    <a:p>
                      <a:r>
                        <a:rPr lang="en-US" sz="1400">
                          <a:gradFill>
                            <a:gsLst>
                              <a:gs pos="88021">
                                <a:schemeClr val="tx1"/>
                              </a:gs>
                              <a:gs pos="78761">
                                <a:schemeClr val="tx1"/>
                              </a:gs>
                            </a:gsLst>
                            <a:lin ang="5400000" scaled="0"/>
                          </a:gradFill>
                        </a:rPr>
                        <a:t>4TB -&gt; </a:t>
                      </a:r>
                      <a:r>
                        <a:rPr lang="en-US" sz="1400" kern="1200">
                          <a:gradFill>
                            <a:gsLst>
                              <a:gs pos="88021">
                                <a:schemeClr val="accent3"/>
                              </a:gs>
                              <a:gs pos="78761">
                                <a:schemeClr val="accent3"/>
                              </a:gs>
                            </a:gsLst>
                            <a:lin ang="5400000" scaled="0"/>
                          </a:gradFill>
                          <a:latin typeface="+mn-lt"/>
                          <a:ea typeface="+mn-ea"/>
                          <a:cs typeface="+mn-cs"/>
                        </a:rPr>
                        <a:t>32TB (H2 CY18)</a:t>
                      </a:r>
                    </a:p>
                  </a:txBody>
                  <a:tcPr marL="91427" marR="91427" marT="45713" marB="4571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gradFill>
                            <a:gsLst>
                              <a:gs pos="88021">
                                <a:schemeClr val="tx1"/>
                              </a:gs>
                              <a:gs pos="78761">
                                <a:schemeClr val="tx1"/>
                              </a:gs>
                            </a:gsLst>
                            <a:lin ang="5400000" scaled="0"/>
                          </a:gradFill>
                        </a:rPr>
                        <a:t>4TB -&gt; </a:t>
                      </a:r>
                      <a:r>
                        <a:rPr lang="en-US" sz="1400" kern="1200">
                          <a:gradFill>
                            <a:gsLst>
                              <a:gs pos="88021">
                                <a:schemeClr val="accent3"/>
                              </a:gs>
                              <a:gs pos="78761">
                                <a:schemeClr val="accent3"/>
                              </a:gs>
                            </a:gsLst>
                            <a:lin ang="5400000" scaled="0"/>
                          </a:gradFill>
                          <a:latin typeface="+mn-lt"/>
                          <a:ea typeface="+mn-ea"/>
                          <a:cs typeface="+mn-cs"/>
                        </a:rPr>
                        <a:t>32TB (H2 CY18)</a:t>
                      </a:r>
                    </a:p>
                  </a:txBody>
                  <a:tcPr marL="91427" marR="91427" marT="45713" marB="4571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a:gradFill>
                            <a:gsLst>
                              <a:gs pos="88021">
                                <a:schemeClr val="tx1"/>
                              </a:gs>
                              <a:gs pos="78761">
                                <a:schemeClr val="tx1"/>
                              </a:gs>
                            </a:gsLst>
                            <a:lin ang="5400000" scaled="0"/>
                          </a:gradFill>
                        </a:rPr>
                        <a:t>4TB -&gt; </a:t>
                      </a:r>
                      <a:r>
                        <a:rPr lang="en-US" sz="1400" kern="1200">
                          <a:gradFill>
                            <a:gsLst>
                              <a:gs pos="88021">
                                <a:schemeClr val="accent3"/>
                              </a:gs>
                              <a:gs pos="78761">
                                <a:schemeClr val="accent3"/>
                              </a:gs>
                            </a:gsLst>
                            <a:lin ang="5400000" scaled="0"/>
                          </a:gradFill>
                          <a:latin typeface="+mn-lt"/>
                          <a:ea typeface="+mn-ea"/>
                          <a:cs typeface="+mn-cs"/>
                        </a:rPr>
                        <a:t>32TB (H2 CY18)</a:t>
                      </a:r>
                    </a:p>
                  </a:txBody>
                  <a:tcPr marL="91427" marR="91427" marT="45713" marB="4571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13718772"/>
                  </a:ext>
                </a:extLst>
              </a:tr>
              <a:tr h="1020214">
                <a:tc>
                  <a:txBody>
                    <a:bodyPr/>
                    <a:lstStyle/>
                    <a:p>
                      <a:r>
                        <a:rPr lang="en-US" sz="1600">
                          <a:gradFill>
                            <a:gsLst>
                              <a:gs pos="88021">
                                <a:schemeClr val="tx1"/>
                              </a:gs>
                              <a:gs pos="78761">
                                <a:schemeClr val="tx1"/>
                              </a:gs>
                            </a:gsLst>
                            <a:lin ang="5400000" scaled="0"/>
                          </a:gradFill>
                          <a:latin typeface="+mj-lt"/>
                        </a:rPr>
                        <a:t>Max disk IOPS</a:t>
                      </a:r>
                    </a:p>
                  </a:txBody>
                  <a:tcPr marL="91427" marR="91427" marT="45713" marB="4571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noFill/>
                  </a:tcPr>
                </a:tc>
                <a:tc>
                  <a:txBody>
                    <a:bodyPr/>
                    <a:lstStyle/>
                    <a:p>
                      <a:r>
                        <a:rPr lang="en-US" sz="1400">
                          <a:gradFill>
                            <a:gsLst>
                              <a:gs pos="88021">
                                <a:schemeClr val="tx1"/>
                              </a:gs>
                              <a:gs pos="78761">
                                <a:schemeClr val="tx1"/>
                              </a:gs>
                            </a:gsLst>
                            <a:lin ang="5400000" scaled="0"/>
                          </a:gradFill>
                        </a:rPr>
                        <a:t>500 IOPS</a:t>
                      </a:r>
                      <a:endParaRPr lang="en-US" sz="1400" kern="1200">
                        <a:gradFill>
                          <a:gsLst>
                            <a:gs pos="88021">
                              <a:schemeClr val="tx1"/>
                            </a:gs>
                            <a:gs pos="78761">
                              <a:schemeClr val="tx1"/>
                            </a:gs>
                          </a:gsLst>
                          <a:lin ang="5400000" scaled="0"/>
                        </a:gradFill>
                        <a:latin typeface="+mn-lt"/>
                        <a:ea typeface="+mn-ea"/>
                        <a:cs typeface="+mn-cs"/>
                      </a:endParaRPr>
                    </a:p>
                  </a:txBody>
                  <a:tcPr marL="91427" marR="91427" marT="45713" marB="4571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gradFill>
                            <a:gsLst>
                              <a:gs pos="88021">
                                <a:schemeClr val="tx1"/>
                              </a:gs>
                              <a:gs pos="78761">
                                <a:schemeClr val="tx1"/>
                              </a:gs>
                            </a:gsLst>
                            <a:lin ang="5400000" scaled="0"/>
                          </a:gradFill>
                        </a:rPr>
                        <a:t>500 IOPS</a:t>
                      </a:r>
                      <a:endParaRPr lang="en-US" sz="1400" kern="1200">
                        <a:gradFill>
                          <a:gsLst>
                            <a:gs pos="88021">
                              <a:schemeClr val="tx1"/>
                            </a:gs>
                            <a:gs pos="78761">
                              <a:schemeClr val="tx1"/>
                            </a:gs>
                          </a:gsLst>
                          <a:lin ang="5400000" scaled="0"/>
                        </a:gradFill>
                        <a:latin typeface="+mn-lt"/>
                        <a:ea typeface="+mn-ea"/>
                        <a:cs typeface="+mn-cs"/>
                      </a:endParaRPr>
                    </a:p>
                  </a:txBody>
                  <a:tcPr marL="91427" marR="91427" marT="45713" marB="4571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noFill/>
                  </a:tcPr>
                </a:tc>
                <a:tc>
                  <a:txBody>
                    <a:bodyPr/>
                    <a:lstStyle/>
                    <a:p>
                      <a:r>
                        <a:rPr lang="en-US" sz="1400">
                          <a:gradFill>
                            <a:gsLst>
                              <a:gs pos="88021">
                                <a:schemeClr val="tx1"/>
                              </a:gs>
                              <a:gs pos="78761">
                                <a:schemeClr val="tx1"/>
                              </a:gs>
                            </a:gsLst>
                            <a:lin ang="5400000" scaled="0"/>
                          </a:gradFill>
                        </a:rPr>
                        <a:t>7,500 IOPS</a:t>
                      </a:r>
                      <a:endParaRPr lang="en-US" sz="1400" kern="1200">
                        <a:gradFill>
                          <a:gsLst>
                            <a:gs pos="88021">
                              <a:schemeClr val="tx1"/>
                            </a:gs>
                            <a:gs pos="78761">
                              <a:schemeClr val="tx1"/>
                            </a:gs>
                          </a:gsLst>
                          <a:lin ang="5400000" scaled="0"/>
                        </a:gradFill>
                        <a:latin typeface="+mn-lt"/>
                        <a:ea typeface="+mn-ea"/>
                        <a:cs typeface="+mn-cs"/>
                      </a:endParaRPr>
                    </a:p>
                  </a:txBody>
                  <a:tcPr marL="91427" marR="91427" marT="45713" marB="4571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89956256"/>
                  </a:ext>
                </a:extLst>
              </a:tr>
              <a:tr h="801093">
                <a:tc>
                  <a:txBody>
                    <a:bodyPr/>
                    <a:lstStyle/>
                    <a:p>
                      <a:r>
                        <a:rPr lang="en-US" sz="1600">
                          <a:gradFill>
                            <a:gsLst>
                              <a:gs pos="88021">
                                <a:schemeClr val="tx1"/>
                              </a:gs>
                              <a:gs pos="78761">
                                <a:schemeClr val="tx1"/>
                              </a:gs>
                            </a:gsLst>
                            <a:lin ang="5400000" scaled="0"/>
                          </a:gradFill>
                          <a:latin typeface="+mj-lt"/>
                        </a:rPr>
                        <a:t>Max disk </a:t>
                      </a:r>
                      <a:br>
                        <a:rPr lang="en-US" sz="1600">
                          <a:gradFill>
                            <a:gsLst>
                              <a:gs pos="88021">
                                <a:schemeClr val="tx1"/>
                              </a:gs>
                              <a:gs pos="78761">
                                <a:schemeClr val="tx1"/>
                              </a:gs>
                            </a:gsLst>
                            <a:lin ang="5400000" scaled="0"/>
                          </a:gradFill>
                          <a:latin typeface="+mj-lt"/>
                        </a:rPr>
                      </a:br>
                      <a:r>
                        <a:rPr lang="en-US" sz="1600">
                          <a:gradFill>
                            <a:gsLst>
                              <a:gs pos="88021">
                                <a:schemeClr val="tx1"/>
                              </a:gs>
                              <a:gs pos="78761">
                                <a:schemeClr val="tx1"/>
                              </a:gs>
                            </a:gsLst>
                            <a:lin ang="5400000" scaled="0"/>
                          </a:gradFill>
                          <a:latin typeface="+mj-lt"/>
                        </a:rPr>
                        <a:t>bandwidth</a:t>
                      </a:r>
                    </a:p>
                  </a:txBody>
                  <a:tcPr marL="91427" marR="91427" marT="45713" marB="4571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r>
                        <a:rPr lang="en-US" sz="1400">
                          <a:gradFill>
                            <a:gsLst>
                              <a:gs pos="88021">
                                <a:schemeClr val="tx1"/>
                              </a:gs>
                              <a:gs pos="78761">
                                <a:schemeClr val="tx1"/>
                              </a:gs>
                            </a:gsLst>
                            <a:lin ang="5400000" scaled="0"/>
                          </a:gradFill>
                        </a:rPr>
                        <a:t>60 </a:t>
                      </a:r>
                      <a:r>
                        <a:rPr lang="en-US" sz="1400" err="1">
                          <a:gradFill>
                            <a:gsLst>
                              <a:gs pos="88021">
                                <a:schemeClr val="tx1"/>
                              </a:gs>
                              <a:gs pos="78761">
                                <a:schemeClr val="tx1"/>
                              </a:gs>
                            </a:gsLst>
                            <a:lin ang="5400000" scaled="0"/>
                          </a:gradFill>
                        </a:rPr>
                        <a:t>MBps</a:t>
                      </a:r>
                      <a:endParaRPr lang="en-US" sz="1400" kern="1200">
                        <a:gradFill>
                          <a:gsLst>
                            <a:gs pos="88021">
                              <a:schemeClr val="tx1"/>
                            </a:gs>
                            <a:gs pos="78761">
                              <a:schemeClr val="tx1"/>
                            </a:gs>
                          </a:gsLst>
                          <a:lin ang="5400000" scaled="0"/>
                        </a:gradFill>
                        <a:latin typeface="+mn-lt"/>
                        <a:ea typeface="+mn-ea"/>
                        <a:cs typeface="+mn-cs"/>
                      </a:endParaRPr>
                    </a:p>
                  </a:txBody>
                  <a:tcPr marL="91427" marR="91427" marT="45713" marB="4571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gradFill>
                            <a:gsLst>
                              <a:gs pos="88021">
                                <a:schemeClr val="tx1"/>
                              </a:gs>
                              <a:gs pos="78761">
                                <a:schemeClr val="tx1"/>
                              </a:gs>
                            </a:gsLst>
                            <a:lin ang="5400000" scaled="0"/>
                          </a:gradFill>
                        </a:rPr>
                        <a:t>60 </a:t>
                      </a:r>
                      <a:r>
                        <a:rPr lang="en-US" sz="1400" err="1">
                          <a:gradFill>
                            <a:gsLst>
                              <a:gs pos="88021">
                                <a:schemeClr val="tx1"/>
                              </a:gs>
                              <a:gs pos="78761">
                                <a:schemeClr val="tx1"/>
                              </a:gs>
                            </a:gsLst>
                            <a:lin ang="5400000" scaled="0"/>
                          </a:gradFill>
                        </a:rPr>
                        <a:t>MBps</a:t>
                      </a:r>
                      <a:endParaRPr lang="en-US" sz="1400" kern="1200">
                        <a:gradFill>
                          <a:gsLst>
                            <a:gs pos="88021">
                              <a:schemeClr val="tx1"/>
                            </a:gs>
                            <a:gs pos="78761">
                              <a:schemeClr val="tx1"/>
                            </a:gs>
                          </a:gsLst>
                          <a:lin ang="5400000" scaled="0"/>
                        </a:gradFill>
                        <a:latin typeface="+mn-lt"/>
                        <a:ea typeface="+mn-ea"/>
                        <a:cs typeface="+mn-cs"/>
                      </a:endParaRPr>
                    </a:p>
                  </a:txBody>
                  <a:tcPr marL="91427" marR="91427" marT="45713" marB="4571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r>
                        <a:rPr lang="en-US" sz="1400">
                          <a:gradFill>
                            <a:gsLst>
                              <a:gs pos="88021">
                                <a:schemeClr val="tx1"/>
                              </a:gs>
                              <a:gs pos="78761">
                                <a:schemeClr val="tx1"/>
                              </a:gs>
                            </a:gsLst>
                            <a:lin ang="5400000" scaled="0"/>
                          </a:gradFill>
                        </a:rPr>
                        <a:t>250 </a:t>
                      </a:r>
                      <a:r>
                        <a:rPr lang="en-US" sz="1400" err="1">
                          <a:gradFill>
                            <a:gsLst>
                              <a:gs pos="88021">
                                <a:schemeClr val="tx1"/>
                              </a:gs>
                              <a:gs pos="78761">
                                <a:schemeClr val="tx1"/>
                              </a:gs>
                            </a:gsLst>
                            <a:lin ang="5400000" scaled="0"/>
                          </a:gradFill>
                        </a:rPr>
                        <a:t>MBps</a:t>
                      </a:r>
                      <a:endParaRPr lang="en-US" sz="1400" kern="1200">
                        <a:gradFill>
                          <a:gsLst>
                            <a:gs pos="88021">
                              <a:schemeClr val="tx1"/>
                            </a:gs>
                            <a:gs pos="78761">
                              <a:schemeClr val="tx1"/>
                            </a:gs>
                          </a:gsLst>
                          <a:lin ang="5400000" scaled="0"/>
                        </a:gradFill>
                        <a:latin typeface="+mn-lt"/>
                        <a:ea typeface="+mn-ea"/>
                        <a:cs typeface="+mn-cs"/>
                      </a:endParaRPr>
                    </a:p>
                  </a:txBody>
                  <a:tcPr marL="91427" marR="91427" marT="45713" marB="4571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3552030437"/>
                  </a:ext>
                </a:extLst>
              </a:tr>
            </a:tbl>
          </a:graphicData>
        </a:graphic>
      </p:graphicFrame>
      <p:sp>
        <p:nvSpPr>
          <p:cNvPr id="5" name="TextBox 4">
            <a:extLst>
              <a:ext uri="{FF2B5EF4-FFF2-40B4-BE49-F238E27FC236}">
                <a16:creationId xmlns:a16="http://schemas.microsoft.com/office/drawing/2014/main" id="{F1FC9ED2-D28A-4577-A4AA-16A470AE39E5}"/>
              </a:ext>
            </a:extLst>
          </p:cNvPr>
          <p:cNvSpPr txBox="1"/>
          <p:nvPr/>
        </p:nvSpPr>
        <p:spPr>
          <a:xfrm>
            <a:off x="427066" y="6422442"/>
            <a:ext cx="3857458" cy="464932"/>
          </a:xfrm>
          <a:prstGeom prst="rect">
            <a:avLst/>
          </a:prstGeom>
          <a:noFill/>
        </p:spPr>
        <p:txBody>
          <a:bodyPr wrap="square" lIns="182854" tIns="146283" rIns="182854" bIns="146283" rtlCol="0">
            <a:spAutoFit/>
          </a:bodyPr>
          <a:lstStyle/>
          <a:p>
            <a:pPr defTabSz="932597">
              <a:lnSpc>
                <a:spcPct val="90000"/>
              </a:lnSpc>
              <a:spcAft>
                <a:spcPts val="600"/>
              </a:spcAft>
              <a:defRPr/>
            </a:pPr>
            <a:r>
              <a:rPr lang="en-US" sz="1122" dirty="0">
                <a:gradFill>
                  <a:gsLst>
                    <a:gs pos="2917">
                      <a:srgbClr val="2F2F2F"/>
                    </a:gs>
                    <a:gs pos="30000">
                      <a:srgbClr val="2F2F2F"/>
                    </a:gs>
                  </a:gsLst>
                  <a:lin ang="5400000" scaled="0"/>
                </a:gradFill>
                <a:latin typeface="Segoe UI"/>
              </a:rPr>
              <a:t>* The disk performance target is subject to change</a:t>
            </a:r>
          </a:p>
        </p:txBody>
      </p:sp>
    </p:spTree>
    <p:extLst>
      <p:ext uri="{BB962C8B-B14F-4D97-AF65-F5344CB8AC3E}">
        <p14:creationId xmlns:p14="http://schemas.microsoft.com/office/powerpoint/2010/main" val="4233789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63" presetClass="path" presetSubtype="0" decel="100000" fill="hold" nodeType="withEffect">
                                  <p:stCondLst>
                                    <p:cond delay="0"/>
                                  </p:stCondLst>
                                  <p:childTnLst>
                                    <p:animMotion origin="layout" path="M 8.5014E-7 -3.38629E-6 L 0.04761 -3.38629E-6 " pathEditMode="relative" rAng="0" ptsTypes="AA">
                                      <p:cBhvr>
                                        <p:cTn id="9" dur="500" spd="-100000" fill="hold"/>
                                        <p:tgtEl>
                                          <p:spTgt spid="4"/>
                                        </p:tgtEl>
                                        <p:attrNameLst>
                                          <p:attrName>ppt_x</p:attrName>
                                          <p:attrName>ppt_y</p:attrName>
                                        </p:attrNameLst>
                                      </p:cBhvr>
                                      <p:rCtr x="2374"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Storage redundancy models</a:t>
            </a:r>
          </a:p>
        </p:txBody>
      </p:sp>
      <p:grpSp>
        <p:nvGrpSpPr>
          <p:cNvPr id="3" name="Group 2">
            <a:extLst>
              <a:ext uri="{FF2B5EF4-FFF2-40B4-BE49-F238E27FC236}">
                <a16:creationId xmlns:a16="http://schemas.microsoft.com/office/drawing/2014/main" id="{3A105FCD-0BCD-4481-AEFD-39EC2FDB5039}"/>
              </a:ext>
            </a:extLst>
          </p:cNvPr>
          <p:cNvGrpSpPr/>
          <p:nvPr/>
        </p:nvGrpSpPr>
        <p:grpSpPr>
          <a:xfrm>
            <a:off x="1127059" y="1957039"/>
            <a:ext cx="2367373" cy="4541281"/>
            <a:chOff x="1104973" y="1918840"/>
            <a:chExt cx="2321165" cy="4452641"/>
          </a:xfrm>
        </p:grpSpPr>
        <p:sp>
          <p:nvSpPr>
            <p:cNvPr id="10" name="Rectangle 9"/>
            <p:cNvSpPr/>
            <p:nvPr/>
          </p:nvSpPr>
          <p:spPr bwMode="auto">
            <a:xfrm>
              <a:off x="1104973" y="3868854"/>
              <a:ext cx="2321165"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293" fontAlgn="base">
                <a:spcBef>
                  <a:spcPct val="0"/>
                </a:spcBef>
                <a:spcAft>
                  <a:spcPct val="0"/>
                </a:spcAft>
                <a:defRPr/>
              </a:pPr>
              <a:r>
                <a:rPr lang="en-US" sz="1836" dirty="0">
                  <a:solidFill>
                    <a:srgbClr val="0078D7"/>
                  </a:solidFill>
                  <a:latin typeface="Segoe UI Semibold" panose="020B0702040204020203" pitchFamily="34" charset="0"/>
                  <a:ea typeface="Segoe UI" pitchFamily="34" charset="0"/>
                  <a:cs typeface="Segoe UI Semibold" panose="020B0702040204020203" pitchFamily="34" charset="0"/>
                </a:rPr>
                <a:t>Locally-redundant storage (LRS)</a:t>
              </a:r>
              <a:endParaRPr lang="en-US" sz="1632" dirty="0">
                <a:solidFill>
                  <a:srgbClr val="0078D7"/>
                </a:solidFill>
                <a:latin typeface="Segoe UI Semibold" panose="020B0702040204020203" pitchFamily="34" charset="0"/>
                <a:ea typeface="Segoe UI" pitchFamily="34" charset="0"/>
                <a:cs typeface="Segoe UI Semibold" panose="020B0702040204020203" pitchFamily="34" charset="0"/>
              </a:endParaRPr>
            </a:p>
            <a:p>
              <a:pPr defTabSz="932293" fontAlgn="base">
                <a:spcBef>
                  <a:spcPct val="0"/>
                </a:spcBef>
                <a:spcAft>
                  <a:spcPct val="0"/>
                </a:spcAf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defTabSz="932293" fontAlgn="base">
                <a:spcBef>
                  <a:spcPct val="0"/>
                </a:spcBef>
                <a:spcAft>
                  <a:spcPts val="612"/>
                </a:spcAft>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3 replicas, 1 region</a:t>
              </a:r>
            </a:p>
            <a:p>
              <a:pPr defTabSz="932293" fontAlgn="base">
                <a:spcBef>
                  <a:spcPct val="0"/>
                </a:spcBef>
                <a:spcAft>
                  <a:spcPts val="612"/>
                </a:spcAft>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Protect against disk, node, rack failures</a:t>
              </a:r>
            </a:p>
            <a:p>
              <a:pPr defTabSz="932293" fontAlgn="base">
                <a:spcBef>
                  <a:spcPct val="0"/>
                </a:spcBef>
                <a:spcAft>
                  <a:spcPts val="612"/>
                </a:spcAft>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Write is </a:t>
              </a:r>
              <a:r>
                <a:rPr lang="en-US" sz="1428" dirty="0" err="1">
                  <a:solidFill>
                    <a:srgbClr val="2F2F2F"/>
                  </a:solidFill>
                  <a:latin typeface="Segoe UI" panose="020B0502040204020203" pitchFamily="34" charset="0"/>
                  <a:ea typeface="Segoe UI" panose="020B0502040204020203" pitchFamily="34" charset="0"/>
                  <a:cs typeface="Segoe UI" panose="020B0502040204020203" pitchFamily="34" charset="0"/>
                </a:rPr>
                <a:t>ack’d</a:t>
              </a: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 when all replicas are committed</a:t>
              </a:r>
            </a:p>
            <a:p>
              <a:pPr defTabSz="932293" fontAlgn="base">
                <a:spcBef>
                  <a:spcPct val="0"/>
                </a:spcBef>
                <a:spcAft>
                  <a:spcPts val="612"/>
                </a:spcAft>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Superior to dual-parity RAID</a:t>
              </a:r>
            </a:p>
            <a:p>
              <a:pPr defTabSz="932293" fontAlgn="base">
                <a:spcBef>
                  <a:spcPct val="0"/>
                </a:spcBef>
                <a:spcAft>
                  <a:spcPct val="0"/>
                </a:spcAft>
                <a:defRPr/>
              </a:pPr>
              <a:endParaRPr lang="en-US" sz="15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ectangle 3"/>
            <p:cNvSpPr>
              <a:spLocks noChangeAspect="1"/>
            </p:cNvSpPr>
            <p:nvPr/>
          </p:nvSpPr>
          <p:spPr bwMode="auto">
            <a:xfrm>
              <a:off x="1448626" y="2486357"/>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Database_EFC7" title="Icon of a cylinder">
              <a:extLst>
                <a:ext uri="{FF2B5EF4-FFF2-40B4-BE49-F238E27FC236}">
                  <a16:creationId xmlns:a16="http://schemas.microsoft.com/office/drawing/2014/main" id="{662081E5-B1FD-431D-BB04-8DB7A349087C}"/>
                </a:ext>
              </a:extLst>
            </p:cNvPr>
            <p:cNvSpPr>
              <a:spLocks noChangeAspect="1" noEditPoints="1"/>
            </p:cNvSpPr>
            <p:nvPr/>
          </p:nvSpPr>
          <p:spPr bwMode="auto">
            <a:xfrm>
              <a:off x="1583670" y="26367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sp>
          <p:nvSpPr>
            <p:cNvPr id="52" name="Database_EFC7" title="Icon of a cylinder">
              <a:extLst>
                <a:ext uri="{FF2B5EF4-FFF2-40B4-BE49-F238E27FC236}">
                  <a16:creationId xmlns:a16="http://schemas.microsoft.com/office/drawing/2014/main" id="{BFD84CD2-799A-4E78-8E26-E35D2302A0BA}"/>
                </a:ext>
              </a:extLst>
            </p:cNvPr>
            <p:cNvSpPr>
              <a:spLocks noChangeAspect="1" noEditPoints="1"/>
            </p:cNvSpPr>
            <p:nvPr/>
          </p:nvSpPr>
          <p:spPr bwMode="auto">
            <a:xfrm>
              <a:off x="1736070" y="27891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sp>
          <p:nvSpPr>
            <p:cNvPr id="53" name="Database_EFC7" title="Icon of a cylinder">
              <a:extLst>
                <a:ext uri="{FF2B5EF4-FFF2-40B4-BE49-F238E27FC236}">
                  <a16:creationId xmlns:a16="http://schemas.microsoft.com/office/drawing/2014/main" id="{E2E4413A-23C9-4E90-916F-1585B35B66A5}"/>
                </a:ext>
              </a:extLst>
            </p:cNvPr>
            <p:cNvSpPr>
              <a:spLocks noChangeAspect="1" noEditPoints="1"/>
            </p:cNvSpPr>
            <p:nvPr/>
          </p:nvSpPr>
          <p:spPr bwMode="auto">
            <a:xfrm>
              <a:off x="1888470" y="29415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cxnSp>
          <p:nvCxnSpPr>
            <p:cNvPr id="14" name="Straight Arrow Connector 13">
              <a:extLst>
                <a:ext uri="{FF2B5EF4-FFF2-40B4-BE49-F238E27FC236}">
                  <a16:creationId xmlns:a16="http://schemas.microsoft.com/office/drawing/2014/main" id="{23F0DC5E-A4CB-480F-8771-8A47048138EE}"/>
                </a:ext>
              </a:extLst>
            </p:cNvPr>
            <p:cNvCxnSpPr>
              <a:cxnSpLocks/>
            </p:cNvCxnSpPr>
            <p:nvPr/>
          </p:nvCxnSpPr>
          <p:spPr>
            <a:xfrm flipV="1">
              <a:off x="2116085" y="1918840"/>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25C8CAE-3950-46D5-BF56-9389EB36D2F7}"/>
                </a:ext>
              </a:extLst>
            </p:cNvPr>
            <p:cNvCxnSpPr>
              <a:cxnSpLocks/>
            </p:cNvCxnSpPr>
            <p:nvPr/>
          </p:nvCxnSpPr>
          <p:spPr>
            <a:xfrm flipH="1">
              <a:off x="1770254" y="1918840"/>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82D6E07-4246-4C9A-8355-8998120CD674}"/>
              </a:ext>
            </a:extLst>
          </p:cNvPr>
          <p:cNvGrpSpPr/>
          <p:nvPr/>
        </p:nvGrpSpPr>
        <p:grpSpPr>
          <a:xfrm>
            <a:off x="4615590" y="2015654"/>
            <a:ext cx="2813215" cy="4482667"/>
            <a:chOff x="4525412" y="1976311"/>
            <a:chExt cx="2758304" cy="4395171"/>
          </a:xfrm>
        </p:grpSpPr>
        <p:sp>
          <p:nvSpPr>
            <p:cNvPr id="13" name="Rectangle 12"/>
            <p:cNvSpPr/>
            <p:nvPr/>
          </p:nvSpPr>
          <p:spPr bwMode="auto">
            <a:xfrm>
              <a:off x="4525414" y="3868855"/>
              <a:ext cx="2537862"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563">
                <a:defRPr/>
              </a:pPr>
              <a:r>
                <a:rPr lang="en-US" sz="1840" dirty="0">
                  <a:solidFill>
                    <a:srgbClr val="0078D7"/>
                  </a:solidFill>
                  <a:latin typeface="Segoe UI Semibold" panose="020B0702040204020203" pitchFamily="34" charset="0"/>
                  <a:cs typeface="Segoe UI Semibold" panose="020B0702040204020203" pitchFamily="34" charset="0"/>
                </a:rPr>
                <a:t>Geo-redundant storage (GRS)</a:t>
              </a:r>
            </a:p>
            <a:p>
              <a:pPr defTabSz="932563">
                <a:defRPr/>
              </a:pPr>
              <a:endParaRPr lang="en-US" dirty="0">
                <a:solidFill>
                  <a:srgbClr val="FFFFFF"/>
                </a:solidFill>
                <a:latin typeface="Segoe UI Semilight"/>
              </a:endParaRPr>
            </a:p>
            <a:p>
              <a:pPr defTabSz="932563">
                <a:spcAft>
                  <a:spcPts val="612"/>
                </a:spcAft>
                <a:defRPr/>
              </a:pPr>
              <a:r>
                <a:rPr lang="en-US" sz="1428" dirty="0">
                  <a:solidFill>
                    <a:srgbClr val="2F2F2F"/>
                  </a:solidFill>
                  <a:latin typeface="Segoe UI" panose="020B0502040204020203" pitchFamily="34" charset="0"/>
                  <a:cs typeface="Segoe UI" panose="020B0502040204020203" pitchFamily="34" charset="0"/>
                </a:rPr>
                <a:t>6 replicas, 2 regions (3/region)</a:t>
              </a:r>
            </a:p>
            <a:p>
              <a:pPr defTabSz="932563">
                <a:spcAft>
                  <a:spcPts val="612"/>
                </a:spcAft>
                <a:defRPr/>
              </a:pPr>
              <a:r>
                <a:rPr lang="en-US" sz="1428" dirty="0">
                  <a:solidFill>
                    <a:srgbClr val="2F2F2F"/>
                  </a:solidFill>
                  <a:latin typeface="Segoe UI" panose="020B0502040204020203" pitchFamily="34" charset="0"/>
                  <a:cs typeface="Segoe UI" panose="020B0502040204020203" pitchFamily="34" charset="0"/>
                </a:rPr>
                <a:t>Protects against major regional disasters</a:t>
              </a:r>
            </a:p>
            <a:p>
              <a:pPr defTabSz="932563">
                <a:spcAft>
                  <a:spcPts val="612"/>
                </a:spcAft>
                <a:defRPr/>
              </a:pPr>
              <a:r>
                <a:rPr lang="en-US" sz="1428" dirty="0">
                  <a:solidFill>
                    <a:srgbClr val="2F2F2F"/>
                  </a:solidFill>
                  <a:latin typeface="Segoe UI" panose="020B0502040204020203" pitchFamily="34" charset="0"/>
                  <a:cs typeface="Segoe UI" panose="020B0502040204020203" pitchFamily="34" charset="0"/>
                </a:rPr>
                <a:t>Asynchronous to secondary</a:t>
              </a:r>
            </a:p>
            <a:p>
              <a:pPr marL="285695" indent="-285695" defTabSz="932563">
                <a:buFont typeface="Arial" panose="020B0604020202020204" pitchFamily="34" charset="0"/>
                <a:buChar char="•"/>
                <a:defRPr/>
              </a:pPr>
              <a:endParaRPr lang="en-US" sz="1428" dirty="0">
                <a:solidFill>
                  <a:srgbClr val="2F2F2F"/>
                </a:solidFill>
                <a:latin typeface="Segoe UI Semilight"/>
              </a:endParaRPr>
            </a:p>
            <a:p>
              <a:pPr defTabSz="932563">
                <a:lnSpc>
                  <a:spcPct val="90000"/>
                </a:lnSpc>
                <a:spcAft>
                  <a:spcPts val="600"/>
                </a:spcAft>
                <a:defRPr/>
              </a:pPr>
              <a:endParaRPr lang="en-US" dirty="0">
                <a:solidFill>
                  <a:srgbClr val="FFFFFF"/>
                </a:solidFill>
                <a:latin typeface="Segoe UI Semilight"/>
              </a:endParaRPr>
            </a:p>
            <a:p>
              <a:pPr defTabSz="932563">
                <a:lnSpc>
                  <a:spcPct val="90000"/>
                </a:lnSpc>
                <a:spcAft>
                  <a:spcPts val="600"/>
                </a:spcAft>
                <a:defRPr/>
              </a:pPr>
              <a:endParaRPr lang="en-US" dirty="0">
                <a:solidFill>
                  <a:srgbClr val="FFFFFF"/>
                </a:solidFill>
                <a:latin typeface="Segoe UI Semilight"/>
              </a:endParaRPr>
            </a:p>
          </p:txBody>
        </p:sp>
        <p:sp>
          <p:nvSpPr>
            <p:cNvPr id="110" name="Rectangle 109"/>
            <p:cNvSpPr>
              <a:spLocks noChangeAspect="1"/>
            </p:cNvSpPr>
            <p:nvPr/>
          </p:nvSpPr>
          <p:spPr bwMode="auto">
            <a:xfrm>
              <a:off x="4619894" y="2601298"/>
              <a:ext cx="1045829" cy="993538"/>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TextBox 128"/>
            <p:cNvSpPr txBox="1"/>
            <p:nvPr/>
          </p:nvSpPr>
          <p:spPr>
            <a:xfrm>
              <a:off x="5072843" y="2543828"/>
              <a:ext cx="1475819" cy="45259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199">
                  <a:gradFill>
                    <a:gsLst>
                      <a:gs pos="2917">
                        <a:srgbClr val="505050"/>
                      </a:gs>
                      <a:gs pos="30000">
                        <a:srgbClr val="505050"/>
                      </a:gs>
                    </a:gsLst>
                    <a:lin ang="5400000" scaled="0"/>
                  </a:gradFill>
                  <a:latin typeface="Segoe UI Semilight"/>
                </a:rPr>
                <a:t>Typically &gt;300mi</a:t>
              </a:r>
            </a:p>
          </p:txBody>
        </p:sp>
        <p:sp>
          <p:nvSpPr>
            <p:cNvPr id="130" name="TextBox 129"/>
            <p:cNvSpPr txBox="1"/>
            <p:nvPr/>
          </p:nvSpPr>
          <p:spPr>
            <a:xfrm>
              <a:off x="5435637" y="3141579"/>
              <a:ext cx="750230" cy="45259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199">
                  <a:gradFill>
                    <a:gsLst>
                      <a:gs pos="2917">
                        <a:srgbClr val="505050"/>
                      </a:gs>
                      <a:gs pos="30000">
                        <a:srgbClr val="505050"/>
                      </a:gs>
                    </a:gsLst>
                    <a:lin ang="5400000" scaled="0"/>
                  </a:gradFill>
                  <a:latin typeface="Segoe UI Semilight"/>
                </a:rPr>
                <a:t>Async</a:t>
              </a:r>
            </a:p>
          </p:txBody>
        </p:sp>
        <p:sp>
          <p:nvSpPr>
            <p:cNvPr id="131" name="TextBox 130"/>
            <p:cNvSpPr txBox="1"/>
            <p:nvPr/>
          </p:nvSpPr>
          <p:spPr>
            <a:xfrm>
              <a:off x="4729191" y="3509842"/>
              <a:ext cx="872555" cy="45259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199">
                  <a:gradFill>
                    <a:gsLst>
                      <a:gs pos="2917">
                        <a:srgbClr val="505050"/>
                      </a:gs>
                      <a:gs pos="30000">
                        <a:srgbClr val="505050"/>
                      </a:gs>
                    </a:gsLst>
                    <a:lin ang="5400000" scaled="0"/>
                  </a:gradFill>
                  <a:latin typeface="Segoe UI Semilight"/>
                </a:rPr>
                <a:t>Primary</a:t>
              </a:r>
            </a:p>
          </p:txBody>
        </p:sp>
        <p:sp>
          <p:nvSpPr>
            <p:cNvPr id="132" name="TextBox 131"/>
            <p:cNvSpPr txBox="1"/>
            <p:nvPr/>
          </p:nvSpPr>
          <p:spPr>
            <a:xfrm>
              <a:off x="6224154" y="3509842"/>
              <a:ext cx="1059562" cy="45259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199">
                  <a:gradFill>
                    <a:gsLst>
                      <a:gs pos="2917">
                        <a:srgbClr val="505050"/>
                      </a:gs>
                      <a:gs pos="30000">
                        <a:srgbClr val="505050"/>
                      </a:gs>
                    </a:gsLst>
                    <a:lin ang="5400000" scaled="0"/>
                  </a:gradFill>
                  <a:latin typeface="Segoe UI Semilight"/>
                </a:rPr>
                <a:t>Secondary</a:t>
              </a:r>
            </a:p>
          </p:txBody>
        </p:sp>
        <p:sp>
          <p:nvSpPr>
            <p:cNvPr id="59" name="Rectangle 58">
              <a:extLst>
                <a:ext uri="{FF2B5EF4-FFF2-40B4-BE49-F238E27FC236}">
                  <a16:creationId xmlns:a16="http://schemas.microsoft.com/office/drawing/2014/main" id="{6BC83726-7142-4E05-AECD-FF9BFA023B79}"/>
                </a:ext>
              </a:extLst>
            </p:cNvPr>
            <p:cNvSpPr>
              <a:spLocks noChangeAspect="1"/>
            </p:cNvSpPr>
            <p:nvPr/>
          </p:nvSpPr>
          <p:spPr bwMode="auto">
            <a:xfrm>
              <a:off x="4525412"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Database_EFC7" title="Icon of a cylinder">
              <a:extLst>
                <a:ext uri="{FF2B5EF4-FFF2-40B4-BE49-F238E27FC236}">
                  <a16:creationId xmlns:a16="http://schemas.microsoft.com/office/drawing/2014/main" id="{6D839485-CF42-448F-AA86-0281BE54B8D8}"/>
                </a:ext>
              </a:extLst>
            </p:cNvPr>
            <p:cNvSpPr>
              <a:spLocks noChangeAspect="1" noEditPoints="1"/>
            </p:cNvSpPr>
            <p:nvPr/>
          </p:nvSpPr>
          <p:spPr bwMode="auto">
            <a:xfrm>
              <a:off x="4660456"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sp>
          <p:nvSpPr>
            <p:cNvPr id="61" name="Database_EFC7" title="Icon of a cylinder">
              <a:extLst>
                <a:ext uri="{FF2B5EF4-FFF2-40B4-BE49-F238E27FC236}">
                  <a16:creationId xmlns:a16="http://schemas.microsoft.com/office/drawing/2014/main" id="{92A39E0D-1C4F-4951-8554-A99DA70D0699}"/>
                </a:ext>
              </a:extLst>
            </p:cNvPr>
            <p:cNvSpPr>
              <a:spLocks noChangeAspect="1" noEditPoints="1"/>
            </p:cNvSpPr>
            <p:nvPr/>
          </p:nvSpPr>
          <p:spPr bwMode="auto">
            <a:xfrm>
              <a:off x="4812856"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sp>
          <p:nvSpPr>
            <p:cNvPr id="62" name="Database_EFC7" title="Icon of a cylinder">
              <a:extLst>
                <a:ext uri="{FF2B5EF4-FFF2-40B4-BE49-F238E27FC236}">
                  <a16:creationId xmlns:a16="http://schemas.microsoft.com/office/drawing/2014/main" id="{4D49EFA8-ACD4-4D23-9252-1D772CC14DD0}"/>
                </a:ext>
              </a:extLst>
            </p:cNvPr>
            <p:cNvSpPr>
              <a:spLocks noChangeAspect="1" noEditPoints="1"/>
            </p:cNvSpPr>
            <p:nvPr/>
          </p:nvSpPr>
          <p:spPr bwMode="auto">
            <a:xfrm>
              <a:off x="4965256"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cxnSp>
          <p:nvCxnSpPr>
            <p:cNvPr id="63" name="Straight Arrow Connector 62">
              <a:extLst>
                <a:ext uri="{FF2B5EF4-FFF2-40B4-BE49-F238E27FC236}">
                  <a16:creationId xmlns:a16="http://schemas.microsoft.com/office/drawing/2014/main" id="{807CAA66-928E-47F9-B498-18368E5CA7A3}"/>
                </a:ext>
              </a:extLst>
            </p:cNvPr>
            <p:cNvCxnSpPr>
              <a:cxnSpLocks/>
            </p:cNvCxnSpPr>
            <p:nvPr/>
          </p:nvCxnSpPr>
          <p:spPr>
            <a:xfrm flipV="1">
              <a:off x="5192871"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1984940-FC12-41E3-AA68-5155EEC04459}"/>
                </a:ext>
              </a:extLst>
            </p:cNvPr>
            <p:cNvCxnSpPr>
              <a:cxnSpLocks/>
            </p:cNvCxnSpPr>
            <p:nvPr/>
          </p:nvCxnSpPr>
          <p:spPr>
            <a:xfrm flipH="1">
              <a:off x="4847040"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1" name="Database_EFC7" title="Icon of a cylinder">
              <a:extLst>
                <a:ext uri="{FF2B5EF4-FFF2-40B4-BE49-F238E27FC236}">
                  <a16:creationId xmlns:a16="http://schemas.microsoft.com/office/drawing/2014/main" id="{A06892BA-471E-4B84-AFD3-C4FF776BF309}"/>
                </a:ext>
              </a:extLst>
            </p:cNvPr>
            <p:cNvSpPr>
              <a:spLocks noChangeAspect="1" noEditPoints="1"/>
            </p:cNvSpPr>
            <p:nvPr/>
          </p:nvSpPr>
          <p:spPr bwMode="auto">
            <a:xfrm>
              <a:off x="6378462"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sp>
          <p:nvSpPr>
            <p:cNvPr id="72" name="Database_EFC7" title="Icon of a cylinder">
              <a:extLst>
                <a:ext uri="{FF2B5EF4-FFF2-40B4-BE49-F238E27FC236}">
                  <a16:creationId xmlns:a16="http://schemas.microsoft.com/office/drawing/2014/main" id="{8F04DE6A-24DD-41C3-8CF9-264CD486EC83}"/>
                </a:ext>
              </a:extLst>
            </p:cNvPr>
            <p:cNvSpPr>
              <a:spLocks noChangeAspect="1" noEditPoints="1"/>
            </p:cNvSpPr>
            <p:nvPr/>
          </p:nvSpPr>
          <p:spPr bwMode="auto">
            <a:xfrm>
              <a:off x="6530862"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sp>
          <p:nvSpPr>
            <p:cNvPr id="73" name="Database_EFC7" title="Icon of a cylinder">
              <a:extLst>
                <a:ext uri="{FF2B5EF4-FFF2-40B4-BE49-F238E27FC236}">
                  <a16:creationId xmlns:a16="http://schemas.microsoft.com/office/drawing/2014/main" id="{DBC19C4C-D2B2-49AE-9A6A-AC984E8B96B2}"/>
                </a:ext>
              </a:extLst>
            </p:cNvPr>
            <p:cNvSpPr>
              <a:spLocks noChangeAspect="1" noEditPoints="1"/>
            </p:cNvSpPr>
            <p:nvPr/>
          </p:nvSpPr>
          <p:spPr bwMode="auto">
            <a:xfrm>
              <a:off x="6683262"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cxnSp>
          <p:nvCxnSpPr>
            <p:cNvPr id="78" name="Straight Arrow Connector 77">
              <a:extLst>
                <a:ext uri="{FF2B5EF4-FFF2-40B4-BE49-F238E27FC236}">
                  <a16:creationId xmlns:a16="http://schemas.microsoft.com/office/drawing/2014/main" id="{7B09AA26-CA2F-4420-90A4-5855898E2963}"/>
                </a:ext>
              </a:extLst>
            </p:cNvPr>
            <p:cNvCxnSpPr>
              <a:cxnSpLocks/>
            </p:cNvCxnSpPr>
            <p:nvPr/>
          </p:nvCxnSpPr>
          <p:spPr>
            <a:xfrm>
              <a:off x="5505420" y="3130734"/>
              <a:ext cx="653622" cy="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17DA6D65-B3E1-440C-8803-C8B1F8E5C71F}"/>
              </a:ext>
            </a:extLst>
          </p:cNvPr>
          <p:cNvGrpSpPr/>
          <p:nvPr/>
        </p:nvGrpSpPr>
        <p:grpSpPr>
          <a:xfrm>
            <a:off x="8581077" y="2015654"/>
            <a:ext cx="2849705" cy="4501918"/>
            <a:chOff x="8413498" y="1976311"/>
            <a:chExt cx="2794082" cy="4414046"/>
          </a:xfrm>
        </p:grpSpPr>
        <p:sp>
          <p:nvSpPr>
            <p:cNvPr id="12" name="Rectangle 11"/>
            <p:cNvSpPr/>
            <p:nvPr/>
          </p:nvSpPr>
          <p:spPr bwMode="auto">
            <a:xfrm>
              <a:off x="8561861" y="3887730"/>
              <a:ext cx="2645719"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293" fontAlgn="base">
                <a:spcBef>
                  <a:spcPct val="0"/>
                </a:spcBef>
                <a:spcAft>
                  <a:spcPct val="0"/>
                </a:spcAft>
                <a:defRPr/>
              </a:pPr>
              <a:r>
                <a:rPr lang="en-US" sz="1632" dirty="0">
                  <a:solidFill>
                    <a:srgbClr val="0078D7"/>
                  </a:solidFill>
                  <a:latin typeface="Segoe UI Semibold" panose="020B0702040204020203" pitchFamily="34" charset="0"/>
                  <a:ea typeface="Segoe UI" pitchFamily="34" charset="0"/>
                  <a:cs typeface="Segoe UI Semibold" panose="020B0702040204020203" pitchFamily="34" charset="0"/>
                </a:rPr>
                <a:t>Read-access Geo-redundant storage (RA-GRS)</a:t>
              </a:r>
            </a:p>
            <a:p>
              <a:pP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defTabSz="932293" fontAlgn="base">
                <a:spcBef>
                  <a:spcPct val="0"/>
                </a:spcBef>
                <a:spcAft>
                  <a:spcPts val="612"/>
                </a:spcAft>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GRS + Read access to secondary</a:t>
              </a:r>
            </a:p>
            <a:p>
              <a:pPr defTabSz="932293" fontAlgn="base">
                <a:spcBef>
                  <a:spcPct val="0"/>
                </a:spcBef>
                <a:spcAft>
                  <a:spcPts val="612"/>
                </a:spcAft>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Separate secondary endpoint</a:t>
              </a:r>
            </a:p>
            <a:p>
              <a:pPr defTabSz="932293" fontAlgn="base">
                <a:spcBef>
                  <a:spcPct val="0"/>
                </a:spcBef>
                <a:spcAft>
                  <a:spcPts val="612"/>
                </a:spcAft>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RPO delay to secondary can be queried</a:t>
              </a:r>
            </a:p>
            <a:p>
              <a:pPr defTabSz="932293" fontAlgn="base">
                <a:spcBef>
                  <a:spcPct val="0"/>
                </a:spcBef>
                <a:spcAft>
                  <a:spcPct val="0"/>
                </a:spcAf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Rectangle 137"/>
            <p:cNvSpPr>
              <a:spLocks noChangeAspect="1"/>
            </p:cNvSpPr>
            <p:nvPr/>
          </p:nvSpPr>
          <p:spPr bwMode="auto">
            <a:xfrm>
              <a:off x="8413498" y="2661179"/>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TextBox 143"/>
            <p:cNvSpPr txBox="1"/>
            <p:nvPr/>
          </p:nvSpPr>
          <p:spPr>
            <a:xfrm>
              <a:off x="8973261" y="2543828"/>
              <a:ext cx="1475819" cy="45259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199">
                  <a:gradFill>
                    <a:gsLst>
                      <a:gs pos="2917">
                        <a:srgbClr val="505050"/>
                      </a:gs>
                      <a:gs pos="30000">
                        <a:srgbClr val="505050"/>
                      </a:gs>
                    </a:gsLst>
                    <a:lin ang="5400000" scaled="0"/>
                  </a:gradFill>
                  <a:latin typeface="Segoe UI Semilight"/>
                </a:rPr>
                <a:t>Typically &gt;300mi</a:t>
              </a:r>
            </a:p>
          </p:txBody>
        </p:sp>
        <p:sp>
          <p:nvSpPr>
            <p:cNvPr id="145" name="TextBox 144"/>
            <p:cNvSpPr txBox="1"/>
            <p:nvPr/>
          </p:nvSpPr>
          <p:spPr>
            <a:xfrm>
              <a:off x="9336055" y="3141579"/>
              <a:ext cx="750230" cy="45259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199">
                  <a:gradFill>
                    <a:gsLst>
                      <a:gs pos="2917">
                        <a:srgbClr val="505050"/>
                      </a:gs>
                      <a:gs pos="30000">
                        <a:srgbClr val="505050"/>
                      </a:gs>
                    </a:gsLst>
                    <a:lin ang="5400000" scaled="0"/>
                  </a:gradFill>
                  <a:latin typeface="Segoe UI Semilight"/>
                </a:rPr>
                <a:t>Async</a:t>
              </a:r>
            </a:p>
          </p:txBody>
        </p:sp>
        <p:sp>
          <p:nvSpPr>
            <p:cNvPr id="146" name="TextBox 145"/>
            <p:cNvSpPr txBox="1"/>
            <p:nvPr/>
          </p:nvSpPr>
          <p:spPr>
            <a:xfrm>
              <a:off x="8541685" y="3509842"/>
              <a:ext cx="872555" cy="45259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199">
                  <a:gradFill>
                    <a:gsLst>
                      <a:gs pos="2917">
                        <a:srgbClr val="505050"/>
                      </a:gs>
                      <a:gs pos="30000">
                        <a:srgbClr val="505050"/>
                      </a:gs>
                    </a:gsLst>
                    <a:lin ang="5400000" scaled="0"/>
                  </a:gradFill>
                  <a:latin typeface="Segoe UI Semilight"/>
                </a:rPr>
                <a:t>Primary</a:t>
              </a:r>
            </a:p>
          </p:txBody>
        </p:sp>
        <p:sp>
          <p:nvSpPr>
            <p:cNvPr id="147" name="TextBox 146"/>
            <p:cNvSpPr txBox="1"/>
            <p:nvPr/>
          </p:nvSpPr>
          <p:spPr>
            <a:xfrm>
              <a:off x="10148018" y="3509842"/>
              <a:ext cx="1059562" cy="45259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199">
                  <a:gradFill>
                    <a:gsLst>
                      <a:gs pos="2917">
                        <a:srgbClr val="505050"/>
                      </a:gs>
                      <a:gs pos="30000">
                        <a:srgbClr val="505050"/>
                      </a:gs>
                    </a:gsLst>
                    <a:lin ang="5400000" scaled="0"/>
                  </a:gradFill>
                  <a:latin typeface="Segoe UI Semilight"/>
                </a:rPr>
                <a:t>Secondary</a:t>
              </a:r>
            </a:p>
          </p:txBody>
        </p:sp>
        <p:sp>
          <p:nvSpPr>
            <p:cNvPr id="65" name="Rectangle 64">
              <a:extLst>
                <a:ext uri="{FF2B5EF4-FFF2-40B4-BE49-F238E27FC236}">
                  <a16:creationId xmlns:a16="http://schemas.microsoft.com/office/drawing/2014/main" id="{65A56F03-3185-4CA7-9301-02A91406A96B}"/>
                </a:ext>
              </a:extLst>
            </p:cNvPr>
            <p:cNvSpPr>
              <a:spLocks noChangeAspect="1"/>
            </p:cNvSpPr>
            <p:nvPr/>
          </p:nvSpPr>
          <p:spPr bwMode="auto">
            <a:xfrm>
              <a:off x="8427987"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Database_EFC7" title="Icon of a cylinder">
              <a:extLst>
                <a:ext uri="{FF2B5EF4-FFF2-40B4-BE49-F238E27FC236}">
                  <a16:creationId xmlns:a16="http://schemas.microsoft.com/office/drawing/2014/main" id="{56F16A88-1628-4CCD-9F35-6B55D2084710}"/>
                </a:ext>
              </a:extLst>
            </p:cNvPr>
            <p:cNvSpPr>
              <a:spLocks noChangeAspect="1" noEditPoints="1"/>
            </p:cNvSpPr>
            <p:nvPr/>
          </p:nvSpPr>
          <p:spPr bwMode="auto">
            <a:xfrm>
              <a:off x="8563031"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sp>
          <p:nvSpPr>
            <p:cNvPr id="67" name="Database_EFC7" title="Icon of a cylinder">
              <a:extLst>
                <a:ext uri="{FF2B5EF4-FFF2-40B4-BE49-F238E27FC236}">
                  <a16:creationId xmlns:a16="http://schemas.microsoft.com/office/drawing/2014/main" id="{7172B3A3-2757-4E16-A30F-91CF34AEE44C}"/>
                </a:ext>
              </a:extLst>
            </p:cNvPr>
            <p:cNvSpPr>
              <a:spLocks noChangeAspect="1" noEditPoints="1"/>
            </p:cNvSpPr>
            <p:nvPr/>
          </p:nvSpPr>
          <p:spPr bwMode="auto">
            <a:xfrm>
              <a:off x="8715431"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sp>
          <p:nvSpPr>
            <p:cNvPr id="68" name="Database_EFC7" title="Icon of a cylinder">
              <a:extLst>
                <a:ext uri="{FF2B5EF4-FFF2-40B4-BE49-F238E27FC236}">
                  <a16:creationId xmlns:a16="http://schemas.microsoft.com/office/drawing/2014/main" id="{97CF81CB-7E5D-4B6D-97C9-C685CCE3CBF6}"/>
                </a:ext>
              </a:extLst>
            </p:cNvPr>
            <p:cNvSpPr>
              <a:spLocks noChangeAspect="1" noEditPoints="1"/>
            </p:cNvSpPr>
            <p:nvPr/>
          </p:nvSpPr>
          <p:spPr bwMode="auto">
            <a:xfrm>
              <a:off x="8867831"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cxnSp>
          <p:nvCxnSpPr>
            <p:cNvPr id="69" name="Straight Arrow Connector 68">
              <a:extLst>
                <a:ext uri="{FF2B5EF4-FFF2-40B4-BE49-F238E27FC236}">
                  <a16:creationId xmlns:a16="http://schemas.microsoft.com/office/drawing/2014/main" id="{500480DD-F404-4D5B-9DCC-E6D17294CA40}"/>
                </a:ext>
              </a:extLst>
            </p:cNvPr>
            <p:cNvCxnSpPr>
              <a:cxnSpLocks/>
            </p:cNvCxnSpPr>
            <p:nvPr/>
          </p:nvCxnSpPr>
          <p:spPr>
            <a:xfrm flipV="1">
              <a:off x="9095446"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1BAC2E2-9187-4A42-936A-A9F719B34127}"/>
                </a:ext>
              </a:extLst>
            </p:cNvPr>
            <p:cNvCxnSpPr>
              <a:cxnSpLocks/>
            </p:cNvCxnSpPr>
            <p:nvPr/>
          </p:nvCxnSpPr>
          <p:spPr>
            <a:xfrm flipH="1">
              <a:off x="8749615"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Database_EFC7" title="Icon of a cylinder">
              <a:extLst>
                <a:ext uri="{FF2B5EF4-FFF2-40B4-BE49-F238E27FC236}">
                  <a16:creationId xmlns:a16="http://schemas.microsoft.com/office/drawing/2014/main" id="{7D80568D-05F6-41B7-A99C-8A2B6FEAC413}"/>
                </a:ext>
              </a:extLst>
            </p:cNvPr>
            <p:cNvSpPr>
              <a:spLocks noChangeAspect="1" noEditPoints="1"/>
            </p:cNvSpPr>
            <p:nvPr/>
          </p:nvSpPr>
          <p:spPr bwMode="auto">
            <a:xfrm>
              <a:off x="10282388"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sp>
          <p:nvSpPr>
            <p:cNvPr id="75" name="Database_EFC7" title="Icon of a cylinder">
              <a:extLst>
                <a:ext uri="{FF2B5EF4-FFF2-40B4-BE49-F238E27FC236}">
                  <a16:creationId xmlns:a16="http://schemas.microsoft.com/office/drawing/2014/main" id="{81FED62A-0962-4DFC-9916-B8951FCBB26B}"/>
                </a:ext>
              </a:extLst>
            </p:cNvPr>
            <p:cNvSpPr>
              <a:spLocks noChangeAspect="1" noEditPoints="1"/>
            </p:cNvSpPr>
            <p:nvPr/>
          </p:nvSpPr>
          <p:spPr bwMode="auto">
            <a:xfrm>
              <a:off x="10434788"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sp>
          <p:nvSpPr>
            <p:cNvPr id="76" name="Database_EFC7" title="Icon of a cylinder">
              <a:extLst>
                <a:ext uri="{FF2B5EF4-FFF2-40B4-BE49-F238E27FC236}">
                  <a16:creationId xmlns:a16="http://schemas.microsoft.com/office/drawing/2014/main" id="{44F38877-C26C-4C42-8559-A72B1A28AF82}"/>
                </a:ext>
              </a:extLst>
            </p:cNvPr>
            <p:cNvSpPr>
              <a:spLocks noChangeAspect="1" noEditPoints="1"/>
            </p:cNvSpPr>
            <p:nvPr/>
          </p:nvSpPr>
          <p:spPr bwMode="auto">
            <a:xfrm>
              <a:off x="10587188"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cxnSp>
          <p:nvCxnSpPr>
            <p:cNvPr id="77" name="Straight Arrow Connector 76">
              <a:extLst>
                <a:ext uri="{FF2B5EF4-FFF2-40B4-BE49-F238E27FC236}">
                  <a16:creationId xmlns:a16="http://schemas.microsoft.com/office/drawing/2014/main" id="{923F539A-D8FF-432F-82DC-4BEE6EF84FF6}"/>
                </a:ext>
              </a:extLst>
            </p:cNvPr>
            <p:cNvCxnSpPr>
              <a:cxnSpLocks/>
            </p:cNvCxnSpPr>
            <p:nvPr/>
          </p:nvCxnSpPr>
          <p:spPr>
            <a:xfrm flipV="1">
              <a:off x="10587188"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0AAA984-F7FA-4329-80E8-E7D8FA08063D}"/>
                </a:ext>
              </a:extLst>
            </p:cNvPr>
            <p:cNvCxnSpPr>
              <a:cxnSpLocks/>
            </p:cNvCxnSpPr>
            <p:nvPr/>
          </p:nvCxnSpPr>
          <p:spPr>
            <a:xfrm>
              <a:off x="9336055" y="3130734"/>
              <a:ext cx="653622" cy="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11F2B163-C97B-4704-BDC8-93DCD8041871}"/>
              </a:ext>
            </a:extLst>
          </p:cNvPr>
          <p:cNvSpPr/>
          <p:nvPr/>
        </p:nvSpPr>
        <p:spPr bwMode="auto">
          <a:xfrm>
            <a:off x="2840461" y="3943039"/>
            <a:ext cx="2938142" cy="25524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293" fontAlgn="base">
              <a:spcBef>
                <a:spcPct val="0"/>
              </a:spcBef>
              <a:spcAft>
                <a:spcPct val="0"/>
              </a:spcAft>
              <a:defRPr/>
            </a:pPr>
            <a:r>
              <a:rPr lang="en-US" sz="1840" dirty="0">
                <a:solidFill>
                  <a:srgbClr val="0078D7"/>
                </a:solidFill>
                <a:latin typeface="Segoe UI Semibold" panose="020B0702040204020203" pitchFamily="34" charset="0"/>
                <a:ea typeface="Segoe UI" pitchFamily="34" charset="0"/>
                <a:cs typeface="Segoe UI Semibold" panose="020B0702040204020203" pitchFamily="34" charset="0"/>
              </a:rPr>
              <a:t>Zone-redundant storage (ZRS) v2</a:t>
            </a:r>
          </a:p>
          <a:p>
            <a:pPr defTabSz="932293" fontAlgn="base">
              <a:spcBef>
                <a:spcPct val="0"/>
              </a:spcBef>
              <a:spcAft>
                <a:spcPct val="0"/>
              </a:spcAf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defTabSz="932293" fontAlgn="base">
              <a:spcBef>
                <a:spcPct val="0"/>
              </a:spcBef>
              <a:spcAft>
                <a:spcPts val="612"/>
              </a:spcAft>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3 replicas </a:t>
            </a:r>
            <a:r>
              <a:rPr lang="en-US" sz="1428" b="1" dirty="0">
                <a:solidFill>
                  <a:srgbClr val="2F2F2F"/>
                </a:solidFill>
                <a:latin typeface="Segoe UI" panose="020B0502040204020203" pitchFamily="34" charset="0"/>
                <a:ea typeface="Segoe UI" panose="020B0502040204020203" pitchFamily="34" charset="0"/>
                <a:cs typeface="Segoe UI" panose="020B0502040204020203" pitchFamily="34" charset="0"/>
              </a:rPr>
              <a:t>across 3 Zones</a:t>
            </a:r>
          </a:p>
          <a:p>
            <a:pPr defTabSz="932293" fontAlgn="base">
              <a:spcBef>
                <a:spcPct val="0"/>
              </a:spcBef>
              <a:spcAft>
                <a:spcPts val="612"/>
              </a:spcAft>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Protect against disk, node, rack and </a:t>
            </a:r>
            <a:r>
              <a:rPr lang="en-US" sz="1428" b="1" dirty="0">
                <a:solidFill>
                  <a:srgbClr val="2F2F2F"/>
                </a:solidFill>
                <a:latin typeface="Segoe UI" panose="020B0502040204020203" pitchFamily="34" charset="0"/>
                <a:ea typeface="Segoe UI" panose="020B0502040204020203" pitchFamily="34" charset="0"/>
                <a:cs typeface="Segoe UI" panose="020B0502040204020203" pitchFamily="34" charset="0"/>
              </a:rPr>
              <a:t>zone</a:t>
            </a: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 failures</a:t>
            </a:r>
          </a:p>
          <a:p>
            <a:pPr defTabSz="932293" fontAlgn="base">
              <a:spcBef>
                <a:spcPct val="0"/>
              </a:spcBef>
              <a:spcAft>
                <a:spcPts val="612"/>
              </a:spcAft>
              <a:defRPr/>
            </a:pPr>
            <a:r>
              <a:rPr lang="en-US" sz="1428" b="1" dirty="0">
                <a:solidFill>
                  <a:srgbClr val="2F2F2F"/>
                </a:solidFill>
                <a:latin typeface="Segoe UI" panose="020B0502040204020203" pitchFamily="34" charset="0"/>
                <a:ea typeface="Segoe UI" panose="020B0502040204020203" pitchFamily="34" charset="0"/>
                <a:cs typeface="Segoe UI" panose="020B0502040204020203" pitchFamily="34" charset="0"/>
              </a:rPr>
              <a:t>Synchronous writes </a:t>
            </a: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to all 3 zones</a:t>
            </a:r>
          </a:p>
        </p:txBody>
      </p:sp>
      <p:grpSp>
        <p:nvGrpSpPr>
          <p:cNvPr id="49" name="Group 48">
            <a:extLst>
              <a:ext uri="{FF2B5EF4-FFF2-40B4-BE49-F238E27FC236}">
                <a16:creationId xmlns:a16="http://schemas.microsoft.com/office/drawing/2014/main" id="{177970F6-B6C8-4F6B-B9DD-40760EF8EF0A}"/>
              </a:ext>
            </a:extLst>
          </p:cNvPr>
          <p:cNvGrpSpPr/>
          <p:nvPr/>
        </p:nvGrpSpPr>
        <p:grpSpPr>
          <a:xfrm>
            <a:off x="2720353" y="2567302"/>
            <a:ext cx="937166" cy="929961"/>
            <a:chOff x="2667168" y="2517191"/>
            <a:chExt cx="918874" cy="911809"/>
          </a:xfrm>
        </p:grpSpPr>
        <p:sp>
          <p:nvSpPr>
            <p:cNvPr id="50" name="Database_EFC7" title="Icon of a cylinder">
              <a:extLst>
                <a:ext uri="{FF2B5EF4-FFF2-40B4-BE49-F238E27FC236}">
                  <a16:creationId xmlns:a16="http://schemas.microsoft.com/office/drawing/2014/main" id="{F8D9FCA4-4728-435E-A1AB-67DDA7619075}"/>
                </a:ext>
              </a:extLst>
            </p:cNvPr>
            <p:cNvSpPr>
              <a:spLocks noChangeAspect="1" noEditPoints="1"/>
            </p:cNvSpPr>
            <p:nvPr/>
          </p:nvSpPr>
          <p:spPr bwMode="auto">
            <a:xfrm>
              <a:off x="2950160" y="2588893"/>
              <a:ext cx="380015" cy="47804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sp>
          <p:nvSpPr>
            <p:cNvPr id="54" name="Rectangle 53">
              <a:extLst>
                <a:ext uri="{FF2B5EF4-FFF2-40B4-BE49-F238E27FC236}">
                  <a16:creationId xmlns:a16="http://schemas.microsoft.com/office/drawing/2014/main" id="{168BAB0A-515E-469D-8FBB-9B5E4F68DDDC}"/>
                </a:ext>
              </a:extLst>
            </p:cNvPr>
            <p:cNvSpPr/>
            <p:nvPr/>
          </p:nvSpPr>
          <p:spPr bwMode="auto">
            <a:xfrm>
              <a:off x="2667168" y="2517191"/>
              <a:ext cx="918874" cy="911809"/>
            </a:xfrm>
            <a:prstGeom prst="rect">
              <a:avLst/>
            </a:prstGeom>
            <a:noFill/>
            <a:ln w="285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a:solidFill>
                    <a:srgbClr val="002050">
                      <a:lumMod val="50000"/>
                      <a:lumOff val="50000"/>
                    </a:srgbClr>
                  </a:solidFill>
                  <a:latin typeface="Segoe UI"/>
                  <a:ea typeface="Segoe UI" pitchFamily="34" charset="0"/>
                  <a:cs typeface="Segoe UI" pitchFamily="34" charset="0"/>
                </a:rPr>
                <a:t>Zone 1</a:t>
              </a:r>
            </a:p>
          </p:txBody>
        </p:sp>
      </p:grpSp>
      <p:cxnSp>
        <p:nvCxnSpPr>
          <p:cNvPr id="55" name="Straight Arrow Connector 54">
            <a:extLst>
              <a:ext uri="{FF2B5EF4-FFF2-40B4-BE49-F238E27FC236}">
                <a16:creationId xmlns:a16="http://schemas.microsoft.com/office/drawing/2014/main" id="{3873874C-4027-488A-BCF4-421D135D8302}"/>
              </a:ext>
            </a:extLst>
          </p:cNvPr>
          <p:cNvCxnSpPr>
            <a:cxnSpLocks/>
            <a:endCxn id="54" idx="0"/>
          </p:cNvCxnSpPr>
          <p:nvPr/>
        </p:nvCxnSpPr>
        <p:spPr>
          <a:xfrm flipH="1">
            <a:off x="3188936" y="1826426"/>
            <a:ext cx="1146223" cy="740876"/>
          </a:xfrm>
          <a:prstGeom prst="straightConnector1">
            <a:avLst/>
          </a:prstGeom>
          <a:ln w="28575">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4D20C986-BC46-4153-96DA-F3641C245597}"/>
              </a:ext>
            </a:extLst>
          </p:cNvPr>
          <p:cNvGrpSpPr/>
          <p:nvPr/>
        </p:nvGrpSpPr>
        <p:grpSpPr>
          <a:xfrm>
            <a:off x="3888320" y="2584740"/>
            <a:ext cx="937166" cy="929961"/>
            <a:chOff x="2667168" y="2517191"/>
            <a:chExt cx="918874" cy="911809"/>
          </a:xfrm>
        </p:grpSpPr>
        <p:sp>
          <p:nvSpPr>
            <p:cNvPr id="57" name="Database_EFC7" title="Icon of a cylinder">
              <a:extLst>
                <a:ext uri="{FF2B5EF4-FFF2-40B4-BE49-F238E27FC236}">
                  <a16:creationId xmlns:a16="http://schemas.microsoft.com/office/drawing/2014/main" id="{6B86489F-69B1-4DBA-BAAA-59DFE9EC6E34}"/>
                </a:ext>
              </a:extLst>
            </p:cNvPr>
            <p:cNvSpPr>
              <a:spLocks noChangeAspect="1" noEditPoints="1"/>
            </p:cNvSpPr>
            <p:nvPr/>
          </p:nvSpPr>
          <p:spPr bwMode="auto">
            <a:xfrm>
              <a:off x="2950160" y="2588893"/>
              <a:ext cx="380015" cy="47804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sp>
          <p:nvSpPr>
            <p:cNvPr id="79" name="Rectangle 78">
              <a:extLst>
                <a:ext uri="{FF2B5EF4-FFF2-40B4-BE49-F238E27FC236}">
                  <a16:creationId xmlns:a16="http://schemas.microsoft.com/office/drawing/2014/main" id="{878F1FE4-2D96-4A6B-A84B-9FC32069CE11}"/>
                </a:ext>
              </a:extLst>
            </p:cNvPr>
            <p:cNvSpPr/>
            <p:nvPr/>
          </p:nvSpPr>
          <p:spPr bwMode="auto">
            <a:xfrm>
              <a:off x="2667168" y="2517191"/>
              <a:ext cx="918874" cy="911809"/>
            </a:xfrm>
            <a:prstGeom prst="rect">
              <a:avLst/>
            </a:prstGeom>
            <a:noFill/>
            <a:ln w="285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a:solidFill>
                    <a:srgbClr val="002050">
                      <a:lumMod val="50000"/>
                      <a:lumOff val="50000"/>
                    </a:srgbClr>
                  </a:solidFill>
                  <a:latin typeface="Segoe UI"/>
                  <a:ea typeface="Segoe UI" pitchFamily="34" charset="0"/>
                  <a:cs typeface="Segoe UI" pitchFamily="34" charset="0"/>
                </a:rPr>
                <a:t>Zone 2</a:t>
              </a:r>
            </a:p>
          </p:txBody>
        </p:sp>
      </p:grpSp>
      <p:grpSp>
        <p:nvGrpSpPr>
          <p:cNvPr id="81" name="Group 80">
            <a:extLst>
              <a:ext uri="{FF2B5EF4-FFF2-40B4-BE49-F238E27FC236}">
                <a16:creationId xmlns:a16="http://schemas.microsoft.com/office/drawing/2014/main" id="{777C5106-CFEA-442C-B0A9-192E49086922}"/>
              </a:ext>
            </a:extLst>
          </p:cNvPr>
          <p:cNvGrpSpPr/>
          <p:nvPr/>
        </p:nvGrpSpPr>
        <p:grpSpPr>
          <a:xfrm>
            <a:off x="5095328" y="2584740"/>
            <a:ext cx="937166" cy="929961"/>
            <a:chOff x="2667168" y="2517191"/>
            <a:chExt cx="918874" cy="911809"/>
          </a:xfrm>
        </p:grpSpPr>
        <p:sp>
          <p:nvSpPr>
            <p:cNvPr id="82" name="Database_EFC7" title="Icon of a cylinder">
              <a:extLst>
                <a:ext uri="{FF2B5EF4-FFF2-40B4-BE49-F238E27FC236}">
                  <a16:creationId xmlns:a16="http://schemas.microsoft.com/office/drawing/2014/main" id="{3265D3E5-2191-43EF-B794-6A9CA1ADA463}"/>
                </a:ext>
              </a:extLst>
            </p:cNvPr>
            <p:cNvSpPr>
              <a:spLocks noChangeAspect="1" noEditPoints="1"/>
            </p:cNvSpPr>
            <p:nvPr/>
          </p:nvSpPr>
          <p:spPr bwMode="auto">
            <a:xfrm>
              <a:off x="2950160" y="2588893"/>
              <a:ext cx="380015" cy="47804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2F2F2F"/>
                </a:solidFill>
                <a:latin typeface="Segoe UI"/>
              </a:endParaRPr>
            </a:p>
          </p:txBody>
        </p:sp>
        <p:sp>
          <p:nvSpPr>
            <p:cNvPr id="84" name="Rectangle 83">
              <a:extLst>
                <a:ext uri="{FF2B5EF4-FFF2-40B4-BE49-F238E27FC236}">
                  <a16:creationId xmlns:a16="http://schemas.microsoft.com/office/drawing/2014/main" id="{605839B2-90D9-46FE-8AAB-39F7539B9268}"/>
                </a:ext>
              </a:extLst>
            </p:cNvPr>
            <p:cNvSpPr/>
            <p:nvPr/>
          </p:nvSpPr>
          <p:spPr bwMode="auto">
            <a:xfrm>
              <a:off x="2667168" y="2517191"/>
              <a:ext cx="918874" cy="911809"/>
            </a:xfrm>
            <a:prstGeom prst="rect">
              <a:avLst/>
            </a:prstGeom>
            <a:noFill/>
            <a:ln w="285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a:solidFill>
                    <a:srgbClr val="002050">
                      <a:lumMod val="50000"/>
                      <a:lumOff val="50000"/>
                    </a:srgbClr>
                  </a:solidFill>
                  <a:latin typeface="Segoe UI"/>
                  <a:ea typeface="Segoe UI" pitchFamily="34" charset="0"/>
                  <a:cs typeface="Segoe UI" pitchFamily="34" charset="0"/>
                </a:rPr>
                <a:t>Zone 3</a:t>
              </a:r>
            </a:p>
          </p:txBody>
        </p:sp>
      </p:grpSp>
      <p:cxnSp>
        <p:nvCxnSpPr>
          <p:cNvPr id="85" name="Straight Arrow Connector 84">
            <a:extLst>
              <a:ext uri="{FF2B5EF4-FFF2-40B4-BE49-F238E27FC236}">
                <a16:creationId xmlns:a16="http://schemas.microsoft.com/office/drawing/2014/main" id="{71FDA15A-D573-450B-8529-5E8204B41030}"/>
              </a:ext>
            </a:extLst>
          </p:cNvPr>
          <p:cNvCxnSpPr>
            <a:cxnSpLocks/>
            <a:endCxn id="84" idx="0"/>
          </p:cNvCxnSpPr>
          <p:nvPr/>
        </p:nvCxnSpPr>
        <p:spPr>
          <a:xfrm>
            <a:off x="4402285" y="1826426"/>
            <a:ext cx="1161627" cy="758314"/>
          </a:xfrm>
          <a:prstGeom prst="straightConnector1">
            <a:avLst/>
          </a:prstGeom>
          <a:ln w="28575">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7508EC5-DF2F-45B7-9C2E-949E9CC32497}"/>
              </a:ext>
            </a:extLst>
          </p:cNvPr>
          <p:cNvCxnSpPr>
            <a:cxnSpLocks/>
            <a:endCxn id="79" idx="0"/>
          </p:cNvCxnSpPr>
          <p:nvPr/>
        </p:nvCxnSpPr>
        <p:spPr>
          <a:xfrm>
            <a:off x="4356903" y="1817706"/>
            <a:ext cx="0" cy="767034"/>
          </a:xfrm>
          <a:prstGeom prst="straightConnector1">
            <a:avLst/>
          </a:prstGeom>
          <a:ln w="28575">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9623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58522E-6 -3.0867E-6 L -0.07417 -0.00068 " pathEditMode="relative" rAng="0" ptsTypes="AA">
                                      <p:cBhvr>
                                        <p:cTn id="6" dur="2000" fill="hold"/>
                                        <p:tgtEl>
                                          <p:spTgt spid="3"/>
                                        </p:tgtEl>
                                        <p:attrNameLst>
                                          <p:attrName>ppt_x</p:attrName>
                                          <p:attrName>ppt_y</p:attrName>
                                        </p:attrNameLst>
                                      </p:cBhvr>
                                      <p:rCtr x="-3715" y="-45"/>
                                    </p:animMotion>
                                  </p:childTnLst>
                                </p:cTn>
                              </p:par>
                              <p:par>
                                <p:cTn id="7" presetID="63" presetClass="path" presetSubtype="0" accel="50000" decel="50000" fill="hold" nodeType="withEffect">
                                  <p:stCondLst>
                                    <p:cond delay="0"/>
                                  </p:stCondLst>
                                  <p:childTnLst>
                                    <p:animMotion origin="layout" path="M 2.5E-6 -3.7037E-6 L 0.07656 0.00186 " pathEditMode="relative" rAng="0" ptsTypes="AA">
                                      <p:cBhvr>
                                        <p:cTn id="8" dur="2000" fill="hold"/>
                                        <p:tgtEl>
                                          <p:spTgt spid="5"/>
                                        </p:tgtEl>
                                        <p:attrNameLst>
                                          <p:attrName>ppt_x</p:attrName>
                                          <p:attrName>ppt_y</p:attrName>
                                        </p:attrNameLst>
                                      </p:cBhvr>
                                      <p:rCtr x="3828" y="93"/>
                                    </p:animMotion>
                                  </p:childTnLst>
                                </p:cTn>
                              </p:par>
                              <p:par>
                                <p:cTn id="9" presetID="63" presetClass="path" presetSubtype="0" accel="50000" decel="50000" fill="hold" nodeType="withEffect">
                                  <p:stCondLst>
                                    <p:cond delay="0"/>
                                  </p:stCondLst>
                                  <p:childTnLst>
                                    <p:animMotion origin="layout" path="M -3.37163E-6 1.57512E-6 L 0.15358 0.00091 " pathEditMode="relative" rAng="0" ptsTypes="AA">
                                      <p:cBhvr>
                                        <p:cTn id="10" dur="2000" fill="hold"/>
                                        <p:tgtEl>
                                          <p:spTgt spid="6"/>
                                        </p:tgtEl>
                                        <p:attrNameLst>
                                          <p:attrName>ppt_x</p:attrName>
                                          <p:attrName>ppt_y</p:attrName>
                                        </p:attrNameLst>
                                      </p:cBhvr>
                                      <p:rCtr x="7673" y="45"/>
                                    </p:animMotion>
                                  </p:childTnLst>
                                </p:cTn>
                              </p:par>
                            </p:childTnLst>
                          </p:cTn>
                        </p:par>
                        <p:par>
                          <p:cTn id="11" fill="hold">
                            <p:stCondLst>
                              <p:cond delay="2000"/>
                            </p:stCondLst>
                            <p:childTnLst>
                              <p:par>
                                <p:cTn id="12" presetID="22" presetClass="entr" presetSubtype="1" fill="hold" grpId="0" nodeType="after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wipe(up)">
                                      <p:cBhvr>
                                        <p:cTn id="14" dur="250"/>
                                        <p:tgtEl>
                                          <p:spTgt spid="48"/>
                                        </p:tgtEl>
                                      </p:cBhvr>
                                    </p:animEffect>
                                  </p:childTnLst>
                                </p:cTn>
                              </p:par>
                              <p:par>
                                <p:cTn id="15" presetID="22" presetClass="entr" presetSubtype="1"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up)">
                                      <p:cBhvr>
                                        <p:cTn id="17" dur="250"/>
                                        <p:tgtEl>
                                          <p:spTgt spid="49"/>
                                        </p:tgtEl>
                                      </p:cBhvr>
                                    </p:animEffect>
                                  </p:childTnLst>
                                </p:cTn>
                              </p:par>
                              <p:par>
                                <p:cTn id="18" presetID="22" presetClass="entr" presetSubtype="1" fill="hold" nodeType="with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up)">
                                      <p:cBhvr>
                                        <p:cTn id="20" dur="250"/>
                                        <p:tgtEl>
                                          <p:spTgt spid="55"/>
                                        </p:tgtEl>
                                      </p:cBhvr>
                                    </p:animEffect>
                                  </p:childTnLst>
                                </p:cTn>
                              </p:par>
                              <p:par>
                                <p:cTn id="21" presetID="22" presetClass="entr" presetSubtype="1"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up)">
                                      <p:cBhvr>
                                        <p:cTn id="23" dur="250"/>
                                        <p:tgtEl>
                                          <p:spTgt spid="56"/>
                                        </p:tgtEl>
                                      </p:cBhvr>
                                    </p:animEffect>
                                  </p:childTnLst>
                                </p:cTn>
                              </p:par>
                              <p:par>
                                <p:cTn id="24" presetID="22" presetClass="entr" presetSubtype="1" fill="hold"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wipe(up)">
                                      <p:cBhvr>
                                        <p:cTn id="26" dur="250"/>
                                        <p:tgtEl>
                                          <p:spTgt spid="81"/>
                                        </p:tgtEl>
                                      </p:cBhvr>
                                    </p:animEffect>
                                  </p:childTnLst>
                                </p:cTn>
                              </p:par>
                              <p:par>
                                <p:cTn id="27" presetID="22" presetClass="entr" presetSubtype="1" fill="hold" nodeType="with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wipe(up)">
                                      <p:cBhvr>
                                        <p:cTn id="29" dur="250"/>
                                        <p:tgtEl>
                                          <p:spTgt spid="85"/>
                                        </p:tgtEl>
                                      </p:cBhvr>
                                    </p:animEffect>
                                  </p:childTnLst>
                                </p:cTn>
                              </p:par>
                              <p:par>
                                <p:cTn id="30" presetID="22" presetClass="entr" presetSubtype="1" fill="hold"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wipe(up)">
                                      <p:cBhvr>
                                        <p:cTn id="32"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0E5FB9-CEA9-4F44-94B5-0EB69FB2CBE8}"/>
              </a:ext>
            </a:extLst>
          </p:cNvPr>
          <p:cNvSpPr>
            <a:spLocks noGrp="1"/>
          </p:cNvSpPr>
          <p:nvPr>
            <p:ph type="title"/>
          </p:nvPr>
        </p:nvSpPr>
        <p:spPr>
          <a:xfrm>
            <a:off x="882" y="-27718"/>
            <a:ext cx="12395610" cy="1055745"/>
          </a:xfrm>
        </p:spPr>
        <p:txBody>
          <a:bodyPr>
            <a:normAutofit/>
          </a:bodyPr>
          <a:lstStyle/>
          <a:p>
            <a:r>
              <a:rPr lang="en-US" dirty="0"/>
              <a:t>Azure Zone Redundant Storage (ZRS)</a:t>
            </a:r>
          </a:p>
        </p:txBody>
      </p:sp>
      <p:sp>
        <p:nvSpPr>
          <p:cNvPr id="6" name="Content Placeholder 5">
            <a:extLst>
              <a:ext uri="{FF2B5EF4-FFF2-40B4-BE49-F238E27FC236}">
                <a16:creationId xmlns:a16="http://schemas.microsoft.com/office/drawing/2014/main" id="{9C642578-AAF4-4530-8CA1-8E8C8A3E2866}"/>
              </a:ext>
            </a:extLst>
          </p:cNvPr>
          <p:cNvSpPr>
            <a:spLocks noGrp="1"/>
          </p:cNvSpPr>
          <p:nvPr>
            <p:ph sz="half" idx="2"/>
          </p:nvPr>
        </p:nvSpPr>
        <p:spPr>
          <a:xfrm>
            <a:off x="7181497" y="1586741"/>
            <a:ext cx="5004741" cy="3445905"/>
          </a:xfrm>
        </p:spPr>
        <p:txBody>
          <a:bodyPr>
            <a:normAutofit/>
          </a:bodyPr>
          <a:lstStyle/>
          <a:p>
            <a:pPr marL="0" indent="0">
              <a:buClr>
                <a:srgbClr val="00B050"/>
              </a:buClr>
              <a:buNone/>
            </a:pPr>
            <a:endParaRPr lang="en-US" sz="2800" dirty="0">
              <a:solidFill>
                <a:schemeClr val="accent6">
                  <a:lumMod val="25000"/>
                </a:schemeClr>
              </a:solidFill>
            </a:endParaRPr>
          </a:p>
          <a:p>
            <a:pPr marL="0" indent="0">
              <a:buClr>
                <a:srgbClr val="00B050"/>
              </a:buClr>
              <a:buNone/>
            </a:pPr>
            <a:r>
              <a:rPr lang="en-US" sz="2800" dirty="0">
                <a:solidFill>
                  <a:schemeClr val="accent6">
                    <a:lumMod val="25000"/>
                  </a:schemeClr>
                </a:solidFill>
              </a:rPr>
              <a:t>Read / write resilience against single cluster / DC unavailability</a:t>
            </a:r>
          </a:p>
          <a:p>
            <a:pPr marL="0" indent="0">
              <a:buClr>
                <a:srgbClr val="00B050"/>
              </a:buClr>
              <a:buNone/>
            </a:pPr>
            <a:endParaRPr lang="en-US" sz="2800" dirty="0">
              <a:solidFill>
                <a:schemeClr val="accent6">
                  <a:lumMod val="25000"/>
                </a:schemeClr>
              </a:solidFill>
            </a:endParaRPr>
          </a:p>
          <a:p>
            <a:pPr marL="0" indent="0">
              <a:buClr>
                <a:srgbClr val="00B050"/>
              </a:buClr>
              <a:buNone/>
            </a:pPr>
            <a:r>
              <a:rPr lang="en-US" sz="2800" dirty="0">
                <a:solidFill>
                  <a:schemeClr val="accent6">
                    <a:lumMod val="25000"/>
                  </a:schemeClr>
                </a:solidFill>
              </a:rPr>
              <a:t>Support for Blob, Table, File, Queue Storage</a:t>
            </a:r>
          </a:p>
        </p:txBody>
      </p:sp>
      <p:pic>
        <p:nvPicPr>
          <p:cNvPr id="17" name="Content Placeholder 16">
            <a:extLst>
              <a:ext uri="{FF2B5EF4-FFF2-40B4-BE49-F238E27FC236}">
                <a16:creationId xmlns:a16="http://schemas.microsoft.com/office/drawing/2014/main" id="{BBD6179C-C507-4DF9-8E87-7C01825274E4}"/>
              </a:ext>
            </a:extLst>
          </p:cNvPr>
          <p:cNvPicPr>
            <a:picLocks noGrp="1" noChangeAspect="1"/>
          </p:cNvPicPr>
          <p:nvPr>
            <p:ph sz="half" idx="1"/>
          </p:nvPr>
        </p:nvPicPr>
        <p:blipFill>
          <a:blip r:embed="rId3"/>
          <a:stretch>
            <a:fillRect/>
          </a:stretch>
        </p:blipFill>
        <p:spPr>
          <a:xfrm>
            <a:off x="103292" y="1127478"/>
            <a:ext cx="6655422" cy="3782027"/>
          </a:xfrm>
          <a:prstGeom prst="rect">
            <a:avLst/>
          </a:prstGeom>
        </p:spPr>
      </p:pic>
      <p:cxnSp>
        <p:nvCxnSpPr>
          <p:cNvPr id="19" name="Straight Connector 18">
            <a:extLst>
              <a:ext uri="{FF2B5EF4-FFF2-40B4-BE49-F238E27FC236}">
                <a16:creationId xmlns:a16="http://schemas.microsoft.com/office/drawing/2014/main" id="{52EA94D2-2CE7-408B-A907-D2BD8D7C3400}"/>
              </a:ext>
            </a:extLst>
          </p:cNvPr>
          <p:cNvCxnSpPr/>
          <p:nvPr/>
        </p:nvCxnSpPr>
        <p:spPr>
          <a:xfrm>
            <a:off x="883" y="5204740"/>
            <a:ext cx="12486348" cy="0"/>
          </a:xfrm>
          <a:prstGeom prst="line">
            <a:avLst/>
          </a:prstGeom>
          <a:ln w="63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9A04AD6-0875-4FB3-BF98-4F5A68EAFEBE}"/>
              </a:ext>
            </a:extLst>
          </p:cNvPr>
          <p:cNvSpPr/>
          <p:nvPr/>
        </p:nvSpPr>
        <p:spPr>
          <a:xfrm>
            <a:off x="392096" y="5447588"/>
            <a:ext cx="2491986" cy="117364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defRPr/>
            </a:pPr>
            <a:endParaRPr lang="en-US" b="1" dirty="0">
              <a:solidFill>
                <a:prstClr val="white"/>
              </a:solidFill>
              <a:latin typeface="Calibri" panose="020F0502020204030204"/>
            </a:endParaRPr>
          </a:p>
          <a:p>
            <a:pPr algn="ctr" defTabSz="932504">
              <a:defRPr/>
            </a:pPr>
            <a:r>
              <a:rPr lang="en-US" b="1" dirty="0">
                <a:solidFill>
                  <a:prstClr val="white"/>
                </a:solidFill>
                <a:latin typeface="Calibri" panose="020F0502020204030204"/>
              </a:rPr>
              <a:t>LRS</a:t>
            </a:r>
          </a:p>
          <a:p>
            <a:pPr algn="ctr" defTabSz="932504">
              <a:defRPr/>
            </a:pPr>
            <a:endParaRPr lang="en-US" b="1" dirty="0">
              <a:solidFill>
                <a:prstClr val="white"/>
              </a:solidFill>
              <a:latin typeface="Calibri" panose="020F0502020204030204"/>
            </a:endParaRPr>
          </a:p>
          <a:p>
            <a:pPr algn="ctr" defTabSz="932504">
              <a:defRPr/>
            </a:pPr>
            <a:r>
              <a:rPr lang="en-US" sz="1400" dirty="0">
                <a:solidFill>
                  <a:prstClr val="white"/>
                </a:solidFill>
                <a:latin typeface="Calibri" panose="020F0502020204030204"/>
              </a:rPr>
              <a:t>Resilient to disk/node/rack failures</a:t>
            </a:r>
          </a:p>
          <a:p>
            <a:pPr algn="ctr" defTabSz="932504">
              <a:defRPr/>
            </a:pPr>
            <a:endParaRPr lang="en-US" dirty="0">
              <a:solidFill>
                <a:prstClr val="white"/>
              </a:solidFill>
              <a:latin typeface="Calibri" panose="020F0502020204030204"/>
            </a:endParaRPr>
          </a:p>
        </p:txBody>
      </p:sp>
      <p:sp>
        <p:nvSpPr>
          <p:cNvPr id="30" name="Rectangle 29">
            <a:extLst>
              <a:ext uri="{FF2B5EF4-FFF2-40B4-BE49-F238E27FC236}">
                <a16:creationId xmlns:a16="http://schemas.microsoft.com/office/drawing/2014/main" id="{8EE9F716-40CB-4BA7-959D-EBD415007E1D}"/>
              </a:ext>
            </a:extLst>
          </p:cNvPr>
          <p:cNvSpPr/>
          <p:nvPr/>
        </p:nvSpPr>
        <p:spPr>
          <a:xfrm>
            <a:off x="3200266" y="5442144"/>
            <a:ext cx="2491986" cy="117364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defRPr/>
            </a:pPr>
            <a:r>
              <a:rPr lang="en-US" b="1" dirty="0">
                <a:solidFill>
                  <a:prstClr val="white"/>
                </a:solidFill>
                <a:latin typeface="Calibri" panose="020F0502020204030204"/>
              </a:rPr>
              <a:t>ZRS</a:t>
            </a:r>
          </a:p>
          <a:p>
            <a:pPr algn="ctr" defTabSz="932504">
              <a:defRPr/>
            </a:pPr>
            <a:endParaRPr lang="en-US" b="1" dirty="0">
              <a:solidFill>
                <a:prstClr val="white"/>
              </a:solidFill>
              <a:latin typeface="Calibri" panose="020F0502020204030204"/>
            </a:endParaRPr>
          </a:p>
          <a:p>
            <a:pPr algn="ctr" defTabSz="932504">
              <a:defRPr/>
            </a:pPr>
            <a:r>
              <a:rPr lang="en-US" sz="1400" dirty="0">
                <a:solidFill>
                  <a:prstClr val="white"/>
                </a:solidFill>
                <a:latin typeface="Calibri" panose="020F0502020204030204"/>
              </a:rPr>
              <a:t>Resilient to single cluster / datacenter outage</a:t>
            </a:r>
          </a:p>
        </p:txBody>
      </p:sp>
      <p:sp>
        <p:nvSpPr>
          <p:cNvPr id="31" name="Rectangle 30">
            <a:extLst>
              <a:ext uri="{FF2B5EF4-FFF2-40B4-BE49-F238E27FC236}">
                <a16:creationId xmlns:a16="http://schemas.microsoft.com/office/drawing/2014/main" id="{8F57CD14-8DBB-45A5-AEC8-DE42F944BE27}"/>
              </a:ext>
            </a:extLst>
          </p:cNvPr>
          <p:cNvSpPr/>
          <p:nvPr/>
        </p:nvSpPr>
        <p:spPr>
          <a:xfrm>
            <a:off x="6008438" y="5447588"/>
            <a:ext cx="2491986" cy="117364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defRPr/>
            </a:pPr>
            <a:r>
              <a:rPr lang="en-US" b="1" dirty="0">
                <a:solidFill>
                  <a:prstClr val="white"/>
                </a:solidFill>
                <a:latin typeface="Calibri" panose="020F0502020204030204"/>
              </a:rPr>
              <a:t>GRS</a:t>
            </a:r>
          </a:p>
          <a:p>
            <a:pPr algn="ctr" defTabSz="932504">
              <a:defRPr/>
            </a:pPr>
            <a:endParaRPr lang="en-US" dirty="0">
              <a:solidFill>
                <a:prstClr val="white"/>
              </a:solidFill>
              <a:latin typeface="Calibri" panose="020F0502020204030204"/>
            </a:endParaRPr>
          </a:p>
          <a:p>
            <a:pPr algn="ctr" defTabSz="932504">
              <a:defRPr/>
            </a:pPr>
            <a:r>
              <a:rPr lang="en-US" sz="1400" dirty="0">
                <a:solidFill>
                  <a:prstClr val="white"/>
                </a:solidFill>
                <a:latin typeface="Calibri" panose="020F0502020204030204"/>
              </a:rPr>
              <a:t>Resilient to regional outage</a:t>
            </a:r>
          </a:p>
          <a:p>
            <a:pPr algn="ctr" defTabSz="932504">
              <a:defRPr/>
            </a:pPr>
            <a:endParaRPr lang="en-US" dirty="0">
              <a:solidFill>
                <a:prstClr val="white"/>
              </a:solidFill>
              <a:latin typeface="Calibri" panose="020F0502020204030204"/>
            </a:endParaRPr>
          </a:p>
        </p:txBody>
      </p:sp>
      <p:sp>
        <p:nvSpPr>
          <p:cNvPr id="32" name="Rectangle 31">
            <a:extLst>
              <a:ext uri="{FF2B5EF4-FFF2-40B4-BE49-F238E27FC236}">
                <a16:creationId xmlns:a16="http://schemas.microsoft.com/office/drawing/2014/main" id="{9A01DD80-2608-44E8-B21E-08C29DB402AC}"/>
              </a:ext>
            </a:extLst>
          </p:cNvPr>
          <p:cNvSpPr/>
          <p:nvPr/>
        </p:nvSpPr>
        <p:spPr>
          <a:xfrm>
            <a:off x="8816608" y="5442144"/>
            <a:ext cx="2491986" cy="117364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defRPr/>
            </a:pPr>
            <a:r>
              <a:rPr lang="en-US" b="1" dirty="0">
                <a:solidFill>
                  <a:prstClr val="white"/>
                </a:solidFill>
                <a:latin typeface="Calibri" panose="020F0502020204030204"/>
              </a:rPr>
              <a:t>RA-GRS</a:t>
            </a:r>
          </a:p>
          <a:p>
            <a:pPr algn="ctr" defTabSz="932504">
              <a:defRPr/>
            </a:pPr>
            <a:endParaRPr lang="en-US" b="1" dirty="0">
              <a:solidFill>
                <a:prstClr val="white"/>
              </a:solidFill>
              <a:latin typeface="Calibri" panose="020F0502020204030204"/>
            </a:endParaRPr>
          </a:p>
          <a:p>
            <a:pPr algn="ctr" defTabSz="932504">
              <a:defRPr/>
            </a:pPr>
            <a:r>
              <a:rPr lang="en-US" sz="1400" dirty="0">
                <a:solidFill>
                  <a:prstClr val="white"/>
                </a:solidFill>
                <a:latin typeface="Calibri" panose="020F0502020204030204"/>
              </a:rPr>
              <a:t>Resilient to regional outage</a:t>
            </a:r>
          </a:p>
          <a:p>
            <a:pPr algn="ctr" defTabSz="932504">
              <a:defRPr/>
            </a:pPr>
            <a:r>
              <a:rPr lang="en-US" sz="1400" dirty="0">
                <a:solidFill>
                  <a:prstClr val="white"/>
                </a:solidFill>
                <a:latin typeface="Calibri" panose="020F0502020204030204"/>
              </a:rPr>
              <a:t>Read access to second region</a:t>
            </a:r>
          </a:p>
        </p:txBody>
      </p:sp>
    </p:spTree>
    <p:extLst>
      <p:ext uri="{BB962C8B-B14F-4D97-AF65-F5344CB8AC3E}">
        <p14:creationId xmlns:p14="http://schemas.microsoft.com/office/powerpoint/2010/main" val="71871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4A9EDF-C833-487B-8999-0A3D9BB90329}"/>
              </a:ext>
            </a:extLst>
          </p:cNvPr>
          <p:cNvSpPr>
            <a:spLocks noGrp="1"/>
          </p:cNvSpPr>
          <p:nvPr>
            <p:ph type="title"/>
          </p:nvPr>
        </p:nvSpPr>
        <p:spPr/>
        <p:txBody>
          <a:bodyPr/>
          <a:lstStyle/>
          <a:p>
            <a:r>
              <a:rPr lang="it-IT" dirty="0"/>
              <a:t>Paired regions</a:t>
            </a:r>
            <a:endParaRPr lang="en-US" dirty="0"/>
          </a:p>
        </p:txBody>
      </p:sp>
      <p:graphicFrame>
        <p:nvGraphicFramePr>
          <p:cNvPr id="4" name="Table 3">
            <a:extLst>
              <a:ext uri="{FF2B5EF4-FFF2-40B4-BE49-F238E27FC236}">
                <a16:creationId xmlns:a16="http://schemas.microsoft.com/office/drawing/2014/main" id="{AD140B02-6C71-414D-B3A0-F39E4182D682}"/>
              </a:ext>
            </a:extLst>
          </p:cNvPr>
          <p:cNvGraphicFramePr>
            <a:graphicFrameLocks noGrp="1"/>
          </p:cNvGraphicFramePr>
          <p:nvPr>
            <p:extLst>
              <p:ext uri="{D42A27DB-BD31-4B8C-83A1-F6EECF244321}">
                <p14:modId xmlns:p14="http://schemas.microsoft.com/office/powerpoint/2010/main" val="3975821152"/>
              </p:ext>
            </p:extLst>
          </p:nvPr>
        </p:nvGraphicFramePr>
        <p:xfrm>
          <a:off x="2057116" y="1212853"/>
          <a:ext cx="7250805" cy="5596320"/>
        </p:xfrm>
        <a:graphic>
          <a:graphicData uri="http://schemas.openxmlformats.org/drawingml/2006/table">
            <a:tbl>
              <a:tblPr firstRow="1" firstCol="1">
                <a:tableStyleId>{BC89EF96-8CEA-46FF-86C4-4CE0E7609802}</a:tableStyleId>
              </a:tblPr>
              <a:tblGrid>
                <a:gridCol w="2416935">
                  <a:extLst>
                    <a:ext uri="{9D8B030D-6E8A-4147-A177-3AD203B41FA5}">
                      <a16:colId xmlns:a16="http://schemas.microsoft.com/office/drawing/2014/main" val="3726385056"/>
                    </a:ext>
                  </a:extLst>
                </a:gridCol>
                <a:gridCol w="2416935">
                  <a:extLst>
                    <a:ext uri="{9D8B030D-6E8A-4147-A177-3AD203B41FA5}">
                      <a16:colId xmlns:a16="http://schemas.microsoft.com/office/drawing/2014/main" val="4037567203"/>
                    </a:ext>
                  </a:extLst>
                </a:gridCol>
                <a:gridCol w="2416935">
                  <a:extLst>
                    <a:ext uri="{9D8B030D-6E8A-4147-A177-3AD203B41FA5}">
                      <a16:colId xmlns:a16="http://schemas.microsoft.com/office/drawing/2014/main" val="205871912"/>
                    </a:ext>
                  </a:extLst>
                </a:gridCol>
              </a:tblGrid>
              <a:tr h="223770">
                <a:tc>
                  <a:txBody>
                    <a:bodyPr/>
                    <a:lstStyle/>
                    <a:p>
                      <a:pPr algn="l" fontAlgn="b"/>
                      <a:r>
                        <a:rPr lang="en-US" sz="1200">
                          <a:effectLst/>
                        </a:rPr>
                        <a:t>Geography</a:t>
                      </a:r>
                      <a:endParaRPr lang="en-US" sz="1200" b="1">
                        <a:effectLst/>
                      </a:endParaRPr>
                    </a:p>
                  </a:txBody>
                  <a:tcPr marL="33534" marR="33534" marT="25150" marB="25150" anchor="b"/>
                </a:tc>
                <a:tc>
                  <a:txBody>
                    <a:bodyPr/>
                    <a:lstStyle/>
                    <a:p>
                      <a:pPr algn="l" fontAlgn="b"/>
                      <a:r>
                        <a:rPr lang="en-US" sz="1200" dirty="0">
                          <a:effectLst/>
                        </a:rPr>
                        <a:t>Paired regions</a:t>
                      </a:r>
                      <a:endParaRPr lang="en-US" sz="1200" b="1" dirty="0">
                        <a:effectLst/>
                      </a:endParaRPr>
                    </a:p>
                  </a:txBody>
                  <a:tcPr marL="33534" marR="33534" marT="25150" marB="25150" anchor="b"/>
                </a:tc>
                <a:tc>
                  <a:txBody>
                    <a:bodyPr/>
                    <a:lstStyle/>
                    <a:p>
                      <a:pPr algn="l" fontAlgn="b"/>
                      <a:endParaRPr lang="en-US" sz="1200">
                        <a:effectLst/>
                      </a:endParaRPr>
                    </a:p>
                  </a:txBody>
                  <a:tcPr marL="33534" marR="33534" marT="25150" marB="25150" anchor="b"/>
                </a:tc>
                <a:extLst>
                  <a:ext uri="{0D108BD9-81ED-4DB2-BD59-A6C34878D82A}">
                    <a16:rowId xmlns:a16="http://schemas.microsoft.com/office/drawing/2014/main" val="3570194292"/>
                  </a:ext>
                </a:extLst>
              </a:tr>
              <a:tr h="223770">
                <a:tc>
                  <a:txBody>
                    <a:bodyPr/>
                    <a:lstStyle/>
                    <a:p>
                      <a:pPr algn="l" fontAlgn="t"/>
                      <a:r>
                        <a:rPr lang="en-US" sz="1200">
                          <a:effectLst/>
                        </a:rPr>
                        <a:t>Asia</a:t>
                      </a:r>
                    </a:p>
                  </a:txBody>
                  <a:tcPr marL="33534" marR="33534" marT="25150" marB="25150"/>
                </a:tc>
                <a:tc>
                  <a:txBody>
                    <a:bodyPr/>
                    <a:lstStyle/>
                    <a:p>
                      <a:pPr algn="l" fontAlgn="t"/>
                      <a:r>
                        <a:rPr lang="en-US" sz="1200">
                          <a:effectLst/>
                        </a:rPr>
                        <a:t>East Asia</a:t>
                      </a:r>
                    </a:p>
                  </a:txBody>
                  <a:tcPr marL="33534" marR="33534" marT="25150" marB="25150"/>
                </a:tc>
                <a:tc>
                  <a:txBody>
                    <a:bodyPr/>
                    <a:lstStyle/>
                    <a:p>
                      <a:pPr algn="l" fontAlgn="t"/>
                      <a:r>
                        <a:rPr lang="en-US" sz="1200">
                          <a:effectLst/>
                        </a:rPr>
                        <a:t>Southeast Asia</a:t>
                      </a:r>
                    </a:p>
                  </a:txBody>
                  <a:tcPr marL="33534" marR="33534" marT="25150" marB="25150"/>
                </a:tc>
                <a:extLst>
                  <a:ext uri="{0D108BD9-81ED-4DB2-BD59-A6C34878D82A}">
                    <a16:rowId xmlns:a16="http://schemas.microsoft.com/office/drawing/2014/main" val="3027092022"/>
                  </a:ext>
                </a:extLst>
              </a:tr>
              <a:tr h="223770">
                <a:tc>
                  <a:txBody>
                    <a:bodyPr/>
                    <a:lstStyle/>
                    <a:p>
                      <a:pPr algn="l" fontAlgn="t"/>
                      <a:r>
                        <a:rPr lang="en-US" sz="1200">
                          <a:effectLst/>
                        </a:rPr>
                        <a:t>Australia</a:t>
                      </a:r>
                    </a:p>
                  </a:txBody>
                  <a:tcPr marL="33534" marR="33534" marT="25150" marB="25150"/>
                </a:tc>
                <a:tc>
                  <a:txBody>
                    <a:bodyPr/>
                    <a:lstStyle/>
                    <a:p>
                      <a:pPr algn="l" fontAlgn="t"/>
                      <a:r>
                        <a:rPr lang="en-US" sz="1200">
                          <a:effectLst/>
                        </a:rPr>
                        <a:t>Australia East</a:t>
                      </a:r>
                    </a:p>
                  </a:txBody>
                  <a:tcPr marL="33534" marR="33534" marT="25150" marB="25150"/>
                </a:tc>
                <a:tc>
                  <a:txBody>
                    <a:bodyPr/>
                    <a:lstStyle/>
                    <a:p>
                      <a:pPr algn="l" fontAlgn="t"/>
                      <a:r>
                        <a:rPr lang="en-US" sz="1200">
                          <a:effectLst/>
                        </a:rPr>
                        <a:t>Australia Southeast</a:t>
                      </a:r>
                    </a:p>
                  </a:txBody>
                  <a:tcPr marL="33534" marR="33534" marT="25150" marB="25150"/>
                </a:tc>
                <a:extLst>
                  <a:ext uri="{0D108BD9-81ED-4DB2-BD59-A6C34878D82A}">
                    <a16:rowId xmlns:a16="http://schemas.microsoft.com/office/drawing/2014/main" val="519013669"/>
                  </a:ext>
                </a:extLst>
              </a:tr>
              <a:tr h="223770">
                <a:tc>
                  <a:txBody>
                    <a:bodyPr/>
                    <a:lstStyle/>
                    <a:p>
                      <a:pPr algn="l" fontAlgn="t"/>
                      <a:r>
                        <a:rPr lang="en-US" sz="1200">
                          <a:effectLst/>
                        </a:rPr>
                        <a:t>Australia</a:t>
                      </a:r>
                    </a:p>
                  </a:txBody>
                  <a:tcPr marL="33534" marR="33534" marT="25150" marB="25150"/>
                </a:tc>
                <a:tc>
                  <a:txBody>
                    <a:bodyPr/>
                    <a:lstStyle/>
                    <a:p>
                      <a:pPr algn="l" fontAlgn="t"/>
                      <a:r>
                        <a:rPr lang="en-US" sz="1200">
                          <a:effectLst/>
                        </a:rPr>
                        <a:t>Australia Central</a:t>
                      </a:r>
                    </a:p>
                  </a:txBody>
                  <a:tcPr marL="33534" marR="33534" marT="25150" marB="25150"/>
                </a:tc>
                <a:tc>
                  <a:txBody>
                    <a:bodyPr/>
                    <a:lstStyle/>
                    <a:p>
                      <a:pPr algn="l" fontAlgn="t"/>
                      <a:r>
                        <a:rPr lang="en-US" sz="1200">
                          <a:effectLst/>
                        </a:rPr>
                        <a:t>Australia Central 2</a:t>
                      </a:r>
                    </a:p>
                  </a:txBody>
                  <a:tcPr marL="33534" marR="33534" marT="25150" marB="25150"/>
                </a:tc>
                <a:extLst>
                  <a:ext uri="{0D108BD9-81ED-4DB2-BD59-A6C34878D82A}">
                    <a16:rowId xmlns:a16="http://schemas.microsoft.com/office/drawing/2014/main" val="3604242048"/>
                  </a:ext>
                </a:extLst>
              </a:tr>
              <a:tr h="223770">
                <a:tc>
                  <a:txBody>
                    <a:bodyPr/>
                    <a:lstStyle/>
                    <a:p>
                      <a:pPr algn="l" fontAlgn="t"/>
                      <a:r>
                        <a:rPr lang="en-US" sz="1200">
                          <a:effectLst/>
                        </a:rPr>
                        <a:t>Brazil</a:t>
                      </a:r>
                    </a:p>
                  </a:txBody>
                  <a:tcPr marL="33534" marR="33534" marT="25150" marB="25150"/>
                </a:tc>
                <a:tc>
                  <a:txBody>
                    <a:bodyPr/>
                    <a:lstStyle/>
                    <a:p>
                      <a:pPr algn="l" fontAlgn="t"/>
                      <a:r>
                        <a:rPr lang="en-US" sz="1200">
                          <a:effectLst/>
                        </a:rPr>
                        <a:t>Brazil South</a:t>
                      </a:r>
                    </a:p>
                  </a:txBody>
                  <a:tcPr marL="33534" marR="33534" marT="25150" marB="25150"/>
                </a:tc>
                <a:tc>
                  <a:txBody>
                    <a:bodyPr/>
                    <a:lstStyle/>
                    <a:p>
                      <a:pPr algn="l" fontAlgn="t"/>
                      <a:r>
                        <a:rPr lang="en-US" sz="1200">
                          <a:effectLst/>
                        </a:rPr>
                        <a:t>South Central US</a:t>
                      </a:r>
                    </a:p>
                  </a:txBody>
                  <a:tcPr marL="33534" marR="33534" marT="25150" marB="25150"/>
                </a:tc>
                <a:extLst>
                  <a:ext uri="{0D108BD9-81ED-4DB2-BD59-A6C34878D82A}">
                    <a16:rowId xmlns:a16="http://schemas.microsoft.com/office/drawing/2014/main" val="2740624315"/>
                  </a:ext>
                </a:extLst>
              </a:tr>
              <a:tr h="223770">
                <a:tc>
                  <a:txBody>
                    <a:bodyPr/>
                    <a:lstStyle/>
                    <a:p>
                      <a:pPr algn="l" fontAlgn="t"/>
                      <a:r>
                        <a:rPr lang="en-US" sz="1200">
                          <a:effectLst/>
                        </a:rPr>
                        <a:t>Canada</a:t>
                      </a:r>
                    </a:p>
                  </a:txBody>
                  <a:tcPr marL="33534" marR="33534" marT="25150" marB="25150"/>
                </a:tc>
                <a:tc>
                  <a:txBody>
                    <a:bodyPr/>
                    <a:lstStyle/>
                    <a:p>
                      <a:pPr algn="l" fontAlgn="t"/>
                      <a:r>
                        <a:rPr lang="en-US" sz="1200">
                          <a:effectLst/>
                        </a:rPr>
                        <a:t>Canada Central</a:t>
                      </a:r>
                    </a:p>
                  </a:txBody>
                  <a:tcPr marL="33534" marR="33534" marT="25150" marB="25150"/>
                </a:tc>
                <a:tc>
                  <a:txBody>
                    <a:bodyPr/>
                    <a:lstStyle/>
                    <a:p>
                      <a:pPr algn="l" fontAlgn="t"/>
                      <a:r>
                        <a:rPr lang="en-US" sz="1200">
                          <a:effectLst/>
                        </a:rPr>
                        <a:t>Canada East</a:t>
                      </a:r>
                    </a:p>
                  </a:txBody>
                  <a:tcPr marL="33534" marR="33534" marT="25150" marB="25150"/>
                </a:tc>
                <a:extLst>
                  <a:ext uri="{0D108BD9-81ED-4DB2-BD59-A6C34878D82A}">
                    <a16:rowId xmlns:a16="http://schemas.microsoft.com/office/drawing/2014/main" val="1825482049"/>
                  </a:ext>
                </a:extLst>
              </a:tr>
              <a:tr h="223770">
                <a:tc>
                  <a:txBody>
                    <a:bodyPr/>
                    <a:lstStyle/>
                    <a:p>
                      <a:pPr algn="l" fontAlgn="t"/>
                      <a:r>
                        <a:rPr lang="en-US" sz="1200">
                          <a:effectLst/>
                        </a:rPr>
                        <a:t>China</a:t>
                      </a:r>
                    </a:p>
                  </a:txBody>
                  <a:tcPr marL="33534" marR="33534" marT="25150" marB="25150"/>
                </a:tc>
                <a:tc>
                  <a:txBody>
                    <a:bodyPr/>
                    <a:lstStyle/>
                    <a:p>
                      <a:pPr algn="l" fontAlgn="t"/>
                      <a:r>
                        <a:rPr lang="en-US" sz="1200">
                          <a:effectLst/>
                        </a:rPr>
                        <a:t>China North</a:t>
                      </a:r>
                    </a:p>
                  </a:txBody>
                  <a:tcPr marL="33534" marR="33534" marT="25150" marB="25150"/>
                </a:tc>
                <a:tc>
                  <a:txBody>
                    <a:bodyPr/>
                    <a:lstStyle/>
                    <a:p>
                      <a:pPr algn="l" fontAlgn="t"/>
                      <a:r>
                        <a:rPr lang="en-US" sz="1200">
                          <a:effectLst/>
                        </a:rPr>
                        <a:t>China East</a:t>
                      </a:r>
                    </a:p>
                  </a:txBody>
                  <a:tcPr marL="33534" marR="33534" marT="25150" marB="25150"/>
                </a:tc>
                <a:extLst>
                  <a:ext uri="{0D108BD9-81ED-4DB2-BD59-A6C34878D82A}">
                    <a16:rowId xmlns:a16="http://schemas.microsoft.com/office/drawing/2014/main" val="2203266027"/>
                  </a:ext>
                </a:extLst>
              </a:tr>
              <a:tr h="223770">
                <a:tc>
                  <a:txBody>
                    <a:bodyPr/>
                    <a:lstStyle/>
                    <a:p>
                      <a:pPr algn="l" fontAlgn="t"/>
                      <a:r>
                        <a:rPr lang="en-US" sz="1200">
                          <a:effectLst/>
                        </a:rPr>
                        <a:t>China</a:t>
                      </a:r>
                    </a:p>
                  </a:txBody>
                  <a:tcPr marL="33534" marR="33534" marT="25150" marB="25150"/>
                </a:tc>
                <a:tc>
                  <a:txBody>
                    <a:bodyPr/>
                    <a:lstStyle/>
                    <a:p>
                      <a:pPr algn="l" fontAlgn="t"/>
                      <a:r>
                        <a:rPr lang="en-US" sz="1200">
                          <a:effectLst/>
                        </a:rPr>
                        <a:t>China North 2</a:t>
                      </a:r>
                    </a:p>
                  </a:txBody>
                  <a:tcPr marL="33534" marR="33534" marT="25150" marB="25150"/>
                </a:tc>
                <a:tc>
                  <a:txBody>
                    <a:bodyPr/>
                    <a:lstStyle/>
                    <a:p>
                      <a:pPr algn="l" fontAlgn="t"/>
                      <a:r>
                        <a:rPr lang="en-US" sz="1200">
                          <a:effectLst/>
                        </a:rPr>
                        <a:t>China East 2</a:t>
                      </a:r>
                    </a:p>
                  </a:txBody>
                  <a:tcPr marL="33534" marR="33534" marT="25150" marB="25150"/>
                </a:tc>
                <a:extLst>
                  <a:ext uri="{0D108BD9-81ED-4DB2-BD59-A6C34878D82A}">
                    <a16:rowId xmlns:a16="http://schemas.microsoft.com/office/drawing/2014/main" val="3598276546"/>
                  </a:ext>
                </a:extLst>
              </a:tr>
              <a:tr h="223770">
                <a:tc>
                  <a:txBody>
                    <a:bodyPr/>
                    <a:lstStyle/>
                    <a:p>
                      <a:pPr algn="l" fontAlgn="t"/>
                      <a:r>
                        <a:rPr lang="en-US" sz="1200">
                          <a:effectLst/>
                        </a:rPr>
                        <a:t>Europe</a:t>
                      </a:r>
                    </a:p>
                  </a:txBody>
                  <a:tcPr marL="33534" marR="33534" marT="25150" marB="25150"/>
                </a:tc>
                <a:tc>
                  <a:txBody>
                    <a:bodyPr/>
                    <a:lstStyle/>
                    <a:p>
                      <a:pPr algn="l" fontAlgn="t"/>
                      <a:r>
                        <a:rPr lang="en-US" sz="1200">
                          <a:effectLst/>
                        </a:rPr>
                        <a:t>North Europe</a:t>
                      </a:r>
                    </a:p>
                  </a:txBody>
                  <a:tcPr marL="33534" marR="33534" marT="25150" marB="25150"/>
                </a:tc>
                <a:tc>
                  <a:txBody>
                    <a:bodyPr/>
                    <a:lstStyle/>
                    <a:p>
                      <a:pPr algn="l" fontAlgn="t"/>
                      <a:r>
                        <a:rPr lang="en-US" sz="1200">
                          <a:effectLst/>
                        </a:rPr>
                        <a:t>West Europe</a:t>
                      </a:r>
                    </a:p>
                  </a:txBody>
                  <a:tcPr marL="33534" marR="33534" marT="25150" marB="25150"/>
                </a:tc>
                <a:extLst>
                  <a:ext uri="{0D108BD9-81ED-4DB2-BD59-A6C34878D82A}">
                    <a16:rowId xmlns:a16="http://schemas.microsoft.com/office/drawing/2014/main" val="3616020225"/>
                  </a:ext>
                </a:extLst>
              </a:tr>
              <a:tr h="223770">
                <a:tc>
                  <a:txBody>
                    <a:bodyPr/>
                    <a:lstStyle/>
                    <a:p>
                      <a:pPr algn="l" fontAlgn="t"/>
                      <a:r>
                        <a:rPr lang="en-US" sz="1200">
                          <a:effectLst/>
                        </a:rPr>
                        <a:t>France</a:t>
                      </a:r>
                    </a:p>
                  </a:txBody>
                  <a:tcPr marL="33534" marR="33534" marT="25150" marB="25150"/>
                </a:tc>
                <a:tc>
                  <a:txBody>
                    <a:bodyPr/>
                    <a:lstStyle/>
                    <a:p>
                      <a:pPr algn="l" fontAlgn="t"/>
                      <a:r>
                        <a:rPr lang="en-US" sz="1200">
                          <a:effectLst/>
                        </a:rPr>
                        <a:t>France Central</a:t>
                      </a:r>
                    </a:p>
                  </a:txBody>
                  <a:tcPr marL="33534" marR="33534" marT="25150" marB="25150"/>
                </a:tc>
                <a:tc>
                  <a:txBody>
                    <a:bodyPr/>
                    <a:lstStyle/>
                    <a:p>
                      <a:pPr algn="l" fontAlgn="t"/>
                      <a:r>
                        <a:rPr lang="en-US" sz="1200">
                          <a:effectLst/>
                        </a:rPr>
                        <a:t>France South</a:t>
                      </a:r>
                    </a:p>
                  </a:txBody>
                  <a:tcPr marL="33534" marR="33534" marT="25150" marB="25150"/>
                </a:tc>
                <a:extLst>
                  <a:ext uri="{0D108BD9-81ED-4DB2-BD59-A6C34878D82A}">
                    <a16:rowId xmlns:a16="http://schemas.microsoft.com/office/drawing/2014/main" val="1809043125"/>
                  </a:ext>
                </a:extLst>
              </a:tr>
              <a:tr h="223770">
                <a:tc>
                  <a:txBody>
                    <a:bodyPr/>
                    <a:lstStyle/>
                    <a:p>
                      <a:pPr algn="l" fontAlgn="t"/>
                      <a:r>
                        <a:rPr lang="en-US" sz="1200">
                          <a:effectLst/>
                        </a:rPr>
                        <a:t>Germany</a:t>
                      </a:r>
                    </a:p>
                  </a:txBody>
                  <a:tcPr marL="33534" marR="33534" marT="25150" marB="25150"/>
                </a:tc>
                <a:tc>
                  <a:txBody>
                    <a:bodyPr/>
                    <a:lstStyle/>
                    <a:p>
                      <a:pPr algn="l" fontAlgn="t"/>
                      <a:r>
                        <a:rPr lang="en-US" sz="1200">
                          <a:effectLst/>
                        </a:rPr>
                        <a:t>Germany Central</a:t>
                      </a:r>
                    </a:p>
                  </a:txBody>
                  <a:tcPr marL="33534" marR="33534" marT="25150" marB="25150"/>
                </a:tc>
                <a:tc>
                  <a:txBody>
                    <a:bodyPr/>
                    <a:lstStyle/>
                    <a:p>
                      <a:pPr algn="l" fontAlgn="t"/>
                      <a:r>
                        <a:rPr lang="en-US" sz="1200">
                          <a:effectLst/>
                        </a:rPr>
                        <a:t>Germany Northeast</a:t>
                      </a:r>
                    </a:p>
                  </a:txBody>
                  <a:tcPr marL="33534" marR="33534" marT="25150" marB="25150"/>
                </a:tc>
                <a:extLst>
                  <a:ext uri="{0D108BD9-81ED-4DB2-BD59-A6C34878D82A}">
                    <a16:rowId xmlns:a16="http://schemas.microsoft.com/office/drawing/2014/main" val="3303426401"/>
                  </a:ext>
                </a:extLst>
              </a:tr>
              <a:tr h="223770">
                <a:tc>
                  <a:txBody>
                    <a:bodyPr/>
                    <a:lstStyle/>
                    <a:p>
                      <a:pPr algn="l" fontAlgn="t"/>
                      <a:r>
                        <a:rPr lang="en-US" sz="1200">
                          <a:effectLst/>
                        </a:rPr>
                        <a:t>India</a:t>
                      </a:r>
                    </a:p>
                  </a:txBody>
                  <a:tcPr marL="33534" marR="33534" marT="25150" marB="25150"/>
                </a:tc>
                <a:tc>
                  <a:txBody>
                    <a:bodyPr/>
                    <a:lstStyle/>
                    <a:p>
                      <a:pPr algn="l" fontAlgn="t"/>
                      <a:r>
                        <a:rPr lang="en-US" sz="1200">
                          <a:effectLst/>
                        </a:rPr>
                        <a:t>Central India</a:t>
                      </a:r>
                    </a:p>
                  </a:txBody>
                  <a:tcPr marL="33534" marR="33534" marT="25150" marB="25150"/>
                </a:tc>
                <a:tc>
                  <a:txBody>
                    <a:bodyPr/>
                    <a:lstStyle/>
                    <a:p>
                      <a:pPr algn="l" fontAlgn="t"/>
                      <a:r>
                        <a:rPr lang="en-US" sz="1200">
                          <a:effectLst/>
                        </a:rPr>
                        <a:t>South India</a:t>
                      </a:r>
                    </a:p>
                  </a:txBody>
                  <a:tcPr marL="33534" marR="33534" marT="25150" marB="25150"/>
                </a:tc>
                <a:extLst>
                  <a:ext uri="{0D108BD9-81ED-4DB2-BD59-A6C34878D82A}">
                    <a16:rowId xmlns:a16="http://schemas.microsoft.com/office/drawing/2014/main" val="917902316"/>
                  </a:ext>
                </a:extLst>
              </a:tr>
              <a:tr h="223770">
                <a:tc>
                  <a:txBody>
                    <a:bodyPr/>
                    <a:lstStyle/>
                    <a:p>
                      <a:pPr algn="l" fontAlgn="t"/>
                      <a:r>
                        <a:rPr lang="en-US" sz="1200">
                          <a:effectLst/>
                        </a:rPr>
                        <a:t>India</a:t>
                      </a:r>
                    </a:p>
                  </a:txBody>
                  <a:tcPr marL="33534" marR="33534" marT="25150" marB="25150"/>
                </a:tc>
                <a:tc>
                  <a:txBody>
                    <a:bodyPr/>
                    <a:lstStyle/>
                    <a:p>
                      <a:pPr algn="l" fontAlgn="t"/>
                      <a:r>
                        <a:rPr lang="en-US" sz="1200">
                          <a:effectLst/>
                        </a:rPr>
                        <a:t>West India</a:t>
                      </a:r>
                    </a:p>
                  </a:txBody>
                  <a:tcPr marL="33534" marR="33534" marT="25150" marB="25150"/>
                </a:tc>
                <a:tc>
                  <a:txBody>
                    <a:bodyPr/>
                    <a:lstStyle/>
                    <a:p>
                      <a:pPr algn="l" fontAlgn="t"/>
                      <a:r>
                        <a:rPr lang="en-US" sz="1200">
                          <a:effectLst/>
                        </a:rPr>
                        <a:t>South India</a:t>
                      </a:r>
                    </a:p>
                  </a:txBody>
                  <a:tcPr marL="33534" marR="33534" marT="25150" marB="25150"/>
                </a:tc>
                <a:extLst>
                  <a:ext uri="{0D108BD9-81ED-4DB2-BD59-A6C34878D82A}">
                    <a16:rowId xmlns:a16="http://schemas.microsoft.com/office/drawing/2014/main" val="1223512700"/>
                  </a:ext>
                </a:extLst>
              </a:tr>
              <a:tr h="223770">
                <a:tc>
                  <a:txBody>
                    <a:bodyPr/>
                    <a:lstStyle/>
                    <a:p>
                      <a:pPr algn="l" fontAlgn="t"/>
                      <a:r>
                        <a:rPr lang="en-US" sz="1200">
                          <a:effectLst/>
                        </a:rPr>
                        <a:t>Japan</a:t>
                      </a:r>
                    </a:p>
                  </a:txBody>
                  <a:tcPr marL="33534" marR="33534" marT="25150" marB="25150"/>
                </a:tc>
                <a:tc>
                  <a:txBody>
                    <a:bodyPr/>
                    <a:lstStyle/>
                    <a:p>
                      <a:pPr algn="l" fontAlgn="t"/>
                      <a:r>
                        <a:rPr lang="en-US" sz="1200">
                          <a:effectLst/>
                        </a:rPr>
                        <a:t>Japan East</a:t>
                      </a:r>
                    </a:p>
                  </a:txBody>
                  <a:tcPr marL="33534" marR="33534" marT="25150" marB="25150"/>
                </a:tc>
                <a:tc>
                  <a:txBody>
                    <a:bodyPr/>
                    <a:lstStyle/>
                    <a:p>
                      <a:pPr algn="l" fontAlgn="t"/>
                      <a:r>
                        <a:rPr lang="en-US" sz="1200">
                          <a:effectLst/>
                        </a:rPr>
                        <a:t>Japan West</a:t>
                      </a:r>
                    </a:p>
                  </a:txBody>
                  <a:tcPr marL="33534" marR="33534" marT="25150" marB="25150"/>
                </a:tc>
                <a:extLst>
                  <a:ext uri="{0D108BD9-81ED-4DB2-BD59-A6C34878D82A}">
                    <a16:rowId xmlns:a16="http://schemas.microsoft.com/office/drawing/2014/main" val="2676429805"/>
                  </a:ext>
                </a:extLst>
              </a:tr>
              <a:tr h="223770">
                <a:tc>
                  <a:txBody>
                    <a:bodyPr/>
                    <a:lstStyle/>
                    <a:p>
                      <a:pPr algn="l" fontAlgn="t"/>
                      <a:r>
                        <a:rPr lang="en-US" sz="1200">
                          <a:effectLst/>
                        </a:rPr>
                        <a:t>Korea</a:t>
                      </a:r>
                    </a:p>
                  </a:txBody>
                  <a:tcPr marL="33534" marR="33534" marT="25150" marB="25150"/>
                </a:tc>
                <a:tc>
                  <a:txBody>
                    <a:bodyPr/>
                    <a:lstStyle/>
                    <a:p>
                      <a:pPr algn="l" fontAlgn="t"/>
                      <a:r>
                        <a:rPr lang="en-US" sz="1200">
                          <a:effectLst/>
                        </a:rPr>
                        <a:t>Korea Central</a:t>
                      </a:r>
                    </a:p>
                  </a:txBody>
                  <a:tcPr marL="33534" marR="33534" marT="25150" marB="25150"/>
                </a:tc>
                <a:tc>
                  <a:txBody>
                    <a:bodyPr/>
                    <a:lstStyle/>
                    <a:p>
                      <a:pPr algn="l" fontAlgn="t"/>
                      <a:r>
                        <a:rPr lang="en-US" sz="1200">
                          <a:effectLst/>
                        </a:rPr>
                        <a:t>Korea South</a:t>
                      </a:r>
                    </a:p>
                  </a:txBody>
                  <a:tcPr marL="33534" marR="33534" marT="25150" marB="25150"/>
                </a:tc>
                <a:extLst>
                  <a:ext uri="{0D108BD9-81ED-4DB2-BD59-A6C34878D82A}">
                    <a16:rowId xmlns:a16="http://schemas.microsoft.com/office/drawing/2014/main" val="181327548"/>
                  </a:ext>
                </a:extLst>
              </a:tr>
              <a:tr h="223770">
                <a:tc>
                  <a:txBody>
                    <a:bodyPr/>
                    <a:lstStyle/>
                    <a:p>
                      <a:pPr algn="l" fontAlgn="t"/>
                      <a:r>
                        <a:rPr lang="en-US" sz="1200">
                          <a:effectLst/>
                        </a:rPr>
                        <a:t>North America</a:t>
                      </a:r>
                    </a:p>
                  </a:txBody>
                  <a:tcPr marL="33534" marR="33534" marT="25150" marB="25150"/>
                </a:tc>
                <a:tc>
                  <a:txBody>
                    <a:bodyPr/>
                    <a:lstStyle/>
                    <a:p>
                      <a:pPr algn="l" fontAlgn="t"/>
                      <a:r>
                        <a:rPr lang="en-US" sz="1200">
                          <a:effectLst/>
                        </a:rPr>
                        <a:t>East US</a:t>
                      </a:r>
                    </a:p>
                  </a:txBody>
                  <a:tcPr marL="33534" marR="33534" marT="25150" marB="25150"/>
                </a:tc>
                <a:tc>
                  <a:txBody>
                    <a:bodyPr/>
                    <a:lstStyle/>
                    <a:p>
                      <a:pPr algn="l" fontAlgn="t"/>
                      <a:r>
                        <a:rPr lang="en-US" sz="1200">
                          <a:effectLst/>
                        </a:rPr>
                        <a:t>West US</a:t>
                      </a:r>
                    </a:p>
                  </a:txBody>
                  <a:tcPr marL="33534" marR="33534" marT="25150" marB="25150"/>
                </a:tc>
                <a:extLst>
                  <a:ext uri="{0D108BD9-81ED-4DB2-BD59-A6C34878D82A}">
                    <a16:rowId xmlns:a16="http://schemas.microsoft.com/office/drawing/2014/main" val="1770612607"/>
                  </a:ext>
                </a:extLst>
              </a:tr>
              <a:tr h="223770">
                <a:tc>
                  <a:txBody>
                    <a:bodyPr/>
                    <a:lstStyle/>
                    <a:p>
                      <a:pPr algn="l" fontAlgn="t"/>
                      <a:r>
                        <a:rPr lang="en-US" sz="1200">
                          <a:effectLst/>
                        </a:rPr>
                        <a:t>North America</a:t>
                      </a:r>
                    </a:p>
                  </a:txBody>
                  <a:tcPr marL="33534" marR="33534" marT="25150" marB="25150"/>
                </a:tc>
                <a:tc>
                  <a:txBody>
                    <a:bodyPr/>
                    <a:lstStyle/>
                    <a:p>
                      <a:pPr algn="l" fontAlgn="t"/>
                      <a:r>
                        <a:rPr lang="en-US" sz="1200">
                          <a:effectLst/>
                        </a:rPr>
                        <a:t>East US 2</a:t>
                      </a:r>
                    </a:p>
                  </a:txBody>
                  <a:tcPr marL="33534" marR="33534" marT="25150" marB="25150"/>
                </a:tc>
                <a:tc>
                  <a:txBody>
                    <a:bodyPr/>
                    <a:lstStyle/>
                    <a:p>
                      <a:pPr algn="l" fontAlgn="t"/>
                      <a:r>
                        <a:rPr lang="en-US" sz="1200">
                          <a:effectLst/>
                        </a:rPr>
                        <a:t>Central US</a:t>
                      </a:r>
                    </a:p>
                  </a:txBody>
                  <a:tcPr marL="33534" marR="33534" marT="25150" marB="25150"/>
                </a:tc>
                <a:extLst>
                  <a:ext uri="{0D108BD9-81ED-4DB2-BD59-A6C34878D82A}">
                    <a16:rowId xmlns:a16="http://schemas.microsoft.com/office/drawing/2014/main" val="2547122563"/>
                  </a:ext>
                </a:extLst>
              </a:tr>
              <a:tr h="223770">
                <a:tc>
                  <a:txBody>
                    <a:bodyPr/>
                    <a:lstStyle/>
                    <a:p>
                      <a:pPr algn="l" fontAlgn="t"/>
                      <a:r>
                        <a:rPr lang="en-US" sz="1200">
                          <a:effectLst/>
                        </a:rPr>
                        <a:t>North America</a:t>
                      </a:r>
                    </a:p>
                  </a:txBody>
                  <a:tcPr marL="33534" marR="33534" marT="25150" marB="25150"/>
                </a:tc>
                <a:tc>
                  <a:txBody>
                    <a:bodyPr/>
                    <a:lstStyle/>
                    <a:p>
                      <a:pPr algn="l" fontAlgn="t"/>
                      <a:r>
                        <a:rPr lang="en-US" sz="1200">
                          <a:effectLst/>
                        </a:rPr>
                        <a:t>North Central US</a:t>
                      </a:r>
                    </a:p>
                  </a:txBody>
                  <a:tcPr marL="33534" marR="33534" marT="25150" marB="25150"/>
                </a:tc>
                <a:tc>
                  <a:txBody>
                    <a:bodyPr/>
                    <a:lstStyle/>
                    <a:p>
                      <a:pPr algn="l" fontAlgn="t"/>
                      <a:r>
                        <a:rPr lang="en-US" sz="1200">
                          <a:effectLst/>
                        </a:rPr>
                        <a:t>South Central US</a:t>
                      </a:r>
                    </a:p>
                  </a:txBody>
                  <a:tcPr marL="33534" marR="33534" marT="25150" marB="25150"/>
                </a:tc>
                <a:extLst>
                  <a:ext uri="{0D108BD9-81ED-4DB2-BD59-A6C34878D82A}">
                    <a16:rowId xmlns:a16="http://schemas.microsoft.com/office/drawing/2014/main" val="365076942"/>
                  </a:ext>
                </a:extLst>
              </a:tr>
              <a:tr h="223770">
                <a:tc>
                  <a:txBody>
                    <a:bodyPr/>
                    <a:lstStyle/>
                    <a:p>
                      <a:pPr algn="l" fontAlgn="t"/>
                      <a:r>
                        <a:rPr lang="en-US" sz="1200">
                          <a:effectLst/>
                        </a:rPr>
                        <a:t>North America</a:t>
                      </a:r>
                    </a:p>
                  </a:txBody>
                  <a:tcPr marL="33534" marR="33534" marT="25150" marB="25150"/>
                </a:tc>
                <a:tc>
                  <a:txBody>
                    <a:bodyPr/>
                    <a:lstStyle/>
                    <a:p>
                      <a:pPr algn="l" fontAlgn="t"/>
                      <a:r>
                        <a:rPr lang="en-US" sz="1200">
                          <a:effectLst/>
                        </a:rPr>
                        <a:t>West US 2</a:t>
                      </a:r>
                    </a:p>
                  </a:txBody>
                  <a:tcPr marL="33534" marR="33534" marT="25150" marB="25150"/>
                </a:tc>
                <a:tc>
                  <a:txBody>
                    <a:bodyPr/>
                    <a:lstStyle/>
                    <a:p>
                      <a:pPr algn="l" fontAlgn="t"/>
                      <a:r>
                        <a:rPr lang="en-US" sz="1200">
                          <a:effectLst/>
                        </a:rPr>
                        <a:t>West Central US</a:t>
                      </a:r>
                    </a:p>
                  </a:txBody>
                  <a:tcPr marL="33534" marR="33534" marT="25150" marB="25150"/>
                </a:tc>
                <a:extLst>
                  <a:ext uri="{0D108BD9-81ED-4DB2-BD59-A6C34878D82A}">
                    <a16:rowId xmlns:a16="http://schemas.microsoft.com/office/drawing/2014/main" val="391246645"/>
                  </a:ext>
                </a:extLst>
              </a:tr>
              <a:tr h="223770">
                <a:tc>
                  <a:txBody>
                    <a:bodyPr/>
                    <a:lstStyle/>
                    <a:p>
                      <a:pPr algn="l" fontAlgn="t"/>
                      <a:r>
                        <a:rPr lang="en-US" sz="1200">
                          <a:effectLst/>
                        </a:rPr>
                        <a:t>UK</a:t>
                      </a:r>
                    </a:p>
                  </a:txBody>
                  <a:tcPr marL="33534" marR="33534" marT="25150" marB="25150"/>
                </a:tc>
                <a:tc>
                  <a:txBody>
                    <a:bodyPr/>
                    <a:lstStyle/>
                    <a:p>
                      <a:pPr algn="l" fontAlgn="t"/>
                      <a:r>
                        <a:rPr lang="en-US" sz="1200">
                          <a:effectLst/>
                        </a:rPr>
                        <a:t>UK West</a:t>
                      </a:r>
                    </a:p>
                  </a:txBody>
                  <a:tcPr marL="33534" marR="33534" marT="25150" marB="25150"/>
                </a:tc>
                <a:tc>
                  <a:txBody>
                    <a:bodyPr/>
                    <a:lstStyle/>
                    <a:p>
                      <a:pPr algn="l" fontAlgn="t"/>
                      <a:r>
                        <a:rPr lang="en-US" sz="1200">
                          <a:effectLst/>
                        </a:rPr>
                        <a:t>UK South</a:t>
                      </a:r>
                    </a:p>
                  </a:txBody>
                  <a:tcPr marL="33534" marR="33534" marT="25150" marB="25150"/>
                </a:tc>
                <a:extLst>
                  <a:ext uri="{0D108BD9-81ED-4DB2-BD59-A6C34878D82A}">
                    <a16:rowId xmlns:a16="http://schemas.microsoft.com/office/drawing/2014/main" val="3584992423"/>
                  </a:ext>
                </a:extLst>
              </a:tr>
              <a:tr h="223770">
                <a:tc>
                  <a:txBody>
                    <a:bodyPr/>
                    <a:lstStyle/>
                    <a:p>
                      <a:pPr algn="l" fontAlgn="t"/>
                      <a:r>
                        <a:rPr lang="en-US" sz="1200">
                          <a:effectLst/>
                        </a:rPr>
                        <a:t>US Department of Defense</a:t>
                      </a:r>
                    </a:p>
                  </a:txBody>
                  <a:tcPr marL="33534" marR="33534" marT="25150" marB="25150"/>
                </a:tc>
                <a:tc>
                  <a:txBody>
                    <a:bodyPr/>
                    <a:lstStyle/>
                    <a:p>
                      <a:pPr algn="l" fontAlgn="t"/>
                      <a:r>
                        <a:rPr lang="en-US" sz="1200">
                          <a:effectLst/>
                        </a:rPr>
                        <a:t>US DoD East</a:t>
                      </a:r>
                    </a:p>
                  </a:txBody>
                  <a:tcPr marL="33534" marR="33534" marT="25150" marB="25150"/>
                </a:tc>
                <a:tc>
                  <a:txBody>
                    <a:bodyPr/>
                    <a:lstStyle/>
                    <a:p>
                      <a:pPr algn="l" fontAlgn="t"/>
                      <a:r>
                        <a:rPr lang="en-US" sz="1200">
                          <a:effectLst/>
                        </a:rPr>
                        <a:t>US DoD Central</a:t>
                      </a:r>
                    </a:p>
                  </a:txBody>
                  <a:tcPr marL="33534" marR="33534" marT="25150" marB="25150"/>
                </a:tc>
                <a:extLst>
                  <a:ext uri="{0D108BD9-81ED-4DB2-BD59-A6C34878D82A}">
                    <a16:rowId xmlns:a16="http://schemas.microsoft.com/office/drawing/2014/main" val="3931786541"/>
                  </a:ext>
                </a:extLst>
              </a:tr>
              <a:tr h="223770">
                <a:tc>
                  <a:txBody>
                    <a:bodyPr/>
                    <a:lstStyle/>
                    <a:p>
                      <a:pPr algn="l" fontAlgn="t"/>
                      <a:r>
                        <a:rPr lang="en-US" sz="1200">
                          <a:effectLst/>
                        </a:rPr>
                        <a:t>US Government</a:t>
                      </a:r>
                    </a:p>
                  </a:txBody>
                  <a:tcPr marL="33534" marR="33534" marT="25150" marB="25150"/>
                </a:tc>
                <a:tc>
                  <a:txBody>
                    <a:bodyPr/>
                    <a:lstStyle/>
                    <a:p>
                      <a:pPr algn="l" fontAlgn="t"/>
                      <a:r>
                        <a:rPr lang="en-US" sz="1200">
                          <a:effectLst/>
                        </a:rPr>
                        <a:t>US Gov Arizona</a:t>
                      </a:r>
                    </a:p>
                  </a:txBody>
                  <a:tcPr marL="33534" marR="33534" marT="25150" marB="25150"/>
                </a:tc>
                <a:tc>
                  <a:txBody>
                    <a:bodyPr/>
                    <a:lstStyle/>
                    <a:p>
                      <a:pPr algn="l" fontAlgn="t"/>
                      <a:r>
                        <a:rPr lang="en-US" sz="1200">
                          <a:effectLst/>
                        </a:rPr>
                        <a:t>US Gov Texas</a:t>
                      </a:r>
                    </a:p>
                  </a:txBody>
                  <a:tcPr marL="33534" marR="33534" marT="25150" marB="25150"/>
                </a:tc>
                <a:extLst>
                  <a:ext uri="{0D108BD9-81ED-4DB2-BD59-A6C34878D82A}">
                    <a16:rowId xmlns:a16="http://schemas.microsoft.com/office/drawing/2014/main" val="1409647612"/>
                  </a:ext>
                </a:extLst>
              </a:tr>
              <a:tr h="223770">
                <a:tc>
                  <a:txBody>
                    <a:bodyPr/>
                    <a:lstStyle/>
                    <a:p>
                      <a:pPr algn="l" fontAlgn="t"/>
                      <a:r>
                        <a:rPr lang="en-US" sz="1200">
                          <a:effectLst/>
                        </a:rPr>
                        <a:t>US Government</a:t>
                      </a:r>
                    </a:p>
                  </a:txBody>
                  <a:tcPr marL="33534" marR="33534" marT="25150" marB="25150"/>
                </a:tc>
                <a:tc>
                  <a:txBody>
                    <a:bodyPr/>
                    <a:lstStyle/>
                    <a:p>
                      <a:pPr algn="l" fontAlgn="t"/>
                      <a:r>
                        <a:rPr lang="en-US" sz="1200">
                          <a:effectLst/>
                        </a:rPr>
                        <a:t>US Gov Iowa</a:t>
                      </a:r>
                    </a:p>
                  </a:txBody>
                  <a:tcPr marL="33534" marR="33534" marT="25150" marB="25150"/>
                </a:tc>
                <a:tc>
                  <a:txBody>
                    <a:bodyPr/>
                    <a:lstStyle/>
                    <a:p>
                      <a:pPr algn="l" fontAlgn="t"/>
                      <a:r>
                        <a:rPr lang="en-US" sz="1200">
                          <a:effectLst/>
                        </a:rPr>
                        <a:t>US Gov Virginia</a:t>
                      </a:r>
                    </a:p>
                  </a:txBody>
                  <a:tcPr marL="33534" marR="33534" marT="25150" marB="25150"/>
                </a:tc>
                <a:extLst>
                  <a:ext uri="{0D108BD9-81ED-4DB2-BD59-A6C34878D82A}">
                    <a16:rowId xmlns:a16="http://schemas.microsoft.com/office/drawing/2014/main" val="1413900274"/>
                  </a:ext>
                </a:extLst>
              </a:tr>
              <a:tr h="223770">
                <a:tc>
                  <a:txBody>
                    <a:bodyPr/>
                    <a:lstStyle/>
                    <a:p>
                      <a:pPr algn="l" fontAlgn="t"/>
                      <a:r>
                        <a:rPr lang="en-US" sz="1200">
                          <a:effectLst/>
                        </a:rPr>
                        <a:t>US Government</a:t>
                      </a:r>
                    </a:p>
                  </a:txBody>
                  <a:tcPr marL="33534" marR="33534" marT="25150" marB="25150"/>
                </a:tc>
                <a:tc>
                  <a:txBody>
                    <a:bodyPr/>
                    <a:lstStyle/>
                    <a:p>
                      <a:pPr algn="l" fontAlgn="t"/>
                      <a:r>
                        <a:rPr lang="en-US" sz="1200">
                          <a:effectLst/>
                        </a:rPr>
                        <a:t>US Gov Virginia</a:t>
                      </a:r>
                    </a:p>
                  </a:txBody>
                  <a:tcPr marL="33534" marR="33534" marT="25150" marB="25150"/>
                </a:tc>
                <a:tc>
                  <a:txBody>
                    <a:bodyPr/>
                    <a:lstStyle/>
                    <a:p>
                      <a:pPr algn="l" fontAlgn="t"/>
                      <a:r>
                        <a:rPr lang="en-US" sz="1200" dirty="0">
                          <a:effectLst/>
                        </a:rPr>
                        <a:t>US Gov Texas</a:t>
                      </a:r>
                    </a:p>
                  </a:txBody>
                  <a:tcPr marL="33534" marR="33534" marT="25150" marB="25150"/>
                </a:tc>
                <a:extLst>
                  <a:ext uri="{0D108BD9-81ED-4DB2-BD59-A6C34878D82A}">
                    <a16:rowId xmlns:a16="http://schemas.microsoft.com/office/drawing/2014/main" val="1025107242"/>
                  </a:ext>
                </a:extLst>
              </a:tr>
            </a:tbl>
          </a:graphicData>
        </a:graphic>
      </p:graphicFrame>
      <p:sp>
        <p:nvSpPr>
          <p:cNvPr id="5" name="Rectangle 4">
            <a:extLst>
              <a:ext uri="{FF2B5EF4-FFF2-40B4-BE49-F238E27FC236}">
                <a16:creationId xmlns:a16="http://schemas.microsoft.com/office/drawing/2014/main" id="{F2702AB6-8A27-457F-8587-789E181E2CE9}"/>
              </a:ext>
            </a:extLst>
          </p:cNvPr>
          <p:cNvSpPr/>
          <p:nvPr/>
        </p:nvSpPr>
        <p:spPr>
          <a:xfrm rot="5400000">
            <a:off x="8741714" y="3697445"/>
            <a:ext cx="5484793" cy="738664"/>
          </a:xfrm>
          <a:prstGeom prst="rect">
            <a:avLst/>
          </a:prstGeom>
        </p:spPr>
        <p:txBody>
          <a:bodyPr wrap="square">
            <a:spAutoFit/>
          </a:bodyPr>
          <a:lstStyle/>
          <a:p>
            <a:r>
              <a:rPr lang="en-US" sz="1400" dirty="0">
                <a:hlinkClick r:id="rId2"/>
              </a:rPr>
              <a:t>https://docs.microsoft.com/en-us/azure/best-practices-availability-paired-regions</a:t>
            </a:r>
            <a:endParaRPr lang="en-US" sz="1400" dirty="0"/>
          </a:p>
          <a:p>
            <a:endParaRPr lang="en-US" sz="1400" dirty="0"/>
          </a:p>
        </p:txBody>
      </p:sp>
    </p:spTree>
    <p:extLst>
      <p:ext uri="{BB962C8B-B14F-4D97-AF65-F5344CB8AC3E}">
        <p14:creationId xmlns:p14="http://schemas.microsoft.com/office/powerpoint/2010/main" val="27252698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Types of storage accounts</a:t>
            </a:r>
          </a:p>
        </p:txBody>
      </p:sp>
      <p:graphicFrame>
        <p:nvGraphicFramePr>
          <p:cNvPr id="6" name="Table 5">
            <a:extLst>
              <a:ext uri="{FF2B5EF4-FFF2-40B4-BE49-F238E27FC236}">
                <a16:creationId xmlns:a16="http://schemas.microsoft.com/office/drawing/2014/main" id="{E2661708-BA5B-4EF4-AAEB-386431C8C07D}"/>
              </a:ext>
            </a:extLst>
          </p:cNvPr>
          <p:cNvGraphicFramePr>
            <a:graphicFrameLocks noGrp="1"/>
          </p:cNvGraphicFramePr>
          <p:nvPr>
            <p:extLst>
              <p:ext uri="{D42A27DB-BD31-4B8C-83A1-F6EECF244321}">
                <p14:modId xmlns:p14="http://schemas.microsoft.com/office/powerpoint/2010/main" val="716874481"/>
              </p:ext>
            </p:extLst>
          </p:nvPr>
        </p:nvGraphicFramePr>
        <p:xfrm>
          <a:off x="512636" y="1485173"/>
          <a:ext cx="11409615" cy="4880681"/>
        </p:xfrm>
        <a:graphic>
          <a:graphicData uri="http://schemas.openxmlformats.org/drawingml/2006/table">
            <a:tbl>
              <a:tblPr>
                <a:tableStyleId>{BC89EF96-8CEA-46FF-86C4-4CE0E7609802}</a:tableStyleId>
              </a:tblPr>
              <a:tblGrid>
                <a:gridCol w="1629945">
                  <a:extLst>
                    <a:ext uri="{9D8B030D-6E8A-4147-A177-3AD203B41FA5}">
                      <a16:colId xmlns:a16="http://schemas.microsoft.com/office/drawing/2014/main" val="2575903285"/>
                    </a:ext>
                  </a:extLst>
                </a:gridCol>
                <a:gridCol w="1629945">
                  <a:extLst>
                    <a:ext uri="{9D8B030D-6E8A-4147-A177-3AD203B41FA5}">
                      <a16:colId xmlns:a16="http://schemas.microsoft.com/office/drawing/2014/main" val="1369106498"/>
                    </a:ext>
                  </a:extLst>
                </a:gridCol>
                <a:gridCol w="1629945">
                  <a:extLst>
                    <a:ext uri="{9D8B030D-6E8A-4147-A177-3AD203B41FA5}">
                      <a16:colId xmlns:a16="http://schemas.microsoft.com/office/drawing/2014/main" val="1090235100"/>
                    </a:ext>
                  </a:extLst>
                </a:gridCol>
                <a:gridCol w="1629945">
                  <a:extLst>
                    <a:ext uri="{9D8B030D-6E8A-4147-A177-3AD203B41FA5}">
                      <a16:colId xmlns:a16="http://schemas.microsoft.com/office/drawing/2014/main" val="4000247432"/>
                    </a:ext>
                  </a:extLst>
                </a:gridCol>
                <a:gridCol w="1629945">
                  <a:extLst>
                    <a:ext uri="{9D8B030D-6E8A-4147-A177-3AD203B41FA5}">
                      <a16:colId xmlns:a16="http://schemas.microsoft.com/office/drawing/2014/main" val="1457946518"/>
                    </a:ext>
                  </a:extLst>
                </a:gridCol>
                <a:gridCol w="1629945">
                  <a:extLst>
                    <a:ext uri="{9D8B030D-6E8A-4147-A177-3AD203B41FA5}">
                      <a16:colId xmlns:a16="http://schemas.microsoft.com/office/drawing/2014/main" val="1017891672"/>
                    </a:ext>
                  </a:extLst>
                </a:gridCol>
                <a:gridCol w="1629945">
                  <a:extLst>
                    <a:ext uri="{9D8B030D-6E8A-4147-A177-3AD203B41FA5}">
                      <a16:colId xmlns:a16="http://schemas.microsoft.com/office/drawing/2014/main" val="818699634"/>
                    </a:ext>
                  </a:extLst>
                </a:gridCol>
              </a:tblGrid>
              <a:tr h="680639">
                <a:tc>
                  <a:txBody>
                    <a:bodyPr/>
                    <a:lstStyle/>
                    <a:p>
                      <a:pPr algn="l" fontAlgn="b"/>
                      <a:r>
                        <a:rPr lang="en-US" sz="1200" b="1" dirty="0">
                          <a:solidFill>
                            <a:schemeClr val="bg1"/>
                          </a:solidFill>
                          <a:effectLst/>
                        </a:rPr>
                        <a:t>Storage account type</a:t>
                      </a:r>
                    </a:p>
                  </a:txBody>
                  <a:tcPr marL="30112" marR="30112" marT="22584" marB="22584" anchor="ctr">
                    <a:solidFill>
                      <a:schemeClr val="accent1">
                        <a:lumMod val="75000"/>
                      </a:schemeClr>
                    </a:solidFill>
                  </a:tcPr>
                </a:tc>
                <a:tc>
                  <a:txBody>
                    <a:bodyPr/>
                    <a:lstStyle/>
                    <a:p>
                      <a:pPr algn="l" fontAlgn="b"/>
                      <a:r>
                        <a:rPr lang="en-US" sz="1200" b="1" dirty="0">
                          <a:solidFill>
                            <a:schemeClr val="bg1"/>
                          </a:solidFill>
                          <a:effectLst/>
                        </a:rPr>
                        <a:t>Supported services</a:t>
                      </a:r>
                    </a:p>
                  </a:txBody>
                  <a:tcPr marL="30112" marR="30112" marT="22584" marB="22584" anchor="ctr">
                    <a:solidFill>
                      <a:schemeClr val="accent1">
                        <a:lumMod val="75000"/>
                      </a:schemeClr>
                    </a:solidFill>
                  </a:tcPr>
                </a:tc>
                <a:tc>
                  <a:txBody>
                    <a:bodyPr/>
                    <a:lstStyle/>
                    <a:p>
                      <a:pPr algn="l" fontAlgn="b"/>
                      <a:r>
                        <a:rPr lang="en-US" sz="1200" b="1" dirty="0">
                          <a:solidFill>
                            <a:schemeClr val="bg1"/>
                          </a:solidFill>
                          <a:effectLst/>
                        </a:rPr>
                        <a:t>Supported performance tiers</a:t>
                      </a:r>
                    </a:p>
                  </a:txBody>
                  <a:tcPr marL="30112" marR="30112" marT="22584" marB="22584" anchor="ctr">
                    <a:solidFill>
                      <a:schemeClr val="accent1">
                        <a:lumMod val="75000"/>
                      </a:schemeClr>
                    </a:solidFill>
                  </a:tcPr>
                </a:tc>
                <a:tc>
                  <a:txBody>
                    <a:bodyPr/>
                    <a:lstStyle/>
                    <a:p>
                      <a:pPr algn="l" fontAlgn="b"/>
                      <a:r>
                        <a:rPr lang="en-US" sz="1200" b="1" dirty="0">
                          <a:solidFill>
                            <a:schemeClr val="bg1"/>
                          </a:solidFill>
                          <a:effectLst/>
                        </a:rPr>
                        <a:t>Supported access tiers</a:t>
                      </a:r>
                    </a:p>
                  </a:txBody>
                  <a:tcPr marL="30112" marR="30112" marT="22584" marB="22584" anchor="ctr">
                    <a:solidFill>
                      <a:schemeClr val="accent1">
                        <a:lumMod val="75000"/>
                      </a:schemeClr>
                    </a:solidFill>
                  </a:tcPr>
                </a:tc>
                <a:tc>
                  <a:txBody>
                    <a:bodyPr/>
                    <a:lstStyle/>
                    <a:p>
                      <a:pPr algn="l" fontAlgn="b"/>
                      <a:r>
                        <a:rPr lang="en-US" sz="1200" b="1" dirty="0">
                          <a:solidFill>
                            <a:schemeClr val="bg1"/>
                          </a:solidFill>
                          <a:effectLst/>
                        </a:rPr>
                        <a:t>Replication options</a:t>
                      </a:r>
                    </a:p>
                  </a:txBody>
                  <a:tcPr marL="30112" marR="30112" marT="22584" marB="22584" anchor="ctr">
                    <a:solidFill>
                      <a:schemeClr val="accent1">
                        <a:lumMod val="75000"/>
                      </a:schemeClr>
                    </a:solidFill>
                  </a:tcPr>
                </a:tc>
                <a:tc>
                  <a:txBody>
                    <a:bodyPr/>
                    <a:lstStyle/>
                    <a:p>
                      <a:pPr algn="l" fontAlgn="b"/>
                      <a:r>
                        <a:rPr lang="en-US" sz="1200" b="1" dirty="0">
                          <a:solidFill>
                            <a:schemeClr val="bg1"/>
                          </a:solidFill>
                          <a:effectLst/>
                        </a:rPr>
                        <a:t>Deployment model</a:t>
                      </a:r>
                    </a:p>
                  </a:txBody>
                  <a:tcPr marL="30112" marR="30112" marT="22584" marB="22584" anchor="ctr">
                    <a:solidFill>
                      <a:schemeClr val="accent1">
                        <a:lumMod val="75000"/>
                      </a:schemeClr>
                    </a:solidFill>
                  </a:tcPr>
                </a:tc>
                <a:tc>
                  <a:txBody>
                    <a:bodyPr/>
                    <a:lstStyle/>
                    <a:p>
                      <a:pPr algn="l" fontAlgn="b"/>
                      <a:r>
                        <a:rPr lang="en-US" sz="1200" b="1" dirty="0">
                          <a:solidFill>
                            <a:schemeClr val="bg1"/>
                          </a:solidFill>
                          <a:effectLst/>
                        </a:rPr>
                        <a:t>Encryption</a:t>
                      </a:r>
                    </a:p>
                  </a:txBody>
                  <a:tcPr marL="30112" marR="30112" marT="22584" marB="22584" anchor="ctr">
                    <a:solidFill>
                      <a:schemeClr val="accent1">
                        <a:lumMod val="75000"/>
                      </a:schemeClr>
                    </a:solidFill>
                  </a:tcPr>
                </a:tc>
                <a:extLst>
                  <a:ext uri="{0D108BD9-81ED-4DB2-BD59-A6C34878D82A}">
                    <a16:rowId xmlns:a16="http://schemas.microsoft.com/office/drawing/2014/main" val="335823899"/>
                  </a:ext>
                </a:extLst>
              </a:tr>
              <a:tr h="1278274">
                <a:tc>
                  <a:txBody>
                    <a:bodyPr/>
                    <a:lstStyle/>
                    <a:p>
                      <a:pPr algn="l" fontAlgn="t"/>
                      <a:r>
                        <a:rPr lang="en-US" sz="1200">
                          <a:effectLst/>
                        </a:rPr>
                        <a:t>General-purpose V2</a:t>
                      </a:r>
                    </a:p>
                  </a:txBody>
                  <a:tcPr marL="30112" marR="30112" marT="22584" marB="22584"/>
                </a:tc>
                <a:tc>
                  <a:txBody>
                    <a:bodyPr/>
                    <a:lstStyle/>
                    <a:p>
                      <a:pPr algn="l" fontAlgn="t"/>
                      <a:r>
                        <a:rPr lang="en-US" sz="1200">
                          <a:effectLst/>
                        </a:rPr>
                        <a:t>Blob, File, Queue, Table, and Disk</a:t>
                      </a:r>
                    </a:p>
                  </a:txBody>
                  <a:tcPr marL="30112" marR="30112" marT="22584" marB="22584"/>
                </a:tc>
                <a:tc>
                  <a:txBody>
                    <a:bodyPr/>
                    <a:lstStyle/>
                    <a:p>
                      <a:pPr algn="l" fontAlgn="t"/>
                      <a:r>
                        <a:rPr lang="en-US" sz="1200" dirty="0">
                          <a:effectLst/>
                        </a:rPr>
                        <a:t>Standard, Premium</a:t>
                      </a:r>
                    </a:p>
                  </a:txBody>
                  <a:tcPr marL="30112" marR="30112" marT="22584" marB="22584"/>
                </a:tc>
                <a:tc>
                  <a:txBody>
                    <a:bodyPr/>
                    <a:lstStyle/>
                    <a:p>
                      <a:pPr algn="l" fontAlgn="t"/>
                      <a:r>
                        <a:rPr lang="en-US" sz="1200" dirty="0">
                          <a:effectLst/>
                        </a:rPr>
                        <a:t>Hot, Cool, Archive</a:t>
                      </a:r>
                    </a:p>
                  </a:txBody>
                  <a:tcPr marL="30112" marR="30112" marT="22584" marB="22584"/>
                </a:tc>
                <a:tc>
                  <a:txBody>
                    <a:bodyPr/>
                    <a:lstStyle/>
                    <a:p>
                      <a:pPr algn="l" fontAlgn="t"/>
                      <a:r>
                        <a:rPr lang="en-US" sz="1200">
                          <a:effectLst/>
                        </a:rPr>
                        <a:t>LRS, GRS, RA-GRS, ZRS, ZGRS (preview), RA-ZGRS (preview)</a:t>
                      </a:r>
                      <a:r>
                        <a:rPr lang="en-US" sz="1200" baseline="30000">
                          <a:effectLst/>
                        </a:rPr>
                        <a:t>4</a:t>
                      </a:r>
                      <a:endParaRPr lang="en-US" sz="1200">
                        <a:effectLst/>
                      </a:endParaRPr>
                    </a:p>
                  </a:txBody>
                  <a:tcPr marL="30112" marR="30112" marT="22584" marB="22584"/>
                </a:tc>
                <a:tc>
                  <a:txBody>
                    <a:bodyPr/>
                    <a:lstStyle/>
                    <a:p>
                      <a:pPr algn="l" fontAlgn="t"/>
                      <a:r>
                        <a:rPr lang="en-US" sz="1200">
                          <a:effectLst/>
                        </a:rPr>
                        <a:t>Resource Manager</a:t>
                      </a:r>
                    </a:p>
                  </a:txBody>
                  <a:tcPr marL="30112" marR="30112" marT="22584" marB="22584"/>
                </a:tc>
                <a:tc>
                  <a:txBody>
                    <a:bodyPr/>
                    <a:lstStyle/>
                    <a:p>
                      <a:pPr algn="l" fontAlgn="t"/>
                      <a:r>
                        <a:rPr lang="en-US" sz="1200">
                          <a:effectLst/>
                        </a:rPr>
                        <a:t>Encrypted</a:t>
                      </a:r>
                    </a:p>
                  </a:txBody>
                  <a:tcPr marL="30112" marR="30112" marT="22584" marB="22584"/>
                </a:tc>
                <a:extLst>
                  <a:ext uri="{0D108BD9-81ED-4DB2-BD59-A6C34878D82A}">
                    <a16:rowId xmlns:a16="http://schemas.microsoft.com/office/drawing/2014/main" val="2679773671"/>
                  </a:ext>
                </a:extLst>
              </a:tr>
              <a:tr h="680639">
                <a:tc>
                  <a:txBody>
                    <a:bodyPr/>
                    <a:lstStyle/>
                    <a:p>
                      <a:pPr algn="l" fontAlgn="t"/>
                      <a:r>
                        <a:rPr lang="en-US" sz="1200">
                          <a:effectLst/>
                        </a:rPr>
                        <a:t>General-purpose V1</a:t>
                      </a:r>
                    </a:p>
                  </a:txBody>
                  <a:tcPr marL="30112" marR="30112" marT="22584" marB="22584"/>
                </a:tc>
                <a:tc>
                  <a:txBody>
                    <a:bodyPr/>
                    <a:lstStyle/>
                    <a:p>
                      <a:pPr algn="l" fontAlgn="t"/>
                      <a:r>
                        <a:rPr lang="en-US" sz="1200">
                          <a:effectLst/>
                        </a:rPr>
                        <a:t>Blob, File, Queue, Table, and Disk</a:t>
                      </a:r>
                    </a:p>
                  </a:txBody>
                  <a:tcPr marL="30112" marR="30112" marT="22584" marB="22584"/>
                </a:tc>
                <a:tc>
                  <a:txBody>
                    <a:bodyPr/>
                    <a:lstStyle/>
                    <a:p>
                      <a:pPr algn="l" fontAlgn="t"/>
                      <a:r>
                        <a:rPr lang="en-US" sz="1200" dirty="0">
                          <a:effectLst/>
                        </a:rPr>
                        <a:t>Standard, Premium</a:t>
                      </a:r>
                    </a:p>
                  </a:txBody>
                  <a:tcPr marL="30112" marR="30112" marT="22584" marB="22584"/>
                </a:tc>
                <a:tc>
                  <a:txBody>
                    <a:bodyPr/>
                    <a:lstStyle/>
                    <a:p>
                      <a:pPr algn="l" fontAlgn="t"/>
                      <a:r>
                        <a:rPr lang="en-US" sz="1200">
                          <a:effectLst/>
                        </a:rPr>
                        <a:t>N/A</a:t>
                      </a:r>
                    </a:p>
                  </a:txBody>
                  <a:tcPr marL="30112" marR="30112" marT="22584" marB="22584"/>
                </a:tc>
                <a:tc>
                  <a:txBody>
                    <a:bodyPr/>
                    <a:lstStyle/>
                    <a:p>
                      <a:pPr algn="l" fontAlgn="t"/>
                      <a:r>
                        <a:rPr lang="en-US" sz="1200">
                          <a:effectLst/>
                        </a:rPr>
                        <a:t>LRS, GRS, RA-GRS</a:t>
                      </a:r>
                    </a:p>
                  </a:txBody>
                  <a:tcPr marL="30112" marR="30112" marT="22584" marB="22584"/>
                </a:tc>
                <a:tc>
                  <a:txBody>
                    <a:bodyPr/>
                    <a:lstStyle/>
                    <a:p>
                      <a:pPr algn="l" fontAlgn="t"/>
                      <a:r>
                        <a:rPr lang="en-US" sz="1200">
                          <a:effectLst/>
                        </a:rPr>
                        <a:t>Resource Manager, Classic</a:t>
                      </a:r>
                    </a:p>
                  </a:txBody>
                  <a:tcPr marL="30112" marR="30112" marT="22584" marB="22584"/>
                </a:tc>
                <a:tc>
                  <a:txBody>
                    <a:bodyPr/>
                    <a:lstStyle/>
                    <a:p>
                      <a:pPr algn="l" fontAlgn="t"/>
                      <a:r>
                        <a:rPr lang="en-US" sz="1200">
                          <a:effectLst/>
                        </a:rPr>
                        <a:t>Encrypted</a:t>
                      </a:r>
                    </a:p>
                  </a:txBody>
                  <a:tcPr marL="30112" marR="30112" marT="22584" marB="22584"/>
                </a:tc>
                <a:extLst>
                  <a:ext uri="{0D108BD9-81ED-4DB2-BD59-A6C34878D82A}">
                    <a16:rowId xmlns:a16="http://schemas.microsoft.com/office/drawing/2014/main" val="1706297579"/>
                  </a:ext>
                </a:extLst>
              </a:tr>
              <a:tr h="879851">
                <a:tc>
                  <a:txBody>
                    <a:bodyPr/>
                    <a:lstStyle/>
                    <a:p>
                      <a:pPr algn="l" fontAlgn="t"/>
                      <a:r>
                        <a:rPr lang="en-US" sz="1200">
                          <a:effectLst/>
                        </a:rPr>
                        <a:t>Block blob storage</a:t>
                      </a:r>
                    </a:p>
                  </a:txBody>
                  <a:tcPr marL="30112" marR="30112" marT="22584" marB="22584"/>
                </a:tc>
                <a:tc>
                  <a:txBody>
                    <a:bodyPr/>
                    <a:lstStyle/>
                    <a:p>
                      <a:pPr algn="l" fontAlgn="t"/>
                      <a:r>
                        <a:rPr lang="en-US" sz="1200">
                          <a:effectLst/>
                        </a:rPr>
                        <a:t>Blob (block blobs and append blobs only)</a:t>
                      </a:r>
                    </a:p>
                  </a:txBody>
                  <a:tcPr marL="30112" marR="30112" marT="22584" marB="22584"/>
                </a:tc>
                <a:tc>
                  <a:txBody>
                    <a:bodyPr/>
                    <a:lstStyle/>
                    <a:p>
                      <a:pPr algn="l" fontAlgn="t"/>
                      <a:r>
                        <a:rPr lang="en-US" sz="1200">
                          <a:effectLst/>
                        </a:rPr>
                        <a:t>Premium</a:t>
                      </a:r>
                    </a:p>
                  </a:txBody>
                  <a:tcPr marL="30112" marR="30112" marT="22584" marB="22584"/>
                </a:tc>
                <a:tc>
                  <a:txBody>
                    <a:bodyPr/>
                    <a:lstStyle/>
                    <a:p>
                      <a:pPr algn="l" fontAlgn="t"/>
                      <a:r>
                        <a:rPr lang="en-US" sz="1200">
                          <a:effectLst/>
                        </a:rPr>
                        <a:t>N/A</a:t>
                      </a:r>
                    </a:p>
                  </a:txBody>
                  <a:tcPr marL="30112" marR="30112" marT="22584" marB="22584"/>
                </a:tc>
                <a:tc>
                  <a:txBody>
                    <a:bodyPr/>
                    <a:lstStyle/>
                    <a:p>
                      <a:pPr algn="l" fontAlgn="t"/>
                      <a:r>
                        <a:rPr lang="en-US" sz="1200">
                          <a:effectLst/>
                        </a:rPr>
                        <a:t>LRS</a:t>
                      </a:r>
                    </a:p>
                  </a:txBody>
                  <a:tcPr marL="30112" marR="30112" marT="22584" marB="22584"/>
                </a:tc>
                <a:tc>
                  <a:txBody>
                    <a:bodyPr/>
                    <a:lstStyle/>
                    <a:p>
                      <a:pPr algn="l" fontAlgn="t"/>
                      <a:r>
                        <a:rPr lang="en-US" sz="1200">
                          <a:effectLst/>
                        </a:rPr>
                        <a:t>Resource Manager</a:t>
                      </a:r>
                    </a:p>
                  </a:txBody>
                  <a:tcPr marL="30112" marR="30112" marT="22584" marB="22584"/>
                </a:tc>
                <a:tc>
                  <a:txBody>
                    <a:bodyPr/>
                    <a:lstStyle/>
                    <a:p>
                      <a:pPr algn="l" fontAlgn="t"/>
                      <a:r>
                        <a:rPr lang="en-US" sz="1200">
                          <a:effectLst/>
                        </a:rPr>
                        <a:t>Encrypted</a:t>
                      </a:r>
                    </a:p>
                  </a:txBody>
                  <a:tcPr marL="30112" marR="30112" marT="22584" marB="22584"/>
                </a:tc>
                <a:extLst>
                  <a:ext uri="{0D108BD9-81ED-4DB2-BD59-A6C34878D82A}">
                    <a16:rowId xmlns:a16="http://schemas.microsoft.com/office/drawing/2014/main" val="3977010711"/>
                  </a:ext>
                </a:extLst>
              </a:tr>
              <a:tr h="481427">
                <a:tc>
                  <a:txBody>
                    <a:bodyPr/>
                    <a:lstStyle/>
                    <a:p>
                      <a:pPr algn="l" fontAlgn="t"/>
                      <a:r>
                        <a:rPr lang="en-US" sz="1200">
                          <a:effectLst/>
                        </a:rPr>
                        <a:t>FileStorage</a:t>
                      </a:r>
                    </a:p>
                  </a:txBody>
                  <a:tcPr marL="30112" marR="30112" marT="22584" marB="22584"/>
                </a:tc>
                <a:tc>
                  <a:txBody>
                    <a:bodyPr/>
                    <a:lstStyle/>
                    <a:p>
                      <a:pPr algn="l" fontAlgn="t"/>
                      <a:r>
                        <a:rPr lang="en-US" sz="1200">
                          <a:effectLst/>
                        </a:rPr>
                        <a:t>Files only</a:t>
                      </a:r>
                    </a:p>
                  </a:txBody>
                  <a:tcPr marL="30112" marR="30112" marT="22584" marB="22584"/>
                </a:tc>
                <a:tc>
                  <a:txBody>
                    <a:bodyPr/>
                    <a:lstStyle/>
                    <a:p>
                      <a:pPr algn="l" fontAlgn="t"/>
                      <a:r>
                        <a:rPr lang="en-US" sz="1200">
                          <a:effectLst/>
                        </a:rPr>
                        <a:t>Premium</a:t>
                      </a:r>
                    </a:p>
                  </a:txBody>
                  <a:tcPr marL="30112" marR="30112" marT="22584" marB="22584"/>
                </a:tc>
                <a:tc>
                  <a:txBody>
                    <a:bodyPr/>
                    <a:lstStyle/>
                    <a:p>
                      <a:pPr algn="l" fontAlgn="t"/>
                      <a:r>
                        <a:rPr lang="en-US" sz="1200">
                          <a:effectLst/>
                        </a:rPr>
                        <a:t>N/A</a:t>
                      </a:r>
                    </a:p>
                  </a:txBody>
                  <a:tcPr marL="30112" marR="30112" marT="22584" marB="22584"/>
                </a:tc>
                <a:tc>
                  <a:txBody>
                    <a:bodyPr/>
                    <a:lstStyle/>
                    <a:p>
                      <a:pPr algn="l" fontAlgn="t"/>
                      <a:r>
                        <a:rPr lang="en-US" sz="1200">
                          <a:effectLst/>
                        </a:rPr>
                        <a:t>LRS</a:t>
                      </a:r>
                    </a:p>
                  </a:txBody>
                  <a:tcPr marL="30112" marR="30112" marT="22584" marB="22584"/>
                </a:tc>
                <a:tc>
                  <a:txBody>
                    <a:bodyPr/>
                    <a:lstStyle/>
                    <a:p>
                      <a:pPr algn="l" fontAlgn="t"/>
                      <a:r>
                        <a:rPr lang="en-US" sz="1200">
                          <a:effectLst/>
                        </a:rPr>
                        <a:t>Resource Manager</a:t>
                      </a:r>
                    </a:p>
                  </a:txBody>
                  <a:tcPr marL="30112" marR="30112" marT="22584" marB="22584"/>
                </a:tc>
                <a:tc>
                  <a:txBody>
                    <a:bodyPr/>
                    <a:lstStyle/>
                    <a:p>
                      <a:pPr algn="l" fontAlgn="t"/>
                      <a:r>
                        <a:rPr lang="en-US" sz="1200">
                          <a:effectLst/>
                        </a:rPr>
                        <a:t>Encrypted</a:t>
                      </a:r>
                    </a:p>
                  </a:txBody>
                  <a:tcPr marL="30112" marR="30112" marT="22584" marB="22584"/>
                </a:tc>
                <a:extLst>
                  <a:ext uri="{0D108BD9-81ED-4DB2-BD59-A6C34878D82A}">
                    <a16:rowId xmlns:a16="http://schemas.microsoft.com/office/drawing/2014/main" val="1110684256"/>
                  </a:ext>
                </a:extLst>
              </a:tr>
              <a:tr h="879851">
                <a:tc>
                  <a:txBody>
                    <a:bodyPr/>
                    <a:lstStyle/>
                    <a:p>
                      <a:pPr algn="l" fontAlgn="t"/>
                      <a:r>
                        <a:rPr lang="en-US" sz="1200">
                          <a:effectLst/>
                        </a:rPr>
                        <a:t>Blob storage</a:t>
                      </a:r>
                    </a:p>
                  </a:txBody>
                  <a:tcPr marL="30112" marR="30112" marT="22584" marB="22584"/>
                </a:tc>
                <a:tc>
                  <a:txBody>
                    <a:bodyPr/>
                    <a:lstStyle/>
                    <a:p>
                      <a:pPr algn="l" fontAlgn="t"/>
                      <a:r>
                        <a:rPr lang="en-US" sz="1200">
                          <a:effectLst/>
                        </a:rPr>
                        <a:t>Blob (block blobs and append blobs only)</a:t>
                      </a:r>
                    </a:p>
                  </a:txBody>
                  <a:tcPr marL="30112" marR="30112" marT="22584" marB="22584"/>
                </a:tc>
                <a:tc>
                  <a:txBody>
                    <a:bodyPr/>
                    <a:lstStyle/>
                    <a:p>
                      <a:pPr algn="l" fontAlgn="t"/>
                      <a:r>
                        <a:rPr lang="en-US" sz="1200">
                          <a:effectLst/>
                        </a:rPr>
                        <a:t>Standard</a:t>
                      </a:r>
                    </a:p>
                  </a:txBody>
                  <a:tcPr marL="30112" marR="30112" marT="22584" marB="22584"/>
                </a:tc>
                <a:tc>
                  <a:txBody>
                    <a:bodyPr/>
                    <a:lstStyle/>
                    <a:p>
                      <a:pPr algn="l" fontAlgn="t"/>
                      <a:r>
                        <a:rPr lang="en-US" sz="1200" dirty="0">
                          <a:effectLst/>
                        </a:rPr>
                        <a:t>Hot, Cool, Archive</a:t>
                      </a:r>
                    </a:p>
                  </a:txBody>
                  <a:tcPr marL="30112" marR="30112" marT="22584" marB="22584"/>
                </a:tc>
                <a:tc>
                  <a:txBody>
                    <a:bodyPr/>
                    <a:lstStyle/>
                    <a:p>
                      <a:pPr algn="l" fontAlgn="t"/>
                      <a:r>
                        <a:rPr lang="en-US" sz="1200">
                          <a:effectLst/>
                        </a:rPr>
                        <a:t>LRS, GRS, RA-GRS</a:t>
                      </a:r>
                    </a:p>
                  </a:txBody>
                  <a:tcPr marL="30112" marR="30112" marT="22584" marB="22584"/>
                </a:tc>
                <a:tc>
                  <a:txBody>
                    <a:bodyPr/>
                    <a:lstStyle/>
                    <a:p>
                      <a:pPr algn="l" fontAlgn="t"/>
                      <a:r>
                        <a:rPr lang="en-US" sz="1200">
                          <a:effectLst/>
                        </a:rPr>
                        <a:t>Resource Manager</a:t>
                      </a:r>
                    </a:p>
                  </a:txBody>
                  <a:tcPr marL="30112" marR="30112" marT="22584" marB="22584"/>
                </a:tc>
                <a:tc>
                  <a:txBody>
                    <a:bodyPr/>
                    <a:lstStyle/>
                    <a:p>
                      <a:pPr algn="l" fontAlgn="t"/>
                      <a:r>
                        <a:rPr lang="en-US" sz="1200" dirty="0">
                          <a:effectLst/>
                        </a:rPr>
                        <a:t>Encrypted</a:t>
                      </a:r>
                    </a:p>
                  </a:txBody>
                  <a:tcPr marL="30112" marR="30112" marT="22584" marB="22584"/>
                </a:tc>
                <a:extLst>
                  <a:ext uri="{0D108BD9-81ED-4DB2-BD59-A6C34878D82A}">
                    <a16:rowId xmlns:a16="http://schemas.microsoft.com/office/drawing/2014/main" val="2427871350"/>
                  </a:ext>
                </a:extLst>
              </a:tr>
            </a:tbl>
          </a:graphicData>
        </a:graphic>
      </p:graphicFrame>
    </p:spTree>
    <p:extLst>
      <p:ext uri="{BB962C8B-B14F-4D97-AF65-F5344CB8AC3E}">
        <p14:creationId xmlns:p14="http://schemas.microsoft.com/office/powerpoint/2010/main" val="10289815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11702553" cy="3222421"/>
          </a:xfrm>
        </p:spPr>
        <p:txBody>
          <a:bodyPr/>
          <a:lstStyle/>
          <a:p>
            <a:pPr marL="0" indent="0">
              <a:buNone/>
            </a:pPr>
            <a:r>
              <a:rPr lang="en-US" dirty="0">
                <a:solidFill>
                  <a:srgbClr val="0078D7"/>
                </a:solidFill>
              </a:rPr>
              <a:t>Multiple access control strategies</a:t>
            </a:r>
          </a:p>
          <a:p>
            <a:pPr marL="342900" lvl="1" indent="-342900"/>
            <a:r>
              <a:rPr lang="en-US" sz="1800" dirty="0"/>
              <a:t>Storage account key – Full access</a:t>
            </a:r>
          </a:p>
          <a:p>
            <a:pPr marL="342900" lvl="1" indent="-342900"/>
            <a:r>
              <a:rPr lang="en-US" sz="1800" dirty="0"/>
              <a:t>Shared access signature (SAS) – Token with configurable rights and time</a:t>
            </a:r>
          </a:p>
          <a:p>
            <a:pPr marL="342900" lvl="1" indent="-342900"/>
            <a:r>
              <a:rPr lang="en-US" sz="1800" dirty="0"/>
              <a:t>Public – Blob storage only</a:t>
            </a:r>
          </a:p>
          <a:p>
            <a:pPr marL="0" indent="0">
              <a:buNone/>
            </a:pPr>
            <a:r>
              <a:rPr lang="en-US" dirty="0">
                <a:solidFill>
                  <a:srgbClr val="0078D7"/>
                </a:solidFill>
              </a:rPr>
              <a:t>Shared access signature </a:t>
            </a:r>
          </a:p>
          <a:p>
            <a:pPr marL="342900" lvl="1" indent="-342900"/>
            <a:r>
              <a:rPr lang="en-US" sz="1800" dirty="0"/>
              <a:t>Resources – Account (coming soon), containers, Blobs, queues, tables, table ranges</a:t>
            </a:r>
          </a:p>
          <a:p>
            <a:pPr marL="342900" lvl="1" indent="-342900"/>
            <a:r>
              <a:rPr lang="en-US" sz="1800" dirty="0"/>
              <a:t>Permissions – Read, write, delete, etc.</a:t>
            </a:r>
          </a:p>
          <a:p>
            <a:pPr marL="342900" lvl="1" indent="-342900"/>
            <a:r>
              <a:rPr lang="en-US" sz="1800" dirty="0"/>
              <a:t>Time – Start time, end time</a:t>
            </a:r>
          </a:p>
        </p:txBody>
      </p:sp>
      <p:sp>
        <p:nvSpPr>
          <p:cNvPr id="3" name="Title 2"/>
          <p:cNvSpPr>
            <a:spLocks noGrp="1"/>
          </p:cNvSpPr>
          <p:nvPr>
            <p:ph type="title"/>
          </p:nvPr>
        </p:nvSpPr>
        <p:spPr/>
        <p:txBody>
          <a:bodyPr/>
          <a:lstStyle/>
          <a:p>
            <a:r>
              <a:rPr lang="en-US" dirty="0"/>
              <a:t>Storage access control strategies</a:t>
            </a:r>
          </a:p>
        </p:txBody>
      </p:sp>
      <p:sp>
        <p:nvSpPr>
          <p:cNvPr id="6" name="Rectangle 5"/>
          <p:cNvSpPr/>
          <p:nvPr/>
        </p:nvSpPr>
        <p:spPr bwMode="auto">
          <a:xfrm>
            <a:off x="1828801" y="4905626"/>
            <a:ext cx="8800350" cy="1234729"/>
          </a:xfrm>
          <a:prstGeom prst="rect">
            <a:avLst/>
          </a:prstGeom>
          <a:solidFill>
            <a:srgbClr val="0078D7"/>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4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2014925" y="5018544"/>
            <a:ext cx="8343190" cy="1033598"/>
          </a:xfrm>
          <a:prstGeom prst="rect">
            <a:avLst/>
          </a:prstGeom>
          <a:noFill/>
        </p:spPr>
        <p:txBody>
          <a:bodyPr wrap="square" lIns="137148" tIns="109719" rIns="137148" bIns="109719" rtlCol="0">
            <a:spAutoFit/>
          </a:bodyPr>
          <a:lstStyle/>
          <a:p>
            <a:pPr>
              <a:lnSpc>
                <a:spcPct val="90000"/>
              </a:lnSpc>
              <a:spcAft>
                <a:spcPts val="450"/>
              </a:spcAft>
            </a:pPr>
            <a:r>
              <a:rPr lang="en-US" b="1" dirty="0">
                <a:solidFill>
                  <a:srgbClr val="FFFFFF"/>
                </a:solidFill>
              </a:rPr>
              <a:t>https://storageaccount.blob.core.windows.net/sascontainer?sv=2012-02-12&amp;</a:t>
            </a:r>
            <a:r>
              <a:rPr lang="en-US" b="1" dirty="0">
                <a:solidFill>
                  <a:schemeClr val="bg2"/>
                </a:solidFill>
              </a:rPr>
              <a:t>se</a:t>
            </a:r>
            <a:r>
              <a:rPr lang="en-US" b="1" dirty="0">
                <a:solidFill>
                  <a:srgbClr val="FFFFFF"/>
                </a:solidFill>
              </a:rPr>
              <a:t>=2013-04-13 T00%3A12%3A08Z&amp; </a:t>
            </a:r>
            <a:r>
              <a:rPr lang="en-US" b="1" dirty="0">
                <a:solidFill>
                  <a:schemeClr val="bg2"/>
                </a:solidFill>
              </a:rPr>
              <a:t>sr</a:t>
            </a:r>
            <a:r>
              <a:rPr lang="en-US" b="1" dirty="0">
                <a:solidFill>
                  <a:srgbClr val="FFFFFF"/>
                </a:solidFill>
              </a:rPr>
              <a:t>=c&amp;</a:t>
            </a:r>
            <a:r>
              <a:rPr lang="en-US" b="1" dirty="0">
                <a:solidFill>
                  <a:schemeClr val="bg2"/>
                </a:solidFill>
              </a:rPr>
              <a:t>sp</a:t>
            </a:r>
            <a:r>
              <a:rPr lang="en-US" b="1" dirty="0">
                <a:solidFill>
                  <a:srgbClr val="FFFFFF"/>
                </a:solidFill>
              </a:rPr>
              <a:t>=wl&amp;</a:t>
            </a:r>
          </a:p>
          <a:p>
            <a:pPr>
              <a:lnSpc>
                <a:spcPct val="90000"/>
              </a:lnSpc>
              <a:spcAft>
                <a:spcPts val="450"/>
              </a:spcAft>
            </a:pPr>
            <a:r>
              <a:rPr lang="en-US" b="1" dirty="0">
                <a:solidFill>
                  <a:schemeClr val="bg2"/>
                </a:solidFill>
              </a:rPr>
              <a:t>sig</a:t>
            </a:r>
            <a:r>
              <a:rPr lang="en-US" b="1" dirty="0">
                <a:solidFill>
                  <a:srgbClr val="FFFFFF"/>
                </a:solidFill>
              </a:rPr>
              <a:t>=t%2BbzU9%2B7ry4okULN9S0wst%2F8MCUhTjrHyV9rDNLSe8g%3Dsss</a:t>
            </a:r>
            <a:endParaRPr lang="en-US" dirty="0">
              <a:solidFill>
                <a:srgbClr val="FFFFFF"/>
              </a:solidFill>
            </a:endParaRPr>
          </a:p>
        </p:txBody>
      </p:sp>
    </p:spTree>
    <p:extLst>
      <p:ext uri="{BB962C8B-B14F-4D97-AF65-F5344CB8AC3E}">
        <p14:creationId xmlns:p14="http://schemas.microsoft.com/office/powerpoint/2010/main" val="12098168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33425" y="295278"/>
            <a:ext cx="11851419" cy="917575"/>
          </a:xfrm>
        </p:spPr>
        <p:txBody>
          <a:bodyPr/>
          <a:lstStyle/>
          <a:p>
            <a:r>
              <a:rPr lang="en-US" dirty="0"/>
              <a:t>What will we accomplish?</a:t>
            </a:r>
          </a:p>
        </p:txBody>
      </p:sp>
      <p:sp>
        <p:nvSpPr>
          <p:cNvPr id="6" name="Text Placeholder 5"/>
          <p:cNvSpPr>
            <a:spLocks noGrp="1"/>
          </p:cNvSpPr>
          <p:nvPr>
            <p:ph type="body" sz="quarter" idx="10"/>
          </p:nvPr>
        </p:nvSpPr>
        <p:spPr>
          <a:xfrm>
            <a:off x="233425" y="1213174"/>
            <a:ext cx="6264062" cy="1671868"/>
          </a:xfrm>
        </p:spPr>
        <p:txBody>
          <a:bodyPr/>
          <a:lstStyle/>
          <a:p>
            <a:r>
              <a:rPr lang="en-US" sz="3599" dirty="0"/>
              <a:t>Purpose of this workshop</a:t>
            </a:r>
          </a:p>
          <a:p>
            <a:pPr marL="342900" lvl="1" indent="-342900" fontAlgn="ctr">
              <a:buFont typeface="Arial" panose="020B0604020202020204" pitchFamily="34" charset="0"/>
              <a:buChar char="•"/>
            </a:pPr>
            <a:r>
              <a:rPr lang="en-US" sz="2000" dirty="0"/>
              <a:t>Describe Azure Storage</a:t>
            </a:r>
          </a:p>
          <a:p>
            <a:pPr marL="342900" lvl="1" indent="-342900" fontAlgn="ctr">
              <a:buFont typeface="Arial" panose="020B0604020202020204" pitchFamily="34" charset="0"/>
              <a:buChar char="•"/>
            </a:pPr>
            <a:r>
              <a:rPr lang="en-US" sz="2000" dirty="0"/>
              <a:t>Develop the foundational Azure Storage design</a:t>
            </a:r>
          </a:p>
          <a:p>
            <a:pPr lvl="1" fontAlgn="ctr"/>
            <a:endParaRPr lang="en-US" dirty="0"/>
          </a:p>
        </p:txBody>
      </p:sp>
      <p:grpSp>
        <p:nvGrpSpPr>
          <p:cNvPr id="2" name="Group 1"/>
          <p:cNvGrpSpPr>
            <a:grpSpLocks noChangeAspect="1"/>
          </p:cNvGrpSpPr>
          <p:nvPr/>
        </p:nvGrpSpPr>
        <p:grpSpPr>
          <a:xfrm>
            <a:off x="6827044" y="496"/>
            <a:ext cx="5607756" cy="6993535"/>
            <a:chOff x="10600283" y="0"/>
            <a:chExt cx="1836192" cy="2200235"/>
          </a:xfrm>
        </p:grpSpPr>
        <p:sp>
          <p:nvSpPr>
            <p:cNvPr id="115" name="Rectangle 114"/>
            <p:cNvSpPr>
              <a:spLocks noChangeArrowheads="1"/>
            </p:cNvSpPr>
            <p:nvPr/>
          </p:nvSpPr>
          <p:spPr bwMode="auto">
            <a:xfrm>
              <a:off x="10600283" y="0"/>
              <a:ext cx="1836192" cy="220023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16" name="Group 115"/>
            <p:cNvGrpSpPr/>
            <p:nvPr/>
          </p:nvGrpSpPr>
          <p:grpSpPr>
            <a:xfrm>
              <a:off x="10807460" y="256989"/>
              <a:ext cx="1466948" cy="1848765"/>
              <a:chOff x="4140201" y="4521200"/>
              <a:chExt cx="1393825" cy="1884363"/>
            </a:xfrm>
          </p:grpSpPr>
          <p:sp>
            <p:nvSpPr>
              <p:cNvPr id="117" name="Freeform 116"/>
              <p:cNvSpPr>
                <a:spLocks/>
              </p:cNvSpPr>
              <p:nvPr/>
            </p:nvSpPr>
            <p:spPr bwMode="auto">
              <a:xfrm>
                <a:off x="4397376" y="4587875"/>
                <a:ext cx="790575" cy="1206500"/>
              </a:xfrm>
              <a:custGeom>
                <a:avLst/>
                <a:gdLst>
                  <a:gd name="T0" fmla="*/ 261 w 261"/>
                  <a:gd name="T1" fmla="*/ 73 h 400"/>
                  <a:gd name="T2" fmla="*/ 242 w 261"/>
                  <a:gd name="T3" fmla="*/ 53 h 400"/>
                  <a:gd name="T4" fmla="*/ 223 w 261"/>
                  <a:gd name="T5" fmla="*/ 73 h 400"/>
                  <a:gd name="T6" fmla="*/ 223 w 261"/>
                  <a:gd name="T7" fmla="*/ 175 h 400"/>
                  <a:gd name="T8" fmla="*/ 218 w 261"/>
                  <a:gd name="T9" fmla="*/ 179 h 400"/>
                  <a:gd name="T10" fmla="*/ 218 w 261"/>
                  <a:gd name="T11" fmla="*/ 179 h 400"/>
                  <a:gd name="T12" fmla="*/ 214 w 261"/>
                  <a:gd name="T13" fmla="*/ 175 h 400"/>
                  <a:gd name="T14" fmla="*/ 214 w 261"/>
                  <a:gd name="T15" fmla="*/ 53 h 400"/>
                  <a:gd name="T16" fmla="*/ 196 w 261"/>
                  <a:gd name="T17" fmla="*/ 33 h 400"/>
                  <a:gd name="T18" fmla="*/ 175 w 261"/>
                  <a:gd name="T19" fmla="*/ 52 h 400"/>
                  <a:gd name="T20" fmla="*/ 175 w 261"/>
                  <a:gd name="T21" fmla="*/ 163 h 400"/>
                  <a:gd name="T22" fmla="*/ 171 w 261"/>
                  <a:gd name="T23" fmla="*/ 168 h 400"/>
                  <a:gd name="T24" fmla="*/ 171 w 261"/>
                  <a:gd name="T25" fmla="*/ 168 h 400"/>
                  <a:gd name="T26" fmla="*/ 166 w 261"/>
                  <a:gd name="T27" fmla="*/ 163 h 400"/>
                  <a:gd name="T28" fmla="*/ 166 w 261"/>
                  <a:gd name="T29" fmla="*/ 20 h 400"/>
                  <a:gd name="T30" fmla="*/ 146 w 261"/>
                  <a:gd name="T31" fmla="*/ 1 h 400"/>
                  <a:gd name="T32" fmla="*/ 128 w 261"/>
                  <a:gd name="T33" fmla="*/ 20 h 400"/>
                  <a:gd name="T34" fmla="*/ 128 w 261"/>
                  <a:gd name="T35" fmla="*/ 152 h 400"/>
                  <a:gd name="T36" fmla="*/ 123 w 261"/>
                  <a:gd name="T37" fmla="*/ 157 h 400"/>
                  <a:gd name="T38" fmla="*/ 123 w 261"/>
                  <a:gd name="T39" fmla="*/ 157 h 400"/>
                  <a:gd name="T40" fmla="*/ 118 w 261"/>
                  <a:gd name="T41" fmla="*/ 152 h 400"/>
                  <a:gd name="T42" fmla="*/ 118 w 261"/>
                  <a:gd name="T43" fmla="*/ 102 h 400"/>
                  <a:gd name="T44" fmla="*/ 118 w 261"/>
                  <a:gd name="T45" fmla="*/ 42 h 400"/>
                  <a:gd name="T46" fmla="*/ 96 w 261"/>
                  <a:gd name="T47" fmla="*/ 23 h 400"/>
                  <a:gd name="T48" fmla="*/ 80 w 261"/>
                  <a:gd name="T49" fmla="*/ 43 h 400"/>
                  <a:gd name="T50" fmla="*/ 80 w 261"/>
                  <a:gd name="T51" fmla="*/ 179 h 400"/>
                  <a:gd name="T52" fmla="*/ 80 w 261"/>
                  <a:gd name="T53" fmla="*/ 180 h 400"/>
                  <a:gd name="T54" fmla="*/ 80 w 261"/>
                  <a:gd name="T55" fmla="*/ 226 h 400"/>
                  <a:gd name="T56" fmla="*/ 38 w 261"/>
                  <a:gd name="T57" fmla="*/ 144 h 400"/>
                  <a:gd name="T58" fmla="*/ 12 w 261"/>
                  <a:gd name="T59" fmla="*/ 138 h 400"/>
                  <a:gd name="T60" fmla="*/ 6 w 261"/>
                  <a:gd name="T61" fmla="*/ 164 h 400"/>
                  <a:gd name="T62" fmla="*/ 55 w 261"/>
                  <a:gd name="T63" fmla="*/ 267 h 400"/>
                  <a:gd name="T64" fmla="*/ 105 w 261"/>
                  <a:gd name="T65" fmla="*/ 337 h 400"/>
                  <a:gd name="T66" fmla="*/ 105 w 261"/>
                  <a:gd name="T67" fmla="*/ 400 h 400"/>
                  <a:gd name="T68" fmla="*/ 245 w 261"/>
                  <a:gd name="T69" fmla="*/ 400 h 400"/>
                  <a:gd name="T70" fmla="*/ 245 w 261"/>
                  <a:gd name="T71" fmla="*/ 339 h 400"/>
                  <a:gd name="T72" fmla="*/ 261 w 261"/>
                  <a:gd name="T73" fmla="*/ 268 h 400"/>
                  <a:gd name="T74" fmla="*/ 261 w 261"/>
                  <a:gd name="T75" fmla="*/ 7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400">
                    <a:moveTo>
                      <a:pt x="261" y="73"/>
                    </a:moveTo>
                    <a:cubicBezTo>
                      <a:pt x="261" y="62"/>
                      <a:pt x="252" y="53"/>
                      <a:pt x="242" y="53"/>
                    </a:cubicBezTo>
                    <a:cubicBezTo>
                      <a:pt x="231" y="54"/>
                      <a:pt x="223" y="62"/>
                      <a:pt x="223" y="73"/>
                    </a:cubicBezTo>
                    <a:cubicBezTo>
                      <a:pt x="223" y="175"/>
                      <a:pt x="223" y="175"/>
                      <a:pt x="223" y="175"/>
                    </a:cubicBezTo>
                    <a:cubicBezTo>
                      <a:pt x="223" y="177"/>
                      <a:pt x="221" y="179"/>
                      <a:pt x="218" y="179"/>
                    </a:cubicBezTo>
                    <a:cubicBezTo>
                      <a:pt x="218" y="179"/>
                      <a:pt x="218" y="179"/>
                      <a:pt x="218" y="179"/>
                    </a:cubicBezTo>
                    <a:cubicBezTo>
                      <a:pt x="216" y="179"/>
                      <a:pt x="214" y="177"/>
                      <a:pt x="214" y="175"/>
                    </a:cubicBezTo>
                    <a:cubicBezTo>
                      <a:pt x="214" y="53"/>
                      <a:pt x="214" y="53"/>
                      <a:pt x="214" y="53"/>
                    </a:cubicBezTo>
                    <a:cubicBezTo>
                      <a:pt x="214" y="43"/>
                      <a:pt x="206" y="34"/>
                      <a:pt x="196" y="33"/>
                    </a:cubicBezTo>
                    <a:cubicBezTo>
                      <a:pt x="185" y="32"/>
                      <a:pt x="175" y="41"/>
                      <a:pt x="175" y="52"/>
                    </a:cubicBezTo>
                    <a:cubicBezTo>
                      <a:pt x="175" y="163"/>
                      <a:pt x="175" y="163"/>
                      <a:pt x="175" y="163"/>
                    </a:cubicBezTo>
                    <a:cubicBezTo>
                      <a:pt x="175" y="166"/>
                      <a:pt x="173" y="168"/>
                      <a:pt x="171" y="168"/>
                    </a:cubicBezTo>
                    <a:cubicBezTo>
                      <a:pt x="171" y="168"/>
                      <a:pt x="171" y="168"/>
                      <a:pt x="171" y="168"/>
                    </a:cubicBezTo>
                    <a:cubicBezTo>
                      <a:pt x="168" y="168"/>
                      <a:pt x="166" y="166"/>
                      <a:pt x="166" y="163"/>
                    </a:cubicBezTo>
                    <a:cubicBezTo>
                      <a:pt x="166" y="20"/>
                      <a:pt x="166" y="20"/>
                      <a:pt x="166" y="20"/>
                    </a:cubicBezTo>
                    <a:cubicBezTo>
                      <a:pt x="166" y="10"/>
                      <a:pt x="157" y="0"/>
                      <a:pt x="146" y="1"/>
                    </a:cubicBezTo>
                    <a:cubicBezTo>
                      <a:pt x="136" y="1"/>
                      <a:pt x="128" y="9"/>
                      <a:pt x="128" y="20"/>
                    </a:cubicBezTo>
                    <a:cubicBezTo>
                      <a:pt x="128" y="152"/>
                      <a:pt x="128" y="152"/>
                      <a:pt x="128" y="152"/>
                    </a:cubicBezTo>
                    <a:cubicBezTo>
                      <a:pt x="128" y="155"/>
                      <a:pt x="126" y="157"/>
                      <a:pt x="123" y="157"/>
                    </a:cubicBezTo>
                    <a:cubicBezTo>
                      <a:pt x="123" y="157"/>
                      <a:pt x="123" y="157"/>
                      <a:pt x="123" y="157"/>
                    </a:cubicBezTo>
                    <a:cubicBezTo>
                      <a:pt x="120" y="157"/>
                      <a:pt x="118" y="155"/>
                      <a:pt x="118" y="152"/>
                    </a:cubicBezTo>
                    <a:cubicBezTo>
                      <a:pt x="118" y="102"/>
                      <a:pt x="118" y="102"/>
                      <a:pt x="118" y="102"/>
                    </a:cubicBezTo>
                    <a:cubicBezTo>
                      <a:pt x="118" y="42"/>
                      <a:pt x="118" y="42"/>
                      <a:pt x="118" y="42"/>
                    </a:cubicBezTo>
                    <a:cubicBezTo>
                      <a:pt x="118" y="30"/>
                      <a:pt x="108" y="21"/>
                      <a:pt x="96" y="23"/>
                    </a:cubicBezTo>
                    <a:cubicBezTo>
                      <a:pt x="87" y="25"/>
                      <a:pt x="80" y="33"/>
                      <a:pt x="80" y="43"/>
                    </a:cubicBezTo>
                    <a:cubicBezTo>
                      <a:pt x="80" y="179"/>
                      <a:pt x="80" y="179"/>
                      <a:pt x="80" y="179"/>
                    </a:cubicBezTo>
                    <a:cubicBezTo>
                      <a:pt x="80" y="180"/>
                      <a:pt x="80" y="180"/>
                      <a:pt x="80" y="180"/>
                    </a:cubicBezTo>
                    <a:cubicBezTo>
                      <a:pt x="80" y="226"/>
                      <a:pt x="80" y="226"/>
                      <a:pt x="80" y="226"/>
                    </a:cubicBezTo>
                    <a:cubicBezTo>
                      <a:pt x="38" y="144"/>
                      <a:pt x="38" y="144"/>
                      <a:pt x="38" y="144"/>
                    </a:cubicBezTo>
                    <a:cubicBezTo>
                      <a:pt x="32" y="135"/>
                      <a:pt x="21" y="132"/>
                      <a:pt x="12" y="138"/>
                    </a:cubicBezTo>
                    <a:cubicBezTo>
                      <a:pt x="3" y="144"/>
                      <a:pt x="0" y="156"/>
                      <a:pt x="6" y="164"/>
                    </a:cubicBezTo>
                    <a:cubicBezTo>
                      <a:pt x="55" y="267"/>
                      <a:pt x="55" y="267"/>
                      <a:pt x="55" y="267"/>
                    </a:cubicBezTo>
                    <a:cubicBezTo>
                      <a:pt x="105" y="337"/>
                      <a:pt x="105" y="337"/>
                      <a:pt x="105" y="337"/>
                    </a:cubicBezTo>
                    <a:cubicBezTo>
                      <a:pt x="105" y="400"/>
                      <a:pt x="105" y="400"/>
                      <a:pt x="105" y="400"/>
                    </a:cubicBezTo>
                    <a:cubicBezTo>
                      <a:pt x="245" y="400"/>
                      <a:pt x="245" y="400"/>
                      <a:pt x="245" y="400"/>
                    </a:cubicBezTo>
                    <a:cubicBezTo>
                      <a:pt x="245" y="339"/>
                      <a:pt x="245" y="339"/>
                      <a:pt x="245" y="339"/>
                    </a:cubicBezTo>
                    <a:cubicBezTo>
                      <a:pt x="261" y="268"/>
                      <a:pt x="261" y="268"/>
                      <a:pt x="261" y="268"/>
                    </a:cubicBezTo>
                    <a:lnTo>
                      <a:pt x="261" y="73"/>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117"/>
              <p:cNvSpPr>
                <a:spLocks noEditPoints="1"/>
              </p:cNvSpPr>
              <p:nvPr/>
            </p:nvSpPr>
            <p:spPr bwMode="auto">
              <a:xfrm>
                <a:off x="4437063" y="5532438"/>
                <a:ext cx="363538" cy="161925"/>
              </a:xfrm>
              <a:custGeom>
                <a:avLst/>
                <a:gdLst>
                  <a:gd name="T0" fmla="*/ 23 w 120"/>
                  <a:gd name="T1" fmla="*/ 27 h 54"/>
                  <a:gd name="T2" fmla="*/ 16 w 120"/>
                  <a:gd name="T3" fmla="*/ 35 h 54"/>
                  <a:gd name="T4" fmla="*/ 9 w 120"/>
                  <a:gd name="T5" fmla="*/ 27 h 54"/>
                  <a:gd name="T6" fmla="*/ 16 w 120"/>
                  <a:gd name="T7" fmla="*/ 19 h 54"/>
                  <a:gd name="T8" fmla="*/ 23 w 120"/>
                  <a:gd name="T9" fmla="*/ 27 h 54"/>
                  <a:gd name="T10" fmla="*/ 0 w 120"/>
                  <a:gd name="T11" fmla="*/ 27 h 54"/>
                  <a:gd name="T12" fmla="*/ 11 w 120"/>
                  <a:gd name="T13" fmla="*/ 49 h 54"/>
                  <a:gd name="T14" fmla="*/ 27 w 120"/>
                  <a:gd name="T15" fmla="*/ 54 h 54"/>
                  <a:gd name="T16" fmla="*/ 52 w 120"/>
                  <a:gd name="T17" fmla="*/ 37 h 54"/>
                  <a:gd name="T18" fmla="*/ 61 w 120"/>
                  <a:gd name="T19" fmla="*/ 37 h 54"/>
                  <a:gd name="T20" fmla="*/ 61 w 120"/>
                  <a:gd name="T21" fmla="*/ 32 h 54"/>
                  <a:gd name="T22" fmla="*/ 67 w 120"/>
                  <a:gd name="T23" fmla="*/ 36 h 54"/>
                  <a:gd name="T24" fmla="*/ 73 w 120"/>
                  <a:gd name="T25" fmla="*/ 31 h 54"/>
                  <a:gd name="T26" fmla="*/ 79 w 120"/>
                  <a:gd name="T27" fmla="*/ 36 h 54"/>
                  <a:gd name="T28" fmla="*/ 85 w 120"/>
                  <a:gd name="T29" fmla="*/ 31 h 54"/>
                  <a:gd name="T30" fmla="*/ 90 w 120"/>
                  <a:gd name="T31" fmla="*/ 36 h 54"/>
                  <a:gd name="T32" fmla="*/ 101 w 120"/>
                  <a:gd name="T33" fmla="*/ 30 h 54"/>
                  <a:gd name="T34" fmla="*/ 105 w 120"/>
                  <a:gd name="T35" fmla="*/ 35 h 54"/>
                  <a:gd name="T36" fmla="*/ 110 w 120"/>
                  <a:gd name="T37" fmla="*/ 35 h 54"/>
                  <a:gd name="T38" fmla="*/ 120 w 120"/>
                  <a:gd name="T39" fmla="*/ 20 h 54"/>
                  <a:gd name="T40" fmla="*/ 120 w 120"/>
                  <a:gd name="T41" fmla="*/ 16 h 54"/>
                  <a:gd name="T42" fmla="*/ 52 w 120"/>
                  <a:gd name="T43" fmla="*/ 16 h 54"/>
                  <a:gd name="T44" fmla="*/ 50 w 120"/>
                  <a:gd name="T45" fmla="*/ 13 h 54"/>
                  <a:gd name="T46" fmla="*/ 27 w 120"/>
                  <a:gd name="T47" fmla="*/ 0 h 54"/>
                  <a:gd name="T48" fmla="*/ 0 w 120"/>
                  <a:gd name="T4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54">
                    <a:moveTo>
                      <a:pt x="23" y="27"/>
                    </a:moveTo>
                    <a:cubicBezTo>
                      <a:pt x="23" y="31"/>
                      <a:pt x="20" y="35"/>
                      <a:pt x="16" y="35"/>
                    </a:cubicBezTo>
                    <a:cubicBezTo>
                      <a:pt x="12" y="35"/>
                      <a:pt x="9" y="31"/>
                      <a:pt x="9" y="27"/>
                    </a:cubicBezTo>
                    <a:cubicBezTo>
                      <a:pt x="9" y="23"/>
                      <a:pt x="12" y="19"/>
                      <a:pt x="16" y="19"/>
                    </a:cubicBezTo>
                    <a:cubicBezTo>
                      <a:pt x="20" y="19"/>
                      <a:pt x="23" y="23"/>
                      <a:pt x="23" y="27"/>
                    </a:cubicBezTo>
                    <a:moveTo>
                      <a:pt x="0" y="27"/>
                    </a:moveTo>
                    <a:cubicBezTo>
                      <a:pt x="0" y="36"/>
                      <a:pt x="5" y="44"/>
                      <a:pt x="11" y="49"/>
                    </a:cubicBezTo>
                    <a:cubicBezTo>
                      <a:pt x="16" y="52"/>
                      <a:pt x="21" y="54"/>
                      <a:pt x="27" y="54"/>
                    </a:cubicBezTo>
                    <a:cubicBezTo>
                      <a:pt x="38" y="54"/>
                      <a:pt x="48" y="47"/>
                      <a:pt x="52" y="37"/>
                    </a:cubicBezTo>
                    <a:cubicBezTo>
                      <a:pt x="61" y="37"/>
                      <a:pt x="61" y="37"/>
                      <a:pt x="61" y="37"/>
                    </a:cubicBezTo>
                    <a:cubicBezTo>
                      <a:pt x="61" y="32"/>
                      <a:pt x="61" y="32"/>
                      <a:pt x="61" y="32"/>
                    </a:cubicBezTo>
                    <a:cubicBezTo>
                      <a:pt x="67" y="36"/>
                      <a:pt x="67" y="36"/>
                      <a:pt x="67" y="36"/>
                    </a:cubicBezTo>
                    <a:cubicBezTo>
                      <a:pt x="73" y="31"/>
                      <a:pt x="73" y="31"/>
                      <a:pt x="73" y="31"/>
                    </a:cubicBezTo>
                    <a:cubicBezTo>
                      <a:pt x="79" y="36"/>
                      <a:pt x="79" y="36"/>
                      <a:pt x="79" y="36"/>
                    </a:cubicBezTo>
                    <a:cubicBezTo>
                      <a:pt x="85" y="31"/>
                      <a:pt x="85" y="31"/>
                      <a:pt x="85" y="31"/>
                    </a:cubicBezTo>
                    <a:cubicBezTo>
                      <a:pt x="90" y="36"/>
                      <a:pt x="90" y="36"/>
                      <a:pt x="90" y="36"/>
                    </a:cubicBezTo>
                    <a:cubicBezTo>
                      <a:pt x="101" y="30"/>
                      <a:pt x="101" y="30"/>
                      <a:pt x="101" y="30"/>
                    </a:cubicBezTo>
                    <a:cubicBezTo>
                      <a:pt x="105" y="35"/>
                      <a:pt x="105" y="35"/>
                      <a:pt x="105" y="35"/>
                    </a:cubicBezTo>
                    <a:cubicBezTo>
                      <a:pt x="110" y="35"/>
                      <a:pt x="110" y="35"/>
                      <a:pt x="110" y="35"/>
                    </a:cubicBezTo>
                    <a:cubicBezTo>
                      <a:pt x="120" y="20"/>
                      <a:pt x="120" y="20"/>
                      <a:pt x="120" y="20"/>
                    </a:cubicBezTo>
                    <a:cubicBezTo>
                      <a:pt x="120" y="16"/>
                      <a:pt x="120" y="16"/>
                      <a:pt x="120" y="16"/>
                    </a:cubicBezTo>
                    <a:cubicBezTo>
                      <a:pt x="52" y="16"/>
                      <a:pt x="52" y="16"/>
                      <a:pt x="52" y="16"/>
                    </a:cubicBezTo>
                    <a:cubicBezTo>
                      <a:pt x="51" y="15"/>
                      <a:pt x="51" y="14"/>
                      <a:pt x="50" y="13"/>
                    </a:cubicBezTo>
                    <a:cubicBezTo>
                      <a:pt x="45" y="5"/>
                      <a:pt x="37" y="0"/>
                      <a:pt x="27" y="0"/>
                    </a:cubicBezTo>
                    <a:cubicBezTo>
                      <a:pt x="12" y="0"/>
                      <a:pt x="0" y="12"/>
                      <a:pt x="0" y="2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Rectangle 118"/>
              <p:cNvSpPr>
                <a:spLocks noChangeArrowheads="1"/>
              </p:cNvSpPr>
              <p:nvPr/>
            </p:nvSpPr>
            <p:spPr bwMode="auto">
              <a:xfrm>
                <a:off x="5237163" y="4967288"/>
                <a:ext cx="254000" cy="2540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Freeform 119"/>
              <p:cNvSpPr>
                <a:spLocks noEditPoints="1"/>
              </p:cNvSpPr>
              <p:nvPr/>
            </p:nvSpPr>
            <p:spPr bwMode="auto">
              <a:xfrm>
                <a:off x="5330826" y="5013325"/>
                <a:ext cx="66675" cy="66675"/>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4 h 22"/>
                  <a:gd name="T12" fmla="*/ 4 w 22"/>
                  <a:gd name="T13" fmla="*/ 11 h 22"/>
                  <a:gd name="T14" fmla="*/ 11 w 22"/>
                  <a:gd name="T15" fmla="*/ 18 h 22"/>
                  <a:gd name="T16" fmla="*/ 18 w 22"/>
                  <a:gd name="T17" fmla="*/ 11 h 22"/>
                  <a:gd name="T18" fmla="*/ 11 w 22"/>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moveTo>
                      <a:pt x="11" y="4"/>
                    </a:moveTo>
                    <a:cubicBezTo>
                      <a:pt x="7" y="4"/>
                      <a:pt x="4" y="7"/>
                      <a:pt x="4" y="11"/>
                    </a:cubicBezTo>
                    <a:cubicBezTo>
                      <a:pt x="4" y="15"/>
                      <a:pt x="7" y="18"/>
                      <a:pt x="11" y="18"/>
                    </a:cubicBezTo>
                    <a:cubicBezTo>
                      <a:pt x="15" y="18"/>
                      <a:pt x="18" y="15"/>
                      <a:pt x="18" y="11"/>
                    </a:cubicBezTo>
                    <a:cubicBezTo>
                      <a:pt x="18" y="7"/>
                      <a:pt x="15" y="4"/>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Freeform 120"/>
              <p:cNvSpPr>
                <a:spLocks/>
              </p:cNvSpPr>
              <p:nvPr/>
            </p:nvSpPr>
            <p:spPr bwMode="auto">
              <a:xfrm>
                <a:off x="5318126" y="5067300"/>
                <a:ext cx="88900" cy="42863"/>
              </a:xfrm>
              <a:custGeom>
                <a:avLst/>
                <a:gdLst>
                  <a:gd name="T0" fmla="*/ 29 w 29"/>
                  <a:gd name="T1" fmla="*/ 14 h 14"/>
                  <a:gd name="T2" fmla="*/ 25 w 29"/>
                  <a:gd name="T3" fmla="*/ 14 h 14"/>
                  <a:gd name="T4" fmla="*/ 15 w 29"/>
                  <a:gd name="T5" fmla="*/ 4 h 14"/>
                  <a:gd name="T6" fmla="*/ 4 w 29"/>
                  <a:gd name="T7" fmla="*/ 14 h 14"/>
                  <a:gd name="T8" fmla="*/ 0 w 29"/>
                  <a:gd name="T9" fmla="*/ 14 h 14"/>
                  <a:gd name="T10" fmla="*/ 15 w 29"/>
                  <a:gd name="T11" fmla="*/ 0 h 14"/>
                  <a:gd name="T12" fmla="*/ 29 w 2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9" h="14">
                    <a:moveTo>
                      <a:pt x="29" y="14"/>
                    </a:moveTo>
                    <a:cubicBezTo>
                      <a:pt x="25" y="14"/>
                      <a:pt x="25" y="14"/>
                      <a:pt x="25" y="14"/>
                    </a:cubicBezTo>
                    <a:cubicBezTo>
                      <a:pt x="25" y="8"/>
                      <a:pt x="21" y="4"/>
                      <a:pt x="15" y="4"/>
                    </a:cubicBezTo>
                    <a:cubicBezTo>
                      <a:pt x="9" y="4"/>
                      <a:pt x="4" y="8"/>
                      <a:pt x="4" y="14"/>
                    </a:cubicBezTo>
                    <a:cubicBezTo>
                      <a:pt x="0" y="14"/>
                      <a:pt x="0" y="14"/>
                      <a:pt x="0" y="14"/>
                    </a:cubicBezTo>
                    <a:cubicBezTo>
                      <a:pt x="0" y="6"/>
                      <a:pt x="7" y="0"/>
                      <a:pt x="15" y="0"/>
                    </a:cubicBezTo>
                    <a:cubicBezTo>
                      <a:pt x="23" y="0"/>
                      <a:pt x="29" y="6"/>
                      <a:pt x="2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Freeform 121"/>
              <p:cNvSpPr>
                <a:spLocks noEditPoints="1"/>
              </p:cNvSpPr>
              <p:nvPr/>
            </p:nvSpPr>
            <p:spPr bwMode="auto">
              <a:xfrm>
                <a:off x="5267326" y="5080000"/>
                <a:ext cx="63500" cy="61913"/>
              </a:xfrm>
              <a:custGeom>
                <a:avLst/>
                <a:gdLst>
                  <a:gd name="T0" fmla="*/ 11 w 21"/>
                  <a:gd name="T1" fmla="*/ 21 h 21"/>
                  <a:gd name="T2" fmla="*/ 0 w 21"/>
                  <a:gd name="T3" fmla="*/ 10 h 21"/>
                  <a:gd name="T4" fmla="*/ 11 w 21"/>
                  <a:gd name="T5" fmla="*/ 0 h 21"/>
                  <a:gd name="T6" fmla="*/ 21 w 21"/>
                  <a:gd name="T7" fmla="*/ 10 h 21"/>
                  <a:gd name="T8" fmla="*/ 11 w 21"/>
                  <a:gd name="T9" fmla="*/ 21 h 21"/>
                  <a:gd name="T10" fmla="*/ 11 w 21"/>
                  <a:gd name="T11" fmla="*/ 3 h 21"/>
                  <a:gd name="T12" fmla="*/ 4 w 21"/>
                  <a:gd name="T13" fmla="*/ 10 h 21"/>
                  <a:gd name="T14" fmla="*/ 11 w 21"/>
                  <a:gd name="T15" fmla="*/ 17 h 21"/>
                  <a:gd name="T16" fmla="*/ 17 w 21"/>
                  <a:gd name="T17" fmla="*/ 10 h 21"/>
                  <a:gd name="T18" fmla="*/ 11 w 21"/>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0"/>
                    </a:cubicBezTo>
                    <a:cubicBezTo>
                      <a:pt x="0" y="4"/>
                      <a:pt x="5" y="0"/>
                      <a:pt x="11" y="0"/>
                    </a:cubicBezTo>
                    <a:cubicBezTo>
                      <a:pt x="16" y="0"/>
                      <a:pt x="21" y="4"/>
                      <a:pt x="21" y="10"/>
                    </a:cubicBezTo>
                    <a:cubicBezTo>
                      <a:pt x="21" y="16"/>
                      <a:pt x="16" y="21"/>
                      <a:pt x="11" y="21"/>
                    </a:cubicBezTo>
                    <a:moveTo>
                      <a:pt x="11" y="3"/>
                    </a:moveTo>
                    <a:cubicBezTo>
                      <a:pt x="7" y="3"/>
                      <a:pt x="4" y="6"/>
                      <a:pt x="4" y="10"/>
                    </a:cubicBezTo>
                    <a:cubicBezTo>
                      <a:pt x="4" y="14"/>
                      <a:pt x="7" y="17"/>
                      <a:pt x="11" y="17"/>
                    </a:cubicBezTo>
                    <a:cubicBezTo>
                      <a:pt x="14" y="17"/>
                      <a:pt x="17" y="14"/>
                      <a:pt x="17" y="10"/>
                    </a:cubicBezTo>
                    <a:cubicBezTo>
                      <a:pt x="17" y="6"/>
                      <a:pt x="14"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Freeform 122"/>
              <p:cNvSpPr>
                <a:spLocks/>
              </p:cNvSpPr>
              <p:nvPr/>
            </p:nvSpPr>
            <p:spPr bwMode="auto">
              <a:xfrm>
                <a:off x="5254626" y="5130800"/>
                <a:ext cx="88900" cy="44450"/>
              </a:xfrm>
              <a:custGeom>
                <a:avLst/>
                <a:gdLst>
                  <a:gd name="T0" fmla="*/ 29 w 29"/>
                  <a:gd name="T1" fmla="*/ 15 h 15"/>
                  <a:gd name="T2" fmla="*/ 25 w 29"/>
                  <a:gd name="T3" fmla="*/ 15 h 15"/>
                  <a:gd name="T4" fmla="*/ 15 w 29"/>
                  <a:gd name="T5" fmla="*/ 4 h 15"/>
                  <a:gd name="T6" fmla="*/ 4 w 29"/>
                  <a:gd name="T7" fmla="*/ 15 h 15"/>
                  <a:gd name="T8" fmla="*/ 0 w 29"/>
                  <a:gd name="T9" fmla="*/ 15 h 15"/>
                  <a:gd name="T10" fmla="*/ 15 w 29"/>
                  <a:gd name="T11" fmla="*/ 0 h 15"/>
                  <a:gd name="T12" fmla="*/ 29 w 2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29" y="15"/>
                    </a:moveTo>
                    <a:cubicBezTo>
                      <a:pt x="25" y="15"/>
                      <a:pt x="25" y="15"/>
                      <a:pt x="25" y="15"/>
                    </a:cubicBezTo>
                    <a:cubicBezTo>
                      <a:pt x="25" y="9"/>
                      <a:pt x="20" y="4"/>
                      <a:pt x="15" y="4"/>
                    </a:cubicBezTo>
                    <a:cubicBezTo>
                      <a:pt x="9" y="4"/>
                      <a:pt x="4" y="9"/>
                      <a:pt x="4" y="15"/>
                    </a:cubicBezTo>
                    <a:cubicBezTo>
                      <a:pt x="0" y="15"/>
                      <a:pt x="0" y="15"/>
                      <a:pt x="0" y="15"/>
                    </a:cubicBezTo>
                    <a:cubicBezTo>
                      <a:pt x="0" y="7"/>
                      <a:pt x="7" y="0"/>
                      <a:pt x="15" y="0"/>
                    </a:cubicBezTo>
                    <a:cubicBezTo>
                      <a:pt x="22" y="0"/>
                      <a:pt x="29" y="7"/>
                      <a:pt x="29"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Freeform 123"/>
              <p:cNvSpPr>
                <a:spLocks noEditPoints="1"/>
              </p:cNvSpPr>
              <p:nvPr/>
            </p:nvSpPr>
            <p:spPr bwMode="auto">
              <a:xfrm>
                <a:off x="5394326" y="5080000"/>
                <a:ext cx="66675" cy="61913"/>
              </a:xfrm>
              <a:custGeom>
                <a:avLst/>
                <a:gdLst>
                  <a:gd name="T0" fmla="*/ 11 w 22"/>
                  <a:gd name="T1" fmla="*/ 21 h 21"/>
                  <a:gd name="T2" fmla="*/ 0 w 22"/>
                  <a:gd name="T3" fmla="*/ 10 h 21"/>
                  <a:gd name="T4" fmla="*/ 11 w 22"/>
                  <a:gd name="T5" fmla="*/ 0 h 21"/>
                  <a:gd name="T6" fmla="*/ 22 w 22"/>
                  <a:gd name="T7" fmla="*/ 10 h 21"/>
                  <a:gd name="T8" fmla="*/ 11 w 22"/>
                  <a:gd name="T9" fmla="*/ 21 h 21"/>
                  <a:gd name="T10" fmla="*/ 11 w 22"/>
                  <a:gd name="T11" fmla="*/ 3 h 21"/>
                  <a:gd name="T12" fmla="*/ 4 w 22"/>
                  <a:gd name="T13" fmla="*/ 10 h 21"/>
                  <a:gd name="T14" fmla="*/ 11 w 22"/>
                  <a:gd name="T15" fmla="*/ 17 h 21"/>
                  <a:gd name="T16" fmla="*/ 18 w 22"/>
                  <a:gd name="T17" fmla="*/ 10 h 21"/>
                  <a:gd name="T18" fmla="*/ 11 w 22"/>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6"/>
                      <a:pt x="0" y="10"/>
                    </a:cubicBezTo>
                    <a:cubicBezTo>
                      <a:pt x="0" y="4"/>
                      <a:pt x="5" y="0"/>
                      <a:pt x="11" y="0"/>
                    </a:cubicBezTo>
                    <a:cubicBezTo>
                      <a:pt x="17" y="0"/>
                      <a:pt x="22" y="4"/>
                      <a:pt x="22" y="10"/>
                    </a:cubicBezTo>
                    <a:cubicBezTo>
                      <a:pt x="22" y="16"/>
                      <a:pt x="17" y="21"/>
                      <a:pt x="11" y="21"/>
                    </a:cubicBezTo>
                    <a:moveTo>
                      <a:pt x="11" y="3"/>
                    </a:moveTo>
                    <a:cubicBezTo>
                      <a:pt x="7" y="3"/>
                      <a:pt x="4" y="6"/>
                      <a:pt x="4" y="10"/>
                    </a:cubicBezTo>
                    <a:cubicBezTo>
                      <a:pt x="4" y="14"/>
                      <a:pt x="7" y="17"/>
                      <a:pt x="11" y="17"/>
                    </a:cubicBezTo>
                    <a:cubicBezTo>
                      <a:pt x="15" y="17"/>
                      <a:pt x="18" y="14"/>
                      <a:pt x="18" y="10"/>
                    </a:cubicBezTo>
                    <a:cubicBezTo>
                      <a:pt x="18" y="6"/>
                      <a:pt x="15" y="3"/>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Freeform 124"/>
              <p:cNvSpPr>
                <a:spLocks/>
              </p:cNvSpPr>
              <p:nvPr/>
            </p:nvSpPr>
            <p:spPr bwMode="auto">
              <a:xfrm>
                <a:off x="5384801" y="5130800"/>
                <a:ext cx="85725" cy="44450"/>
              </a:xfrm>
              <a:custGeom>
                <a:avLst/>
                <a:gdLst>
                  <a:gd name="T0" fmla="*/ 28 w 28"/>
                  <a:gd name="T1" fmla="*/ 15 h 15"/>
                  <a:gd name="T2" fmla="*/ 25 w 28"/>
                  <a:gd name="T3" fmla="*/ 15 h 15"/>
                  <a:gd name="T4" fmla="*/ 14 w 28"/>
                  <a:gd name="T5" fmla="*/ 4 h 15"/>
                  <a:gd name="T6" fmla="*/ 4 w 28"/>
                  <a:gd name="T7" fmla="*/ 15 h 15"/>
                  <a:gd name="T8" fmla="*/ 0 w 28"/>
                  <a:gd name="T9" fmla="*/ 15 h 15"/>
                  <a:gd name="T10" fmla="*/ 14 w 28"/>
                  <a:gd name="T11" fmla="*/ 0 h 15"/>
                  <a:gd name="T12" fmla="*/ 28 w 2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8" y="15"/>
                    </a:moveTo>
                    <a:cubicBezTo>
                      <a:pt x="25" y="15"/>
                      <a:pt x="25" y="15"/>
                      <a:pt x="25" y="15"/>
                    </a:cubicBezTo>
                    <a:cubicBezTo>
                      <a:pt x="25" y="9"/>
                      <a:pt x="20" y="4"/>
                      <a:pt x="14" y="4"/>
                    </a:cubicBezTo>
                    <a:cubicBezTo>
                      <a:pt x="8" y="4"/>
                      <a:pt x="4" y="9"/>
                      <a:pt x="4" y="15"/>
                    </a:cubicBezTo>
                    <a:cubicBezTo>
                      <a:pt x="0" y="15"/>
                      <a:pt x="0" y="15"/>
                      <a:pt x="0" y="15"/>
                    </a:cubicBezTo>
                    <a:cubicBezTo>
                      <a:pt x="0" y="7"/>
                      <a:pt x="6" y="0"/>
                      <a:pt x="14" y="0"/>
                    </a:cubicBezTo>
                    <a:cubicBezTo>
                      <a:pt x="22" y="0"/>
                      <a:pt x="28" y="7"/>
                      <a:pt x="28"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Freeform 125"/>
              <p:cNvSpPr>
                <a:spLocks/>
              </p:cNvSpPr>
              <p:nvPr/>
            </p:nvSpPr>
            <p:spPr bwMode="auto">
              <a:xfrm>
                <a:off x="4948238" y="4521200"/>
                <a:ext cx="325438" cy="193675"/>
              </a:xfrm>
              <a:custGeom>
                <a:avLst/>
                <a:gdLst>
                  <a:gd name="T0" fmla="*/ 11 w 107"/>
                  <a:gd name="T1" fmla="*/ 32 h 64"/>
                  <a:gd name="T2" fmla="*/ 29 w 107"/>
                  <a:gd name="T3" fmla="*/ 18 h 64"/>
                  <a:gd name="T4" fmla="*/ 47 w 107"/>
                  <a:gd name="T5" fmla="*/ 0 h 64"/>
                  <a:gd name="T6" fmla="*/ 63 w 107"/>
                  <a:gd name="T7" fmla="*/ 9 h 64"/>
                  <a:gd name="T8" fmla="*/ 69 w 107"/>
                  <a:gd name="T9" fmla="*/ 8 h 64"/>
                  <a:gd name="T10" fmla="*/ 86 w 107"/>
                  <a:gd name="T11" fmla="*/ 25 h 64"/>
                  <a:gd name="T12" fmla="*/ 88 w 107"/>
                  <a:gd name="T13" fmla="*/ 25 h 64"/>
                  <a:gd name="T14" fmla="*/ 107 w 107"/>
                  <a:gd name="T15" fmla="*/ 45 h 64"/>
                  <a:gd name="T16" fmla="*/ 88 w 107"/>
                  <a:gd name="T17" fmla="*/ 64 h 64"/>
                  <a:gd name="T18" fmla="*/ 17 w 107"/>
                  <a:gd name="T19" fmla="*/ 64 h 64"/>
                  <a:gd name="T20" fmla="*/ 0 w 107"/>
                  <a:gd name="T21" fmla="*/ 47 h 64"/>
                  <a:gd name="T22" fmla="*/ 11 w 107"/>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64">
                    <a:moveTo>
                      <a:pt x="11" y="32"/>
                    </a:moveTo>
                    <a:cubicBezTo>
                      <a:pt x="13" y="24"/>
                      <a:pt x="20" y="18"/>
                      <a:pt x="29" y="18"/>
                    </a:cubicBezTo>
                    <a:cubicBezTo>
                      <a:pt x="29" y="8"/>
                      <a:pt x="37" y="0"/>
                      <a:pt x="47" y="0"/>
                    </a:cubicBezTo>
                    <a:cubicBezTo>
                      <a:pt x="54" y="0"/>
                      <a:pt x="60" y="3"/>
                      <a:pt x="63" y="9"/>
                    </a:cubicBezTo>
                    <a:cubicBezTo>
                      <a:pt x="65" y="9"/>
                      <a:pt x="66" y="8"/>
                      <a:pt x="69" y="8"/>
                    </a:cubicBezTo>
                    <a:cubicBezTo>
                      <a:pt x="78" y="8"/>
                      <a:pt x="86" y="16"/>
                      <a:pt x="86" y="25"/>
                    </a:cubicBezTo>
                    <a:cubicBezTo>
                      <a:pt x="88" y="25"/>
                      <a:pt x="88" y="25"/>
                      <a:pt x="88" y="25"/>
                    </a:cubicBezTo>
                    <a:cubicBezTo>
                      <a:pt x="99" y="25"/>
                      <a:pt x="107" y="34"/>
                      <a:pt x="107" y="45"/>
                    </a:cubicBezTo>
                    <a:cubicBezTo>
                      <a:pt x="107" y="56"/>
                      <a:pt x="99" y="64"/>
                      <a:pt x="88" y="64"/>
                    </a:cubicBezTo>
                    <a:cubicBezTo>
                      <a:pt x="17" y="64"/>
                      <a:pt x="17" y="64"/>
                      <a:pt x="17" y="64"/>
                    </a:cubicBezTo>
                    <a:cubicBezTo>
                      <a:pt x="8" y="64"/>
                      <a:pt x="0" y="57"/>
                      <a:pt x="0" y="47"/>
                    </a:cubicBezTo>
                    <a:cubicBezTo>
                      <a:pt x="0" y="40"/>
                      <a:pt x="5" y="34"/>
                      <a:pt x="1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Freeform 126"/>
              <p:cNvSpPr>
                <a:spLocks/>
              </p:cNvSpPr>
              <p:nvPr/>
            </p:nvSpPr>
            <p:spPr bwMode="auto">
              <a:xfrm>
                <a:off x="4348163" y="4768850"/>
                <a:ext cx="139700" cy="134938"/>
              </a:xfrm>
              <a:custGeom>
                <a:avLst/>
                <a:gdLst>
                  <a:gd name="T0" fmla="*/ 11 w 46"/>
                  <a:gd name="T1" fmla="*/ 43 h 45"/>
                  <a:gd name="T2" fmla="*/ 46 w 46"/>
                  <a:gd name="T3" fmla="*/ 8 h 45"/>
                  <a:gd name="T4" fmla="*/ 38 w 46"/>
                  <a:gd name="T5" fmla="*/ 0 h 45"/>
                  <a:gd name="T6" fmla="*/ 2 w 46"/>
                  <a:gd name="T7" fmla="*/ 35 h 45"/>
                  <a:gd name="T8" fmla="*/ 2 w 46"/>
                  <a:gd name="T9" fmla="*/ 43 h 45"/>
                  <a:gd name="T10" fmla="*/ 11 w 46"/>
                  <a:gd name="T11" fmla="*/ 43 h 45"/>
                </a:gdLst>
                <a:ahLst/>
                <a:cxnLst>
                  <a:cxn ang="0">
                    <a:pos x="T0" y="T1"/>
                  </a:cxn>
                  <a:cxn ang="0">
                    <a:pos x="T2" y="T3"/>
                  </a:cxn>
                  <a:cxn ang="0">
                    <a:pos x="T4" y="T5"/>
                  </a:cxn>
                  <a:cxn ang="0">
                    <a:pos x="T6" y="T7"/>
                  </a:cxn>
                  <a:cxn ang="0">
                    <a:pos x="T8" y="T9"/>
                  </a:cxn>
                  <a:cxn ang="0">
                    <a:pos x="T10" y="T11"/>
                  </a:cxn>
                </a:cxnLst>
                <a:rect l="0" t="0" r="r" b="b"/>
                <a:pathLst>
                  <a:path w="46" h="45">
                    <a:moveTo>
                      <a:pt x="11" y="43"/>
                    </a:moveTo>
                    <a:cubicBezTo>
                      <a:pt x="46" y="8"/>
                      <a:pt x="46" y="8"/>
                      <a:pt x="46" y="8"/>
                    </a:cubicBezTo>
                    <a:cubicBezTo>
                      <a:pt x="38" y="0"/>
                      <a:pt x="38" y="0"/>
                      <a:pt x="38" y="0"/>
                    </a:cubicBezTo>
                    <a:cubicBezTo>
                      <a:pt x="2" y="35"/>
                      <a:pt x="2" y="35"/>
                      <a:pt x="2" y="35"/>
                    </a:cubicBezTo>
                    <a:cubicBezTo>
                      <a:pt x="0" y="37"/>
                      <a:pt x="0" y="41"/>
                      <a:pt x="2" y="43"/>
                    </a:cubicBezTo>
                    <a:cubicBezTo>
                      <a:pt x="4" y="45"/>
                      <a:pt x="8" y="45"/>
                      <a:pt x="11" y="4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Freeform 127"/>
              <p:cNvSpPr>
                <a:spLocks/>
              </p:cNvSpPr>
              <p:nvPr/>
            </p:nvSpPr>
            <p:spPr bwMode="auto">
              <a:xfrm>
                <a:off x="5130801" y="5459413"/>
                <a:ext cx="212725" cy="211138"/>
              </a:xfrm>
              <a:custGeom>
                <a:avLst/>
                <a:gdLst>
                  <a:gd name="T0" fmla="*/ 62 w 70"/>
                  <a:gd name="T1" fmla="*/ 0 h 70"/>
                  <a:gd name="T2" fmla="*/ 9 w 70"/>
                  <a:gd name="T3" fmla="*/ 0 h 70"/>
                  <a:gd name="T4" fmla="*/ 0 w 70"/>
                  <a:gd name="T5" fmla="*/ 9 h 70"/>
                  <a:gd name="T6" fmla="*/ 0 w 70"/>
                  <a:gd name="T7" fmla="*/ 45 h 70"/>
                  <a:gd name="T8" fmla="*/ 9 w 70"/>
                  <a:gd name="T9" fmla="*/ 55 h 70"/>
                  <a:gd name="T10" fmla="*/ 19 w 70"/>
                  <a:gd name="T11" fmla="*/ 55 h 70"/>
                  <a:gd name="T12" fmla="*/ 19 w 70"/>
                  <a:gd name="T13" fmla="*/ 70 h 70"/>
                  <a:gd name="T14" fmla="*/ 34 w 70"/>
                  <a:gd name="T15" fmla="*/ 55 h 70"/>
                  <a:gd name="T16" fmla="*/ 62 w 70"/>
                  <a:gd name="T17" fmla="*/ 55 h 70"/>
                  <a:gd name="T18" fmla="*/ 70 w 70"/>
                  <a:gd name="T19" fmla="*/ 45 h 70"/>
                  <a:gd name="T20" fmla="*/ 70 w 70"/>
                  <a:gd name="T21" fmla="*/ 9 h 70"/>
                  <a:gd name="T22" fmla="*/ 62 w 70"/>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62" y="0"/>
                    </a:moveTo>
                    <a:cubicBezTo>
                      <a:pt x="9" y="0"/>
                      <a:pt x="9" y="0"/>
                      <a:pt x="9" y="0"/>
                    </a:cubicBezTo>
                    <a:cubicBezTo>
                      <a:pt x="4" y="0"/>
                      <a:pt x="0" y="4"/>
                      <a:pt x="0" y="9"/>
                    </a:cubicBezTo>
                    <a:cubicBezTo>
                      <a:pt x="0" y="45"/>
                      <a:pt x="0" y="45"/>
                      <a:pt x="0" y="45"/>
                    </a:cubicBezTo>
                    <a:cubicBezTo>
                      <a:pt x="0" y="50"/>
                      <a:pt x="4" y="55"/>
                      <a:pt x="9" y="55"/>
                    </a:cubicBezTo>
                    <a:cubicBezTo>
                      <a:pt x="19" y="55"/>
                      <a:pt x="19" y="55"/>
                      <a:pt x="19" y="55"/>
                    </a:cubicBezTo>
                    <a:cubicBezTo>
                      <a:pt x="19" y="70"/>
                      <a:pt x="19" y="70"/>
                      <a:pt x="19" y="70"/>
                    </a:cubicBezTo>
                    <a:cubicBezTo>
                      <a:pt x="34" y="55"/>
                      <a:pt x="34" y="55"/>
                      <a:pt x="34" y="55"/>
                    </a:cubicBezTo>
                    <a:cubicBezTo>
                      <a:pt x="62" y="55"/>
                      <a:pt x="62" y="55"/>
                      <a:pt x="62" y="55"/>
                    </a:cubicBezTo>
                    <a:cubicBezTo>
                      <a:pt x="67" y="55"/>
                      <a:pt x="70" y="50"/>
                      <a:pt x="70" y="45"/>
                    </a:cubicBezTo>
                    <a:cubicBezTo>
                      <a:pt x="70" y="9"/>
                      <a:pt x="70" y="9"/>
                      <a:pt x="70" y="9"/>
                    </a:cubicBezTo>
                    <a:cubicBezTo>
                      <a:pt x="70" y="4"/>
                      <a:pt x="67" y="0"/>
                      <a:pt x="6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Freeform 128"/>
              <p:cNvSpPr>
                <a:spLocks/>
              </p:cNvSpPr>
              <p:nvPr/>
            </p:nvSpPr>
            <p:spPr bwMode="auto">
              <a:xfrm>
                <a:off x="5311776" y="5546725"/>
                <a:ext cx="222250" cy="211138"/>
              </a:xfrm>
              <a:custGeom>
                <a:avLst/>
                <a:gdLst>
                  <a:gd name="T0" fmla="*/ 62 w 73"/>
                  <a:gd name="T1" fmla="*/ 0 h 70"/>
                  <a:gd name="T2" fmla="*/ 15 w 73"/>
                  <a:gd name="T3" fmla="*/ 0 h 70"/>
                  <a:gd name="T4" fmla="*/ 15 w 73"/>
                  <a:gd name="T5" fmla="*/ 20 h 70"/>
                  <a:gd name="T6" fmla="*/ 2 w 73"/>
                  <a:gd name="T7" fmla="*/ 32 h 70"/>
                  <a:gd name="T8" fmla="*/ 0 w 73"/>
                  <a:gd name="T9" fmla="*/ 32 h 70"/>
                  <a:gd name="T10" fmla="*/ 0 w 73"/>
                  <a:gd name="T11" fmla="*/ 45 h 70"/>
                  <a:gd name="T12" fmla="*/ 9 w 73"/>
                  <a:gd name="T13" fmla="*/ 53 h 70"/>
                  <a:gd name="T14" fmla="*/ 37 w 73"/>
                  <a:gd name="T15" fmla="*/ 53 h 70"/>
                  <a:gd name="T16" fmla="*/ 53 w 73"/>
                  <a:gd name="T17" fmla="*/ 70 h 70"/>
                  <a:gd name="T18" fmla="*/ 53 w 73"/>
                  <a:gd name="T19" fmla="*/ 53 h 70"/>
                  <a:gd name="T20" fmla="*/ 62 w 73"/>
                  <a:gd name="T21" fmla="*/ 53 h 70"/>
                  <a:gd name="T22" fmla="*/ 73 w 73"/>
                  <a:gd name="T23" fmla="*/ 45 h 70"/>
                  <a:gd name="T24" fmla="*/ 73 w 73"/>
                  <a:gd name="T25" fmla="*/ 9 h 70"/>
                  <a:gd name="T26" fmla="*/ 62 w 73"/>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70">
                    <a:moveTo>
                      <a:pt x="62" y="0"/>
                    </a:moveTo>
                    <a:cubicBezTo>
                      <a:pt x="15" y="0"/>
                      <a:pt x="15" y="0"/>
                      <a:pt x="15" y="0"/>
                    </a:cubicBezTo>
                    <a:cubicBezTo>
                      <a:pt x="15" y="20"/>
                      <a:pt x="15" y="20"/>
                      <a:pt x="15" y="20"/>
                    </a:cubicBezTo>
                    <a:cubicBezTo>
                      <a:pt x="15" y="27"/>
                      <a:pt x="9" y="32"/>
                      <a:pt x="2" y="32"/>
                    </a:cubicBezTo>
                    <a:cubicBezTo>
                      <a:pt x="0" y="32"/>
                      <a:pt x="0" y="32"/>
                      <a:pt x="0" y="32"/>
                    </a:cubicBezTo>
                    <a:cubicBezTo>
                      <a:pt x="0" y="45"/>
                      <a:pt x="0" y="45"/>
                      <a:pt x="0" y="45"/>
                    </a:cubicBezTo>
                    <a:cubicBezTo>
                      <a:pt x="0" y="50"/>
                      <a:pt x="4" y="53"/>
                      <a:pt x="9" y="53"/>
                    </a:cubicBezTo>
                    <a:cubicBezTo>
                      <a:pt x="37" y="53"/>
                      <a:pt x="37" y="53"/>
                      <a:pt x="37" y="53"/>
                    </a:cubicBezTo>
                    <a:cubicBezTo>
                      <a:pt x="53" y="70"/>
                      <a:pt x="53" y="70"/>
                      <a:pt x="53" y="70"/>
                    </a:cubicBezTo>
                    <a:cubicBezTo>
                      <a:pt x="53" y="53"/>
                      <a:pt x="53" y="53"/>
                      <a:pt x="53" y="53"/>
                    </a:cubicBezTo>
                    <a:cubicBezTo>
                      <a:pt x="62" y="53"/>
                      <a:pt x="62" y="53"/>
                      <a:pt x="62" y="53"/>
                    </a:cubicBezTo>
                    <a:cubicBezTo>
                      <a:pt x="67" y="53"/>
                      <a:pt x="73" y="50"/>
                      <a:pt x="73" y="45"/>
                    </a:cubicBezTo>
                    <a:cubicBezTo>
                      <a:pt x="73" y="9"/>
                      <a:pt x="73" y="9"/>
                      <a:pt x="73" y="9"/>
                    </a:cubicBezTo>
                    <a:cubicBezTo>
                      <a:pt x="73" y="4"/>
                      <a:pt x="67" y="0"/>
                      <a:pt x="6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Freeform 129"/>
              <p:cNvSpPr>
                <a:spLocks/>
              </p:cNvSpPr>
              <p:nvPr/>
            </p:nvSpPr>
            <p:spPr bwMode="auto">
              <a:xfrm>
                <a:off x="4140201" y="5081588"/>
                <a:ext cx="347663" cy="236538"/>
              </a:xfrm>
              <a:custGeom>
                <a:avLst/>
                <a:gdLst>
                  <a:gd name="T0" fmla="*/ 115 w 115"/>
                  <a:gd name="T1" fmla="*/ 73 h 78"/>
                  <a:gd name="T2" fmla="*/ 110 w 115"/>
                  <a:gd name="T3" fmla="*/ 78 h 78"/>
                  <a:gd name="T4" fmla="*/ 5 w 115"/>
                  <a:gd name="T5" fmla="*/ 78 h 78"/>
                  <a:gd name="T6" fmla="*/ 0 w 115"/>
                  <a:gd name="T7" fmla="*/ 73 h 78"/>
                  <a:gd name="T8" fmla="*/ 0 w 115"/>
                  <a:gd name="T9" fmla="*/ 6 h 78"/>
                  <a:gd name="T10" fmla="*/ 5 w 115"/>
                  <a:gd name="T11" fmla="*/ 0 h 78"/>
                  <a:gd name="T12" fmla="*/ 110 w 115"/>
                  <a:gd name="T13" fmla="*/ 0 h 78"/>
                  <a:gd name="T14" fmla="*/ 115 w 115"/>
                  <a:gd name="T15" fmla="*/ 6 h 78"/>
                  <a:gd name="T16" fmla="*/ 115 w 115"/>
                  <a:gd name="T17"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78">
                    <a:moveTo>
                      <a:pt x="115" y="73"/>
                    </a:moveTo>
                    <a:cubicBezTo>
                      <a:pt x="115" y="76"/>
                      <a:pt x="113" y="78"/>
                      <a:pt x="110" y="78"/>
                    </a:cubicBezTo>
                    <a:cubicBezTo>
                      <a:pt x="5" y="78"/>
                      <a:pt x="5" y="78"/>
                      <a:pt x="5" y="78"/>
                    </a:cubicBezTo>
                    <a:cubicBezTo>
                      <a:pt x="2" y="78"/>
                      <a:pt x="0" y="76"/>
                      <a:pt x="0" y="73"/>
                    </a:cubicBezTo>
                    <a:cubicBezTo>
                      <a:pt x="0" y="6"/>
                      <a:pt x="0" y="6"/>
                      <a:pt x="0" y="6"/>
                    </a:cubicBezTo>
                    <a:cubicBezTo>
                      <a:pt x="0" y="3"/>
                      <a:pt x="2" y="0"/>
                      <a:pt x="5" y="0"/>
                    </a:cubicBezTo>
                    <a:cubicBezTo>
                      <a:pt x="110" y="0"/>
                      <a:pt x="110" y="0"/>
                      <a:pt x="110" y="0"/>
                    </a:cubicBezTo>
                    <a:cubicBezTo>
                      <a:pt x="113" y="0"/>
                      <a:pt x="115" y="3"/>
                      <a:pt x="115" y="6"/>
                    </a:cubicBezTo>
                    <a:lnTo>
                      <a:pt x="115" y="7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130"/>
              <p:cNvSpPr>
                <a:spLocks noChangeArrowheads="1"/>
              </p:cNvSpPr>
              <p:nvPr/>
            </p:nvSpPr>
            <p:spPr bwMode="auto">
              <a:xfrm>
                <a:off x="4160838" y="5103813"/>
                <a:ext cx="303213" cy="1920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Freeform 131"/>
              <p:cNvSpPr>
                <a:spLocks/>
              </p:cNvSpPr>
              <p:nvPr/>
            </p:nvSpPr>
            <p:spPr bwMode="auto">
              <a:xfrm>
                <a:off x="4176713" y="5141913"/>
                <a:ext cx="266700" cy="127000"/>
              </a:xfrm>
              <a:custGeom>
                <a:avLst/>
                <a:gdLst>
                  <a:gd name="T0" fmla="*/ 0 w 168"/>
                  <a:gd name="T1" fmla="*/ 80 h 80"/>
                  <a:gd name="T2" fmla="*/ 24 w 168"/>
                  <a:gd name="T3" fmla="*/ 65 h 80"/>
                  <a:gd name="T4" fmla="*/ 40 w 168"/>
                  <a:gd name="T5" fmla="*/ 76 h 80"/>
                  <a:gd name="T6" fmla="*/ 66 w 168"/>
                  <a:gd name="T7" fmla="*/ 38 h 80"/>
                  <a:gd name="T8" fmla="*/ 84 w 168"/>
                  <a:gd name="T9" fmla="*/ 48 h 80"/>
                  <a:gd name="T10" fmla="*/ 133 w 168"/>
                  <a:gd name="T11" fmla="*/ 10 h 80"/>
                  <a:gd name="T12" fmla="*/ 150 w 168"/>
                  <a:gd name="T13" fmla="*/ 18 h 80"/>
                  <a:gd name="T14" fmla="*/ 168 w 168"/>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80">
                    <a:moveTo>
                      <a:pt x="0" y="80"/>
                    </a:moveTo>
                    <a:lnTo>
                      <a:pt x="24" y="65"/>
                    </a:lnTo>
                    <a:lnTo>
                      <a:pt x="40" y="76"/>
                    </a:lnTo>
                    <a:lnTo>
                      <a:pt x="66" y="38"/>
                    </a:lnTo>
                    <a:lnTo>
                      <a:pt x="84" y="48"/>
                    </a:lnTo>
                    <a:lnTo>
                      <a:pt x="133" y="10"/>
                    </a:lnTo>
                    <a:lnTo>
                      <a:pt x="150" y="18"/>
                    </a:lnTo>
                    <a:lnTo>
                      <a:pt x="168" y="0"/>
                    </a:lnTo>
                  </a:path>
                </a:pathLst>
              </a:custGeom>
              <a:noFill/>
              <a:ln w="793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Rectangle 132"/>
              <p:cNvSpPr>
                <a:spLocks noChangeArrowheads="1"/>
              </p:cNvSpPr>
              <p:nvPr/>
            </p:nvSpPr>
            <p:spPr bwMode="auto">
              <a:xfrm>
                <a:off x="4679951" y="5794375"/>
                <a:ext cx="496888" cy="171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133"/>
              <p:cNvSpPr>
                <a:spLocks noChangeArrowheads="1"/>
              </p:cNvSpPr>
              <p:nvPr/>
            </p:nvSpPr>
            <p:spPr bwMode="auto">
              <a:xfrm>
                <a:off x="4667251" y="5908675"/>
                <a:ext cx="520700" cy="496888"/>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Oval 134"/>
              <p:cNvSpPr>
                <a:spLocks noChangeArrowheads="1"/>
              </p:cNvSpPr>
              <p:nvPr/>
            </p:nvSpPr>
            <p:spPr bwMode="auto">
              <a:xfrm>
                <a:off x="5106988" y="5995988"/>
                <a:ext cx="50800" cy="53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135"/>
              <p:cNvSpPr>
                <a:spLocks noChangeArrowheads="1"/>
              </p:cNvSpPr>
              <p:nvPr/>
            </p:nvSpPr>
            <p:spPr bwMode="auto">
              <a:xfrm>
                <a:off x="5106988" y="6069013"/>
                <a:ext cx="50800"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Oval 136"/>
              <p:cNvSpPr>
                <a:spLocks noChangeArrowheads="1"/>
              </p:cNvSpPr>
              <p:nvPr/>
            </p:nvSpPr>
            <p:spPr bwMode="auto">
              <a:xfrm>
                <a:off x="5106988" y="6140450"/>
                <a:ext cx="50800" cy="5556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Oval 137"/>
              <p:cNvSpPr>
                <a:spLocks noChangeArrowheads="1"/>
              </p:cNvSpPr>
              <p:nvPr/>
            </p:nvSpPr>
            <p:spPr bwMode="auto">
              <a:xfrm>
                <a:off x="4457701" y="4597400"/>
                <a:ext cx="219075" cy="207963"/>
              </a:xfrm>
              <a:prstGeom prst="ellipse">
                <a:avLst/>
              </a:prstGeom>
              <a:solidFill>
                <a:srgbClr val="70B3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9" name="Freeform 138"/>
              <p:cNvSpPr>
                <a:spLocks/>
              </p:cNvSpPr>
              <p:nvPr/>
            </p:nvSpPr>
            <p:spPr bwMode="auto">
              <a:xfrm>
                <a:off x="4457701" y="4608513"/>
                <a:ext cx="193675" cy="196850"/>
              </a:xfrm>
              <a:custGeom>
                <a:avLst/>
                <a:gdLst>
                  <a:gd name="T0" fmla="*/ 63 w 64"/>
                  <a:gd name="T1" fmla="*/ 52 h 65"/>
                  <a:gd name="T2" fmla="*/ 18 w 64"/>
                  <a:gd name="T3" fmla="*/ 10 h 65"/>
                  <a:gd name="T4" fmla="*/ 19 w 64"/>
                  <a:gd name="T5" fmla="*/ 0 h 65"/>
                  <a:gd name="T6" fmla="*/ 0 w 64"/>
                  <a:gd name="T7" fmla="*/ 30 h 65"/>
                  <a:gd name="T8" fmla="*/ 36 w 64"/>
                  <a:gd name="T9" fmla="*/ 65 h 65"/>
                  <a:gd name="T10" fmla="*/ 64 w 64"/>
                  <a:gd name="T11" fmla="*/ 52 h 65"/>
                  <a:gd name="T12" fmla="*/ 63 w 64"/>
                  <a:gd name="T13" fmla="*/ 52 h 65"/>
                </a:gdLst>
                <a:ahLst/>
                <a:cxnLst>
                  <a:cxn ang="0">
                    <a:pos x="T0" y="T1"/>
                  </a:cxn>
                  <a:cxn ang="0">
                    <a:pos x="T2" y="T3"/>
                  </a:cxn>
                  <a:cxn ang="0">
                    <a:pos x="T4" y="T5"/>
                  </a:cxn>
                  <a:cxn ang="0">
                    <a:pos x="T6" y="T7"/>
                  </a:cxn>
                  <a:cxn ang="0">
                    <a:pos x="T8" y="T9"/>
                  </a:cxn>
                  <a:cxn ang="0">
                    <a:pos x="T10" y="T11"/>
                  </a:cxn>
                  <a:cxn ang="0">
                    <a:pos x="T12" y="T13"/>
                  </a:cxn>
                </a:cxnLst>
                <a:rect l="0" t="0" r="r" b="b"/>
                <a:pathLst>
                  <a:path w="64" h="65">
                    <a:moveTo>
                      <a:pt x="63" y="52"/>
                    </a:moveTo>
                    <a:cubicBezTo>
                      <a:pt x="38" y="52"/>
                      <a:pt x="18" y="33"/>
                      <a:pt x="18" y="10"/>
                    </a:cubicBezTo>
                    <a:cubicBezTo>
                      <a:pt x="18" y="6"/>
                      <a:pt x="18" y="3"/>
                      <a:pt x="19" y="0"/>
                    </a:cubicBezTo>
                    <a:cubicBezTo>
                      <a:pt x="8" y="6"/>
                      <a:pt x="0" y="17"/>
                      <a:pt x="0" y="30"/>
                    </a:cubicBezTo>
                    <a:cubicBezTo>
                      <a:pt x="0" y="49"/>
                      <a:pt x="16" y="65"/>
                      <a:pt x="36" y="65"/>
                    </a:cubicBezTo>
                    <a:cubicBezTo>
                      <a:pt x="47" y="65"/>
                      <a:pt x="57" y="60"/>
                      <a:pt x="64" y="52"/>
                    </a:cubicBezTo>
                    <a:lnTo>
                      <a:pt x="63" y="52"/>
                    </a:lnTo>
                    <a:close/>
                  </a:path>
                </a:pathLst>
              </a:custGeom>
              <a:solidFill>
                <a:srgbClr val="A0C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0" name="Rectangle 139"/>
              <p:cNvSpPr>
                <a:spLocks noChangeArrowheads="1"/>
              </p:cNvSpPr>
              <p:nvPr/>
            </p:nvSpPr>
            <p:spPr bwMode="auto">
              <a:xfrm>
                <a:off x="4484688" y="4629150"/>
                <a:ext cx="42863" cy="1238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1" name="Rectangle 140"/>
              <p:cNvSpPr>
                <a:spLocks noChangeArrowheads="1"/>
              </p:cNvSpPr>
              <p:nvPr/>
            </p:nvSpPr>
            <p:spPr bwMode="auto">
              <a:xfrm>
                <a:off x="4484688" y="4629150"/>
                <a:ext cx="428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2" name="Rectangle 141"/>
              <p:cNvSpPr>
                <a:spLocks noChangeArrowheads="1"/>
              </p:cNvSpPr>
              <p:nvPr/>
            </p:nvSpPr>
            <p:spPr bwMode="auto">
              <a:xfrm>
                <a:off x="4533901" y="4657725"/>
                <a:ext cx="39688" cy="9525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3" name="Rectangle 142"/>
              <p:cNvSpPr>
                <a:spLocks noChangeArrowheads="1"/>
              </p:cNvSpPr>
              <p:nvPr/>
            </p:nvSpPr>
            <p:spPr bwMode="auto">
              <a:xfrm>
                <a:off x="4533901" y="4657725"/>
                <a:ext cx="39688"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4" name="Rectangle 143"/>
              <p:cNvSpPr>
                <a:spLocks noChangeArrowheads="1"/>
              </p:cNvSpPr>
              <p:nvPr/>
            </p:nvSpPr>
            <p:spPr bwMode="auto">
              <a:xfrm>
                <a:off x="4579938" y="4684713"/>
                <a:ext cx="38100" cy="6826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5" name="Rectangle 144"/>
              <p:cNvSpPr>
                <a:spLocks noChangeArrowheads="1"/>
              </p:cNvSpPr>
              <p:nvPr/>
            </p:nvSpPr>
            <p:spPr bwMode="auto">
              <a:xfrm>
                <a:off x="4579938" y="4684713"/>
                <a:ext cx="3810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6" name="Freeform 145"/>
              <p:cNvSpPr>
                <a:spLocks/>
              </p:cNvSpPr>
              <p:nvPr/>
            </p:nvSpPr>
            <p:spPr bwMode="auto">
              <a:xfrm>
                <a:off x="4513263" y="4629150"/>
                <a:ext cx="14288" cy="63500"/>
              </a:xfrm>
              <a:custGeom>
                <a:avLst/>
                <a:gdLst>
                  <a:gd name="T0" fmla="*/ 5 w 5"/>
                  <a:gd name="T1" fmla="*/ 0 h 21"/>
                  <a:gd name="T2" fmla="*/ 0 w 5"/>
                  <a:gd name="T3" fmla="*/ 0 h 21"/>
                  <a:gd name="T4" fmla="*/ 0 w 5"/>
                  <a:gd name="T5" fmla="*/ 2 h 21"/>
                  <a:gd name="T6" fmla="*/ 5 w 5"/>
                  <a:gd name="T7" fmla="*/ 21 h 21"/>
                  <a:gd name="T8" fmla="*/ 5 w 5"/>
                  <a:gd name="T9" fmla="*/ 0 h 21"/>
                </a:gdLst>
                <a:ahLst/>
                <a:cxnLst>
                  <a:cxn ang="0">
                    <a:pos x="T0" y="T1"/>
                  </a:cxn>
                  <a:cxn ang="0">
                    <a:pos x="T2" y="T3"/>
                  </a:cxn>
                  <a:cxn ang="0">
                    <a:pos x="T4" y="T5"/>
                  </a:cxn>
                  <a:cxn ang="0">
                    <a:pos x="T6" y="T7"/>
                  </a:cxn>
                  <a:cxn ang="0">
                    <a:pos x="T8" y="T9"/>
                  </a:cxn>
                </a:cxnLst>
                <a:rect l="0" t="0" r="r" b="b"/>
                <a:pathLst>
                  <a:path w="5" h="21">
                    <a:moveTo>
                      <a:pt x="5" y="0"/>
                    </a:moveTo>
                    <a:cubicBezTo>
                      <a:pt x="0" y="0"/>
                      <a:pt x="0" y="0"/>
                      <a:pt x="0" y="0"/>
                    </a:cubicBezTo>
                    <a:cubicBezTo>
                      <a:pt x="0" y="1"/>
                      <a:pt x="0" y="2"/>
                      <a:pt x="0" y="2"/>
                    </a:cubicBezTo>
                    <a:cubicBezTo>
                      <a:pt x="0" y="9"/>
                      <a:pt x="2" y="16"/>
                      <a:pt x="5" y="21"/>
                    </a:cubicBezTo>
                    <a:cubicBezTo>
                      <a:pt x="5" y="0"/>
                      <a:pt x="5" y="0"/>
                      <a:pt x="5"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7" name="Freeform 146"/>
              <p:cNvSpPr>
                <a:spLocks/>
              </p:cNvSpPr>
              <p:nvPr/>
            </p:nvSpPr>
            <p:spPr bwMode="auto">
              <a:xfrm>
                <a:off x="4533901" y="4657725"/>
                <a:ext cx="39688" cy="87313"/>
              </a:xfrm>
              <a:custGeom>
                <a:avLst/>
                <a:gdLst>
                  <a:gd name="T0" fmla="*/ 13 w 13"/>
                  <a:gd name="T1" fmla="*/ 0 h 29"/>
                  <a:gd name="T2" fmla="*/ 0 w 13"/>
                  <a:gd name="T3" fmla="*/ 0 h 29"/>
                  <a:gd name="T4" fmla="*/ 0 w 13"/>
                  <a:gd name="T5" fmla="*/ 16 h 29"/>
                  <a:gd name="T6" fmla="*/ 13 w 13"/>
                  <a:gd name="T7" fmla="*/ 29 h 29"/>
                  <a:gd name="T8" fmla="*/ 13 w 13"/>
                  <a:gd name="T9" fmla="*/ 0 h 29"/>
                </a:gdLst>
                <a:ahLst/>
                <a:cxnLst>
                  <a:cxn ang="0">
                    <a:pos x="T0" y="T1"/>
                  </a:cxn>
                  <a:cxn ang="0">
                    <a:pos x="T2" y="T3"/>
                  </a:cxn>
                  <a:cxn ang="0">
                    <a:pos x="T4" y="T5"/>
                  </a:cxn>
                  <a:cxn ang="0">
                    <a:pos x="T6" y="T7"/>
                  </a:cxn>
                  <a:cxn ang="0">
                    <a:pos x="T8" y="T9"/>
                  </a:cxn>
                </a:cxnLst>
                <a:rect l="0" t="0" r="r" b="b"/>
                <a:pathLst>
                  <a:path w="13" h="29">
                    <a:moveTo>
                      <a:pt x="13" y="0"/>
                    </a:moveTo>
                    <a:cubicBezTo>
                      <a:pt x="0" y="0"/>
                      <a:pt x="0" y="0"/>
                      <a:pt x="0" y="0"/>
                    </a:cubicBezTo>
                    <a:cubicBezTo>
                      <a:pt x="0" y="16"/>
                      <a:pt x="0" y="16"/>
                      <a:pt x="0" y="16"/>
                    </a:cubicBezTo>
                    <a:cubicBezTo>
                      <a:pt x="3" y="21"/>
                      <a:pt x="8" y="26"/>
                      <a:pt x="13" y="29"/>
                    </a:cubicBezTo>
                    <a:cubicBezTo>
                      <a:pt x="13" y="0"/>
                      <a:pt x="13" y="0"/>
                      <a:pt x="1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8" name="Freeform 147"/>
              <p:cNvSpPr>
                <a:spLocks/>
              </p:cNvSpPr>
              <p:nvPr/>
            </p:nvSpPr>
            <p:spPr bwMode="auto">
              <a:xfrm>
                <a:off x="4579938" y="4684713"/>
                <a:ext cx="38100" cy="68263"/>
              </a:xfrm>
              <a:custGeom>
                <a:avLst/>
                <a:gdLst>
                  <a:gd name="T0" fmla="*/ 13 w 13"/>
                  <a:gd name="T1" fmla="*/ 0 h 23"/>
                  <a:gd name="T2" fmla="*/ 0 w 13"/>
                  <a:gd name="T3" fmla="*/ 0 h 23"/>
                  <a:gd name="T4" fmla="*/ 0 w 13"/>
                  <a:gd name="T5" fmla="*/ 21 h 23"/>
                  <a:gd name="T6" fmla="*/ 3 w 13"/>
                  <a:gd name="T7" fmla="*/ 23 h 23"/>
                  <a:gd name="T8" fmla="*/ 13 w 13"/>
                  <a:gd name="T9" fmla="*/ 23 h 23"/>
                  <a:gd name="T10" fmla="*/ 13 w 13"/>
                  <a:gd name="T11" fmla="*/ 0 h 23"/>
                </a:gdLst>
                <a:ahLst/>
                <a:cxnLst>
                  <a:cxn ang="0">
                    <a:pos x="T0" y="T1"/>
                  </a:cxn>
                  <a:cxn ang="0">
                    <a:pos x="T2" y="T3"/>
                  </a:cxn>
                  <a:cxn ang="0">
                    <a:pos x="T4" y="T5"/>
                  </a:cxn>
                  <a:cxn ang="0">
                    <a:pos x="T6" y="T7"/>
                  </a:cxn>
                  <a:cxn ang="0">
                    <a:pos x="T8" y="T9"/>
                  </a:cxn>
                  <a:cxn ang="0">
                    <a:pos x="T10" y="T11"/>
                  </a:cxn>
                </a:cxnLst>
                <a:rect l="0" t="0" r="r" b="b"/>
                <a:pathLst>
                  <a:path w="13" h="23">
                    <a:moveTo>
                      <a:pt x="13" y="0"/>
                    </a:moveTo>
                    <a:cubicBezTo>
                      <a:pt x="0" y="0"/>
                      <a:pt x="0" y="0"/>
                      <a:pt x="0" y="0"/>
                    </a:cubicBezTo>
                    <a:cubicBezTo>
                      <a:pt x="0" y="21"/>
                      <a:pt x="0" y="21"/>
                      <a:pt x="0" y="21"/>
                    </a:cubicBezTo>
                    <a:cubicBezTo>
                      <a:pt x="1" y="22"/>
                      <a:pt x="2" y="22"/>
                      <a:pt x="3" y="23"/>
                    </a:cubicBezTo>
                    <a:cubicBezTo>
                      <a:pt x="13" y="23"/>
                      <a:pt x="13" y="23"/>
                      <a:pt x="13" y="23"/>
                    </a:cubicBezTo>
                    <a:cubicBezTo>
                      <a:pt x="13" y="0"/>
                      <a:pt x="13" y="0"/>
                      <a:pt x="13" y="0"/>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9" name="Freeform 148"/>
              <p:cNvSpPr>
                <a:spLocks/>
              </p:cNvSpPr>
              <p:nvPr/>
            </p:nvSpPr>
            <p:spPr bwMode="auto">
              <a:xfrm>
                <a:off x="4484688" y="4629150"/>
                <a:ext cx="3175" cy="6350"/>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0"/>
                      <a:pt x="0" y="0"/>
                    </a:cubicBezTo>
                    <a:cubicBezTo>
                      <a:pt x="0" y="2"/>
                      <a:pt x="0" y="2"/>
                      <a:pt x="0" y="2"/>
                    </a:cubicBezTo>
                    <a:cubicBezTo>
                      <a:pt x="0" y="2"/>
                      <a:pt x="1" y="1"/>
                      <a:pt x="1"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149"/>
              <p:cNvSpPr>
                <a:spLocks/>
              </p:cNvSpPr>
              <p:nvPr/>
            </p:nvSpPr>
            <p:spPr bwMode="auto">
              <a:xfrm>
                <a:off x="4484688" y="4629150"/>
                <a:ext cx="42863" cy="123825"/>
              </a:xfrm>
              <a:custGeom>
                <a:avLst/>
                <a:gdLst>
                  <a:gd name="T0" fmla="*/ 9 w 14"/>
                  <a:gd name="T1" fmla="*/ 0 h 41"/>
                  <a:gd name="T2" fmla="*/ 1 w 14"/>
                  <a:gd name="T3" fmla="*/ 0 h 41"/>
                  <a:gd name="T4" fmla="*/ 0 w 14"/>
                  <a:gd name="T5" fmla="*/ 2 h 41"/>
                  <a:gd name="T6" fmla="*/ 0 w 14"/>
                  <a:gd name="T7" fmla="*/ 41 h 41"/>
                  <a:gd name="T8" fmla="*/ 14 w 14"/>
                  <a:gd name="T9" fmla="*/ 41 h 41"/>
                  <a:gd name="T10" fmla="*/ 14 w 14"/>
                  <a:gd name="T11" fmla="*/ 21 h 41"/>
                  <a:gd name="T12" fmla="*/ 9 w 14"/>
                  <a:gd name="T13" fmla="*/ 2 h 41"/>
                  <a:gd name="T14" fmla="*/ 9 w 14"/>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1">
                    <a:moveTo>
                      <a:pt x="9" y="0"/>
                    </a:moveTo>
                    <a:cubicBezTo>
                      <a:pt x="1" y="0"/>
                      <a:pt x="1" y="0"/>
                      <a:pt x="1" y="0"/>
                    </a:cubicBezTo>
                    <a:cubicBezTo>
                      <a:pt x="1" y="1"/>
                      <a:pt x="0" y="2"/>
                      <a:pt x="0" y="2"/>
                    </a:cubicBezTo>
                    <a:cubicBezTo>
                      <a:pt x="0" y="41"/>
                      <a:pt x="0" y="41"/>
                      <a:pt x="0" y="41"/>
                    </a:cubicBezTo>
                    <a:cubicBezTo>
                      <a:pt x="14" y="41"/>
                      <a:pt x="14" y="41"/>
                      <a:pt x="14" y="41"/>
                    </a:cubicBezTo>
                    <a:cubicBezTo>
                      <a:pt x="14" y="21"/>
                      <a:pt x="14" y="21"/>
                      <a:pt x="14" y="21"/>
                    </a:cubicBezTo>
                    <a:cubicBezTo>
                      <a:pt x="11" y="16"/>
                      <a:pt x="9" y="9"/>
                      <a:pt x="9" y="2"/>
                    </a:cubicBezTo>
                    <a:cubicBezTo>
                      <a:pt x="9" y="2"/>
                      <a:pt x="9" y="1"/>
                      <a:pt x="9"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150"/>
              <p:cNvSpPr>
                <a:spLocks/>
              </p:cNvSpPr>
              <p:nvPr/>
            </p:nvSpPr>
            <p:spPr bwMode="auto">
              <a:xfrm>
                <a:off x="4533901" y="4705350"/>
                <a:ext cx="39688" cy="47625"/>
              </a:xfrm>
              <a:custGeom>
                <a:avLst/>
                <a:gdLst>
                  <a:gd name="T0" fmla="*/ 0 w 13"/>
                  <a:gd name="T1" fmla="*/ 0 h 16"/>
                  <a:gd name="T2" fmla="*/ 0 w 13"/>
                  <a:gd name="T3" fmla="*/ 16 h 16"/>
                  <a:gd name="T4" fmla="*/ 13 w 13"/>
                  <a:gd name="T5" fmla="*/ 16 h 16"/>
                  <a:gd name="T6" fmla="*/ 13 w 13"/>
                  <a:gd name="T7" fmla="*/ 13 h 16"/>
                  <a:gd name="T8" fmla="*/ 0 w 13"/>
                  <a:gd name="T9" fmla="*/ 0 h 16"/>
                </a:gdLst>
                <a:ahLst/>
                <a:cxnLst>
                  <a:cxn ang="0">
                    <a:pos x="T0" y="T1"/>
                  </a:cxn>
                  <a:cxn ang="0">
                    <a:pos x="T2" y="T3"/>
                  </a:cxn>
                  <a:cxn ang="0">
                    <a:pos x="T4" y="T5"/>
                  </a:cxn>
                  <a:cxn ang="0">
                    <a:pos x="T6" y="T7"/>
                  </a:cxn>
                  <a:cxn ang="0">
                    <a:pos x="T8" y="T9"/>
                  </a:cxn>
                </a:cxnLst>
                <a:rect l="0" t="0" r="r" b="b"/>
                <a:pathLst>
                  <a:path w="13" h="16">
                    <a:moveTo>
                      <a:pt x="0" y="0"/>
                    </a:moveTo>
                    <a:cubicBezTo>
                      <a:pt x="0" y="16"/>
                      <a:pt x="0" y="16"/>
                      <a:pt x="0" y="16"/>
                    </a:cubicBezTo>
                    <a:cubicBezTo>
                      <a:pt x="13" y="16"/>
                      <a:pt x="13" y="16"/>
                      <a:pt x="13" y="16"/>
                    </a:cubicBezTo>
                    <a:cubicBezTo>
                      <a:pt x="13" y="13"/>
                      <a:pt x="13" y="13"/>
                      <a:pt x="13" y="13"/>
                    </a:cubicBezTo>
                    <a:cubicBezTo>
                      <a:pt x="8" y="10"/>
                      <a:pt x="3" y="5"/>
                      <a:pt x="0" y="0"/>
                    </a:cubicBezTo>
                  </a:path>
                </a:pathLst>
              </a:custGeom>
              <a:solidFill>
                <a:srgbClr val="57A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2" name="Freeform 151"/>
              <p:cNvSpPr>
                <a:spLocks/>
              </p:cNvSpPr>
              <p:nvPr/>
            </p:nvSpPr>
            <p:spPr bwMode="auto">
              <a:xfrm>
                <a:off x="4579938" y="4748213"/>
                <a:ext cx="7938" cy="4763"/>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1"/>
                      <a:pt x="1" y="1"/>
                      <a:pt x="0" y="0"/>
                    </a:cubicBezTo>
                  </a:path>
                </a:pathLst>
              </a:custGeom>
              <a:solidFill>
                <a:srgbClr val="81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3" name="Freeform 152"/>
              <p:cNvSpPr>
                <a:spLocks noEditPoints="1"/>
              </p:cNvSpPr>
              <p:nvPr/>
            </p:nvSpPr>
            <p:spPr bwMode="auto">
              <a:xfrm>
                <a:off x="4437063" y="4575175"/>
                <a:ext cx="260350" cy="250825"/>
              </a:xfrm>
              <a:custGeom>
                <a:avLst/>
                <a:gdLst>
                  <a:gd name="T0" fmla="*/ 43 w 86"/>
                  <a:gd name="T1" fmla="*/ 0 h 83"/>
                  <a:gd name="T2" fmla="*/ 86 w 86"/>
                  <a:gd name="T3" fmla="*/ 41 h 83"/>
                  <a:gd name="T4" fmla="*/ 43 w 86"/>
                  <a:gd name="T5" fmla="*/ 83 h 83"/>
                  <a:gd name="T6" fmla="*/ 0 w 86"/>
                  <a:gd name="T7" fmla="*/ 41 h 83"/>
                  <a:gd name="T8" fmla="*/ 43 w 86"/>
                  <a:gd name="T9" fmla="*/ 0 h 83"/>
                  <a:gd name="T10" fmla="*/ 7 w 86"/>
                  <a:gd name="T11" fmla="*/ 41 h 83"/>
                  <a:gd name="T12" fmla="*/ 43 w 86"/>
                  <a:gd name="T13" fmla="*/ 76 h 83"/>
                  <a:gd name="T14" fmla="*/ 79 w 86"/>
                  <a:gd name="T15" fmla="*/ 41 h 83"/>
                  <a:gd name="T16" fmla="*/ 43 w 86"/>
                  <a:gd name="T17" fmla="*/ 7 h 83"/>
                  <a:gd name="T18" fmla="*/ 7 w 86"/>
                  <a:gd name="T1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3">
                    <a:moveTo>
                      <a:pt x="43" y="0"/>
                    </a:moveTo>
                    <a:cubicBezTo>
                      <a:pt x="67" y="0"/>
                      <a:pt x="86" y="19"/>
                      <a:pt x="86" y="41"/>
                    </a:cubicBezTo>
                    <a:cubicBezTo>
                      <a:pt x="86" y="64"/>
                      <a:pt x="67" y="83"/>
                      <a:pt x="43" y="83"/>
                    </a:cubicBezTo>
                    <a:cubicBezTo>
                      <a:pt x="19" y="83"/>
                      <a:pt x="0" y="64"/>
                      <a:pt x="0" y="41"/>
                    </a:cubicBezTo>
                    <a:cubicBezTo>
                      <a:pt x="0" y="19"/>
                      <a:pt x="19" y="0"/>
                      <a:pt x="43" y="0"/>
                    </a:cubicBezTo>
                    <a:moveTo>
                      <a:pt x="7" y="41"/>
                    </a:moveTo>
                    <a:cubicBezTo>
                      <a:pt x="7" y="60"/>
                      <a:pt x="23" y="76"/>
                      <a:pt x="43" y="76"/>
                    </a:cubicBezTo>
                    <a:cubicBezTo>
                      <a:pt x="63" y="76"/>
                      <a:pt x="79" y="60"/>
                      <a:pt x="79" y="41"/>
                    </a:cubicBezTo>
                    <a:cubicBezTo>
                      <a:pt x="79" y="22"/>
                      <a:pt x="63" y="7"/>
                      <a:pt x="43" y="7"/>
                    </a:cubicBezTo>
                    <a:cubicBezTo>
                      <a:pt x="23" y="7"/>
                      <a:pt x="7" y="22"/>
                      <a:pt x="7" y="41"/>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4" name="Freeform 153"/>
              <p:cNvSpPr>
                <a:spLocks/>
              </p:cNvSpPr>
              <p:nvPr/>
            </p:nvSpPr>
            <p:spPr bwMode="auto">
              <a:xfrm>
                <a:off x="4640263" y="4665663"/>
                <a:ext cx="36513" cy="112713"/>
              </a:xfrm>
              <a:custGeom>
                <a:avLst/>
                <a:gdLst>
                  <a:gd name="T0" fmla="*/ 0 w 12"/>
                  <a:gd name="T1" fmla="*/ 37 h 37"/>
                  <a:gd name="T2" fmla="*/ 0 w 12"/>
                  <a:gd name="T3" fmla="*/ 17 h 37"/>
                  <a:gd name="T4" fmla="*/ 10 w 12"/>
                  <a:gd name="T5" fmla="*/ 0 h 37"/>
                  <a:gd name="T6" fmla="*/ 12 w 12"/>
                  <a:gd name="T7" fmla="*/ 11 h 37"/>
                  <a:gd name="T8" fmla="*/ 0 w 12"/>
                  <a:gd name="T9" fmla="*/ 37 h 37"/>
                </a:gdLst>
                <a:ahLst/>
                <a:cxnLst>
                  <a:cxn ang="0">
                    <a:pos x="T0" y="T1"/>
                  </a:cxn>
                  <a:cxn ang="0">
                    <a:pos x="T2" y="T3"/>
                  </a:cxn>
                  <a:cxn ang="0">
                    <a:pos x="T4" y="T5"/>
                  </a:cxn>
                  <a:cxn ang="0">
                    <a:pos x="T6" y="T7"/>
                  </a:cxn>
                  <a:cxn ang="0">
                    <a:pos x="T8" y="T9"/>
                  </a:cxn>
                </a:cxnLst>
                <a:rect l="0" t="0" r="r" b="b"/>
                <a:pathLst>
                  <a:path w="12" h="37">
                    <a:moveTo>
                      <a:pt x="0" y="37"/>
                    </a:moveTo>
                    <a:cubicBezTo>
                      <a:pt x="0" y="17"/>
                      <a:pt x="0" y="17"/>
                      <a:pt x="0" y="17"/>
                    </a:cubicBezTo>
                    <a:cubicBezTo>
                      <a:pt x="0" y="10"/>
                      <a:pt x="4" y="3"/>
                      <a:pt x="10" y="0"/>
                    </a:cubicBezTo>
                    <a:cubicBezTo>
                      <a:pt x="11" y="3"/>
                      <a:pt x="12" y="7"/>
                      <a:pt x="12" y="11"/>
                    </a:cubicBezTo>
                    <a:cubicBezTo>
                      <a:pt x="12" y="21"/>
                      <a:pt x="7" y="31"/>
                      <a:pt x="0" y="37"/>
                    </a:cubicBezTo>
                    <a:close/>
                  </a:path>
                </a:pathLst>
              </a:custGeom>
              <a:solidFill>
                <a:srgbClr val="977F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Rectangle 154"/>
              <p:cNvSpPr>
                <a:spLocks noChangeArrowheads="1"/>
              </p:cNvSpPr>
              <p:nvPr/>
            </p:nvSpPr>
            <p:spPr bwMode="auto">
              <a:xfrm>
                <a:off x="4624388" y="4714875"/>
                <a:ext cx="36513" cy="381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88794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Files and Azure file Sync</a:t>
            </a:r>
          </a:p>
        </p:txBody>
      </p:sp>
    </p:spTree>
    <p:extLst>
      <p:ext uri="{BB962C8B-B14F-4D97-AF65-F5344CB8AC3E}">
        <p14:creationId xmlns:p14="http://schemas.microsoft.com/office/powerpoint/2010/main" val="34061220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F4E7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93BA6-EF05-441E-868A-C5C0D316603A}"/>
              </a:ext>
            </a:extLst>
          </p:cNvPr>
          <p:cNvSpPr>
            <a:spLocks noGrp="1"/>
          </p:cNvSpPr>
          <p:nvPr>
            <p:ph type="title"/>
          </p:nvPr>
        </p:nvSpPr>
        <p:spPr/>
        <p:txBody>
          <a:bodyPr/>
          <a:lstStyle/>
          <a:p>
            <a:r>
              <a:rPr lang="en-US" dirty="0"/>
              <a:t>What is Azure Files?</a:t>
            </a:r>
          </a:p>
        </p:txBody>
      </p:sp>
      <p:sp>
        <p:nvSpPr>
          <p:cNvPr id="3" name="Hook">
            <a:extLst>
              <a:ext uri="{FF2B5EF4-FFF2-40B4-BE49-F238E27FC236}">
                <a16:creationId xmlns:a16="http://schemas.microsoft.com/office/drawing/2014/main" id="{183F50A0-8EF7-4DB2-9E26-CE443CD170F8}"/>
              </a:ext>
            </a:extLst>
          </p:cNvPr>
          <p:cNvSpPr>
            <a:spLocks noGrp="1"/>
          </p:cNvSpPr>
          <p:nvPr>
            <p:ph type="body" sz="quarter" idx="10"/>
          </p:nvPr>
        </p:nvSpPr>
        <p:spPr>
          <a:xfrm>
            <a:off x="274689" y="1213174"/>
            <a:ext cx="11887100" cy="683167"/>
          </a:xfrm>
        </p:spPr>
        <p:txBody>
          <a:bodyPr/>
          <a:lstStyle/>
          <a:p>
            <a:r>
              <a:rPr lang="en-US" dirty="0"/>
              <a:t>Cloud file shares that are…</a:t>
            </a:r>
          </a:p>
        </p:txBody>
      </p:sp>
      <p:grpSp>
        <p:nvGrpSpPr>
          <p:cNvPr id="31" name="Secure">
            <a:extLst>
              <a:ext uri="{FF2B5EF4-FFF2-40B4-BE49-F238E27FC236}">
                <a16:creationId xmlns:a16="http://schemas.microsoft.com/office/drawing/2014/main" id="{74AE77D8-7BA8-4FC4-A1E9-E6DDC8399020}"/>
              </a:ext>
            </a:extLst>
          </p:cNvPr>
          <p:cNvGrpSpPr/>
          <p:nvPr/>
        </p:nvGrpSpPr>
        <p:grpSpPr>
          <a:xfrm>
            <a:off x="6902830" y="1966178"/>
            <a:ext cx="5230373" cy="1323470"/>
            <a:chOff x="548640" y="1965960"/>
            <a:chExt cx="5231114" cy="1323657"/>
          </a:xfrm>
        </p:grpSpPr>
        <p:pic>
          <p:nvPicPr>
            <p:cNvPr id="5" name="Secure-Pic">
              <a:extLst>
                <a:ext uri="{FF2B5EF4-FFF2-40B4-BE49-F238E27FC236}">
                  <a16:creationId xmlns:a16="http://schemas.microsoft.com/office/drawing/2014/main" id="{FDF6C2E7-A51F-4145-AB51-5748B68B9D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640" y="2009457"/>
              <a:ext cx="1280160" cy="1280160"/>
            </a:xfrm>
            <a:prstGeom prst="rect">
              <a:avLst/>
            </a:prstGeom>
          </p:spPr>
        </p:pic>
        <p:sp>
          <p:nvSpPr>
            <p:cNvPr id="8" name="Secure-Title">
              <a:extLst>
                <a:ext uri="{FF2B5EF4-FFF2-40B4-BE49-F238E27FC236}">
                  <a16:creationId xmlns:a16="http://schemas.microsoft.com/office/drawing/2014/main" id="{89664604-7779-4629-9B87-D6528688E8A7}"/>
                </a:ext>
              </a:extLst>
            </p:cNvPr>
            <p:cNvSpPr txBox="1"/>
            <p:nvPr/>
          </p:nvSpPr>
          <p:spPr>
            <a:xfrm>
              <a:off x="2103437" y="1965960"/>
              <a:ext cx="1246032" cy="634529"/>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dirty="0">
                  <a:gradFill>
                    <a:gsLst>
                      <a:gs pos="2917">
                        <a:srgbClr val="FFFFFF"/>
                      </a:gs>
                      <a:gs pos="30000">
                        <a:srgbClr val="FFFFFF"/>
                      </a:gs>
                    </a:gsLst>
                    <a:lin ang="5400000" scaled="0"/>
                  </a:gradFill>
                  <a:latin typeface="Segoe UI Light"/>
                </a:rPr>
                <a:t>Secure</a:t>
              </a:r>
            </a:p>
          </p:txBody>
        </p:sp>
        <p:sp>
          <p:nvSpPr>
            <p:cNvPr id="23" name="Secure-Text">
              <a:extLst>
                <a:ext uri="{FF2B5EF4-FFF2-40B4-BE49-F238E27FC236}">
                  <a16:creationId xmlns:a16="http://schemas.microsoft.com/office/drawing/2014/main" id="{5C0B29C0-9A27-4BF7-9469-BAA414BE0EAE}"/>
                </a:ext>
              </a:extLst>
            </p:cNvPr>
            <p:cNvSpPr txBox="1"/>
            <p:nvPr/>
          </p:nvSpPr>
          <p:spPr>
            <a:xfrm>
              <a:off x="2103437" y="2418704"/>
              <a:ext cx="3676317" cy="521377"/>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599"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Data encrypted at rest and in transit</a:t>
              </a:r>
            </a:p>
          </p:txBody>
        </p:sp>
      </p:grpSp>
      <p:grpSp>
        <p:nvGrpSpPr>
          <p:cNvPr id="32" name="EasilyManaged">
            <a:extLst>
              <a:ext uri="{FF2B5EF4-FFF2-40B4-BE49-F238E27FC236}">
                <a16:creationId xmlns:a16="http://schemas.microsoft.com/office/drawing/2014/main" id="{C1692E8E-763A-4DD0-8D71-FD3E17266012}"/>
              </a:ext>
            </a:extLst>
          </p:cNvPr>
          <p:cNvGrpSpPr/>
          <p:nvPr/>
        </p:nvGrpSpPr>
        <p:grpSpPr>
          <a:xfrm>
            <a:off x="548652" y="1966178"/>
            <a:ext cx="3963912" cy="1323470"/>
            <a:chOff x="6904037" y="1965960"/>
            <a:chExt cx="3964475" cy="1323657"/>
          </a:xfrm>
        </p:grpSpPr>
        <p:pic>
          <p:nvPicPr>
            <p:cNvPr id="13" name="EasilyManaged-Pic">
              <a:extLst>
                <a:ext uri="{FF2B5EF4-FFF2-40B4-BE49-F238E27FC236}">
                  <a16:creationId xmlns:a16="http://schemas.microsoft.com/office/drawing/2014/main" id="{27CF15C2-ACDF-4DAE-B504-E7E70926D9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04037" y="2009457"/>
              <a:ext cx="1280160" cy="1280160"/>
            </a:xfrm>
            <a:prstGeom prst="rect">
              <a:avLst/>
            </a:prstGeom>
          </p:spPr>
        </p:pic>
        <p:sp>
          <p:nvSpPr>
            <p:cNvPr id="20" name="EasilyManaged-Title">
              <a:extLst>
                <a:ext uri="{FF2B5EF4-FFF2-40B4-BE49-F238E27FC236}">
                  <a16:creationId xmlns:a16="http://schemas.microsoft.com/office/drawing/2014/main" id="{2D8F71E9-F0A8-42DC-A464-6BCA957CA692}"/>
                </a:ext>
              </a:extLst>
            </p:cNvPr>
            <p:cNvSpPr txBox="1"/>
            <p:nvPr/>
          </p:nvSpPr>
          <p:spPr>
            <a:xfrm>
              <a:off x="8458517" y="1965960"/>
              <a:ext cx="2409995" cy="634529"/>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dirty="0">
                  <a:gradFill>
                    <a:gsLst>
                      <a:gs pos="2917">
                        <a:srgbClr val="FFFFFF"/>
                      </a:gs>
                      <a:gs pos="30000">
                        <a:srgbClr val="FFFFFF"/>
                      </a:gs>
                    </a:gsLst>
                    <a:lin ang="5400000" scaled="0"/>
                  </a:gradFill>
                  <a:latin typeface="Segoe UI Light"/>
                </a:rPr>
                <a:t>Easily managed</a:t>
              </a:r>
            </a:p>
          </p:txBody>
        </p:sp>
        <p:sp>
          <p:nvSpPr>
            <p:cNvPr id="26" name="EasilyManaged-Text">
              <a:extLst>
                <a:ext uri="{FF2B5EF4-FFF2-40B4-BE49-F238E27FC236}">
                  <a16:creationId xmlns:a16="http://schemas.microsoft.com/office/drawing/2014/main" id="{30B2FA04-6575-4DFF-AD1E-6D84CE2C924A}"/>
                </a:ext>
              </a:extLst>
            </p:cNvPr>
            <p:cNvSpPr txBox="1"/>
            <p:nvPr/>
          </p:nvSpPr>
          <p:spPr>
            <a:xfrm>
              <a:off x="8458517" y="2423160"/>
              <a:ext cx="2182514" cy="521377"/>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599"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No servers required</a:t>
              </a:r>
            </a:p>
          </p:txBody>
        </p:sp>
      </p:grpSp>
      <p:grpSp>
        <p:nvGrpSpPr>
          <p:cNvPr id="33" name="Smart">
            <a:extLst>
              <a:ext uri="{FF2B5EF4-FFF2-40B4-BE49-F238E27FC236}">
                <a16:creationId xmlns:a16="http://schemas.microsoft.com/office/drawing/2014/main" id="{571026B4-F3D3-4EDF-AC3D-08D93ADF2C54}"/>
              </a:ext>
            </a:extLst>
          </p:cNvPr>
          <p:cNvGrpSpPr/>
          <p:nvPr/>
        </p:nvGrpSpPr>
        <p:grpSpPr>
          <a:xfrm>
            <a:off x="548651" y="5184408"/>
            <a:ext cx="5174698" cy="1324645"/>
            <a:chOff x="548640" y="3575304"/>
            <a:chExt cx="5175432" cy="1324832"/>
          </a:xfrm>
        </p:grpSpPr>
        <p:pic>
          <p:nvPicPr>
            <p:cNvPr id="7" name="Smart-Pic">
              <a:extLst>
                <a:ext uri="{FF2B5EF4-FFF2-40B4-BE49-F238E27FC236}">
                  <a16:creationId xmlns:a16="http://schemas.microsoft.com/office/drawing/2014/main" id="{C66A8992-6BAB-4C1C-A14A-35FE34FF37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640" y="3619976"/>
              <a:ext cx="1280160" cy="1280160"/>
            </a:xfrm>
            <a:prstGeom prst="rect">
              <a:avLst/>
            </a:prstGeom>
          </p:spPr>
        </p:pic>
        <p:sp>
          <p:nvSpPr>
            <p:cNvPr id="18" name="Smart-Title">
              <a:extLst>
                <a:ext uri="{FF2B5EF4-FFF2-40B4-BE49-F238E27FC236}">
                  <a16:creationId xmlns:a16="http://schemas.microsoft.com/office/drawing/2014/main" id="{0E0E08FC-DF67-4431-8C5D-914FB0B2F734}"/>
                </a:ext>
              </a:extLst>
            </p:cNvPr>
            <p:cNvSpPr txBox="1"/>
            <p:nvPr/>
          </p:nvSpPr>
          <p:spPr>
            <a:xfrm>
              <a:off x="2103120" y="3575304"/>
              <a:ext cx="1148382" cy="634529"/>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dirty="0">
                  <a:gradFill>
                    <a:gsLst>
                      <a:gs pos="2917">
                        <a:srgbClr val="FFFFFF"/>
                      </a:gs>
                      <a:gs pos="30000">
                        <a:srgbClr val="FFFFFF"/>
                      </a:gs>
                    </a:gsLst>
                    <a:lin ang="5400000" scaled="0"/>
                  </a:gradFill>
                  <a:latin typeface="Segoe UI Light"/>
                </a:rPr>
                <a:t>Smart</a:t>
              </a:r>
            </a:p>
          </p:txBody>
        </p:sp>
        <p:sp>
          <p:nvSpPr>
            <p:cNvPr id="27" name="Smart-Text">
              <a:extLst>
                <a:ext uri="{FF2B5EF4-FFF2-40B4-BE49-F238E27FC236}">
                  <a16:creationId xmlns:a16="http://schemas.microsoft.com/office/drawing/2014/main" id="{32926105-1FA2-4BE5-9793-1A5C4C61E529}"/>
                </a:ext>
              </a:extLst>
            </p:cNvPr>
            <p:cNvSpPr txBox="1"/>
            <p:nvPr/>
          </p:nvSpPr>
          <p:spPr>
            <a:xfrm>
              <a:off x="2096285" y="4032504"/>
              <a:ext cx="3627787" cy="825776"/>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599"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Make the most of limited networks </a:t>
              </a:r>
            </a:p>
            <a:p>
              <a:pPr defTabSz="932563">
                <a:lnSpc>
                  <a:spcPct val="90000"/>
                </a:lnSpc>
                <a:spcAft>
                  <a:spcPts val="600"/>
                </a:spcAft>
                <a:defRPr/>
              </a:pPr>
              <a:r>
                <a:rPr lang="en-US" sz="1599"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with intelligent caching</a:t>
              </a:r>
            </a:p>
          </p:txBody>
        </p:sp>
      </p:grpSp>
      <p:grpSp>
        <p:nvGrpSpPr>
          <p:cNvPr id="35" name="XPlat">
            <a:extLst>
              <a:ext uri="{FF2B5EF4-FFF2-40B4-BE49-F238E27FC236}">
                <a16:creationId xmlns:a16="http://schemas.microsoft.com/office/drawing/2014/main" id="{0D42D2C2-9FBC-41DE-8215-EB25CBB3A56E}"/>
              </a:ext>
            </a:extLst>
          </p:cNvPr>
          <p:cNvGrpSpPr/>
          <p:nvPr/>
        </p:nvGrpSpPr>
        <p:grpSpPr>
          <a:xfrm>
            <a:off x="548652" y="3575293"/>
            <a:ext cx="5413276" cy="1325692"/>
            <a:chOff x="548640" y="5184648"/>
            <a:chExt cx="5414044" cy="1325880"/>
          </a:xfrm>
        </p:grpSpPr>
        <p:pic>
          <p:nvPicPr>
            <p:cNvPr id="10" name="XPlat-pic">
              <a:extLst>
                <a:ext uri="{FF2B5EF4-FFF2-40B4-BE49-F238E27FC236}">
                  <a16:creationId xmlns:a16="http://schemas.microsoft.com/office/drawing/2014/main" id="{1D560ACA-5388-4D5C-B174-1D3DE6249F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8640" y="5230368"/>
              <a:ext cx="1280160" cy="1280160"/>
            </a:xfrm>
            <a:prstGeom prst="rect">
              <a:avLst/>
            </a:prstGeom>
          </p:spPr>
        </p:pic>
        <p:sp>
          <p:nvSpPr>
            <p:cNvPr id="19" name="XPlat-Title">
              <a:extLst>
                <a:ext uri="{FF2B5EF4-FFF2-40B4-BE49-F238E27FC236}">
                  <a16:creationId xmlns:a16="http://schemas.microsoft.com/office/drawing/2014/main" id="{A0B01E08-9D64-44ED-9AFA-0BFBA4C136DE}"/>
                </a:ext>
              </a:extLst>
            </p:cNvPr>
            <p:cNvSpPr txBox="1"/>
            <p:nvPr/>
          </p:nvSpPr>
          <p:spPr>
            <a:xfrm>
              <a:off x="2103120" y="5184648"/>
              <a:ext cx="2319408" cy="63453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dirty="0">
                  <a:gradFill>
                    <a:gsLst>
                      <a:gs pos="2917">
                        <a:srgbClr val="FFFFFF"/>
                      </a:gs>
                      <a:gs pos="30000">
                        <a:srgbClr val="FFFFFF"/>
                      </a:gs>
                    </a:gsLst>
                    <a:lin ang="5400000" scaled="0"/>
                  </a:gradFill>
                  <a:latin typeface="Segoe UI Light"/>
                </a:rPr>
                <a:t>Cross-platform</a:t>
              </a:r>
            </a:p>
          </p:txBody>
        </p:sp>
        <p:sp>
          <p:nvSpPr>
            <p:cNvPr id="28" name="XPlat-Text">
              <a:extLst>
                <a:ext uri="{FF2B5EF4-FFF2-40B4-BE49-F238E27FC236}">
                  <a16:creationId xmlns:a16="http://schemas.microsoft.com/office/drawing/2014/main" id="{E5D6AFAB-D75F-4C75-B3B2-EEC4D9C43FF0}"/>
                </a:ext>
              </a:extLst>
            </p:cNvPr>
            <p:cNvSpPr txBox="1"/>
            <p:nvPr/>
          </p:nvSpPr>
          <p:spPr>
            <a:xfrm>
              <a:off x="2103120" y="5641848"/>
              <a:ext cx="3859564" cy="815553"/>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599"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Mount on Windows, Linux, and macOS</a:t>
              </a:r>
            </a:p>
            <a:p>
              <a:pPr defTabSz="932563">
                <a:lnSpc>
                  <a:spcPct val="90000"/>
                </a:lnSpc>
                <a:spcAft>
                  <a:spcPts val="600"/>
                </a:spcAft>
                <a:defRPr/>
              </a:pPr>
              <a:r>
                <a:rPr lang="en-US" sz="1400" i="1" dirty="0"/>
                <a:t>Protocols: SMB 2.1, 3.0, and REST</a:t>
              </a:r>
            </a:p>
          </p:txBody>
        </p:sp>
      </p:grpSp>
      <p:grpSp>
        <p:nvGrpSpPr>
          <p:cNvPr id="34" name="Hybrid">
            <a:extLst>
              <a:ext uri="{FF2B5EF4-FFF2-40B4-BE49-F238E27FC236}">
                <a16:creationId xmlns:a16="http://schemas.microsoft.com/office/drawing/2014/main" id="{9FBF614A-661B-499B-83AC-133C0C7C7E95}"/>
              </a:ext>
            </a:extLst>
          </p:cNvPr>
          <p:cNvGrpSpPr/>
          <p:nvPr/>
        </p:nvGrpSpPr>
        <p:grpSpPr>
          <a:xfrm>
            <a:off x="6903147" y="3575293"/>
            <a:ext cx="4913799" cy="1282794"/>
            <a:chOff x="6904037" y="3575304"/>
            <a:chExt cx="4914496" cy="1282976"/>
          </a:xfrm>
        </p:grpSpPr>
        <p:pic>
          <p:nvPicPr>
            <p:cNvPr id="15" name="Hybrid-Pic">
              <a:extLst>
                <a:ext uri="{FF2B5EF4-FFF2-40B4-BE49-F238E27FC236}">
                  <a16:creationId xmlns:a16="http://schemas.microsoft.com/office/drawing/2014/main" id="{BC1C34FC-E77B-4268-92F5-9CF78BA5072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04037" y="3784997"/>
              <a:ext cx="1280160" cy="950119"/>
            </a:xfrm>
            <a:prstGeom prst="rect">
              <a:avLst/>
            </a:prstGeom>
          </p:spPr>
        </p:pic>
        <p:sp>
          <p:nvSpPr>
            <p:cNvPr id="21" name="Hybrid-Title">
              <a:extLst>
                <a:ext uri="{FF2B5EF4-FFF2-40B4-BE49-F238E27FC236}">
                  <a16:creationId xmlns:a16="http://schemas.microsoft.com/office/drawing/2014/main" id="{0A6D157D-17A3-419A-8AF2-4FD858312AB7}"/>
                </a:ext>
              </a:extLst>
            </p:cNvPr>
            <p:cNvSpPr txBox="1"/>
            <p:nvPr/>
          </p:nvSpPr>
          <p:spPr>
            <a:xfrm>
              <a:off x="8458517" y="3575304"/>
              <a:ext cx="3360016" cy="63453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dirty="0">
                  <a:gradFill>
                    <a:gsLst>
                      <a:gs pos="2917">
                        <a:srgbClr val="FFFFFF"/>
                      </a:gs>
                      <a:gs pos="30000">
                        <a:srgbClr val="FFFFFF"/>
                      </a:gs>
                    </a:gsLst>
                    <a:lin ang="5400000" scaled="0"/>
                  </a:gradFill>
                  <a:latin typeface="Segoe UI Light"/>
                </a:rPr>
                <a:t>Built for a hybrid world</a:t>
              </a:r>
            </a:p>
          </p:txBody>
        </p:sp>
        <p:sp>
          <p:nvSpPr>
            <p:cNvPr id="29" name="Hybrid-Text">
              <a:extLst>
                <a:ext uri="{FF2B5EF4-FFF2-40B4-BE49-F238E27FC236}">
                  <a16:creationId xmlns:a16="http://schemas.microsoft.com/office/drawing/2014/main" id="{26885822-8DC9-4B6F-B713-4350A03DC69B}"/>
                </a:ext>
              </a:extLst>
            </p:cNvPr>
            <p:cNvSpPr txBox="1"/>
            <p:nvPr/>
          </p:nvSpPr>
          <p:spPr>
            <a:xfrm>
              <a:off x="8458517" y="4032504"/>
              <a:ext cx="3312073" cy="825776"/>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599"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Access data where you want to, </a:t>
              </a:r>
            </a:p>
            <a:p>
              <a:pPr defTabSz="932563">
                <a:lnSpc>
                  <a:spcPct val="90000"/>
                </a:lnSpc>
                <a:spcAft>
                  <a:spcPts val="600"/>
                </a:spcAft>
                <a:defRPr/>
              </a:pPr>
              <a:r>
                <a:rPr lang="en-US" sz="1599"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how you want to</a:t>
              </a:r>
            </a:p>
          </p:txBody>
        </p:sp>
      </p:grpSp>
      <p:grpSp>
        <p:nvGrpSpPr>
          <p:cNvPr id="36" name="Harmonious">
            <a:extLst>
              <a:ext uri="{FF2B5EF4-FFF2-40B4-BE49-F238E27FC236}">
                <a16:creationId xmlns:a16="http://schemas.microsoft.com/office/drawing/2014/main" id="{2740B47A-DD90-4667-92E7-AEA60EC264C6}"/>
              </a:ext>
            </a:extLst>
          </p:cNvPr>
          <p:cNvGrpSpPr/>
          <p:nvPr/>
        </p:nvGrpSpPr>
        <p:grpSpPr>
          <a:xfrm>
            <a:off x="6903148" y="5184409"/>
            <a:ext cx="5031512" cy="1322367"/>
            <a:chOff x="6904037" y="5184648"/>
            <a:chExt cx="5032226" cy="1322555"/>
          </a:xfrm>
        </p:grpSpPr>
        <p:pic>
          <p:nvPicPr>
            <p:cNvPr id="17" name="Harmonious-Pic">
              <a:extLst>
                <a:ext uri="{FF2B5EF4-FFF2-40B4-BE49-F238E27FC236}">
                  <a16:creationId xmlns:a16="http://schemas.microsoft.com/office/drawing/2014/main" id="{36377E26-187C-4092-B905-973437A07A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04037" y="5230368"/>
              <a:ext cx="1316736" cy="1276835"/>
            </a:xfrm>
            <a:prstGeom prst="rect">
              <a:avLst/>
            </a:prstGeom>
          </p:spPr>
        </p:pic>
        <p:sp>
          <p:nvSpPr>
            <p:cNvPr id="22" name="Harmonious-Title">
              <a:extLst>
                <a:ext uri="{FF2B5EF4-FFF2-40B4-BE49-F238E27FC236}">
                  <a16:creationId xmlns:a16="http://schemas.microsoft.com/office/drawing/2014/main" id="{4412FEC9-7214-454F-BCE3-566162F9FFAF}"/>
                </a:ext>
              </a:extLst>
            </p:cNvPr>
            <p:cNvSpPr txBox="1"/>
            <p:nvPr/>
          </p:nvSpPr>
          <p:spPr>
            <a:xfrm>
              <a:off x="8458517" y="5184648"/>
              <a:ext cx="1974130" cy="63453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400" dirty="0">
                  <a:gradFill>
                    <a:gsLst>
                      <a:gs pos="2917">
                        <a:srgbClr val="FFFFFF"/>
                      </a:gs>
                      <a:gs pos="30000">
                        <a:srgbClr val="FFFFFF"/>
                      </a:gs>
                    </a:gsLst>
                    <a:lin ang="5400000" scaled="0"/>
                  </a:gradFill>
                  <a:latin typeface="Segoe UI Light"/>
                </a:rPr>
                <a:t>Harmonious</a:t>
              </a:r>
            </a:p>
          </p:txBody>
        </p:sp>
        <p:sp>
          <p:nvSpPr>
            <p:cNvPr id="30" name="Harmonious-Text">
              <a:extLst>
                <a:ext uri="{FF2B5EF4-FFF2-40B4-BE49-F238E27FC236}">
                  <a16:creationId xmlns:a16="http://schemas.microsoft.com/office/drawing/2014/main" id="{F84CB2F3-C728-4041-BEB6-DC34F472BA57}"/>
                </a:ext>
              </a:extLst>
            </p:cNvPr>
            <p:cNvSpPr txBox="1"/>
            <p:nvPr/>
          </p:nvSpPr>
          <p:spPr>
            <a:xfrm>
              <a:off x="8458517" y="5641848"/>
              <a:ext cx="3477746" cy="825776"/>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599"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Migrate applications to the cloud </a:t>
              </a:r>
            </a:p>
            <a:p>
              <a:pPr defTabSz="932563">
                <a:lnSpc>
                  <a:spcPct val="90000"/>
                </a:lnSpc>
                <a:spcAft>
                  <a:spcPts val="600"/>
                </a:spcAft>
                <a:defRPr/>
              </a:pPr>
              <a:r>
                <a:rPr lang="en-US" sz="1599"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without the headaches</a:t>
              </a:r>
            </a:p>
          </p:txBody>
        </p:sp>
      </p:grpSp>
    </p:spTree>
    <p:extLst>
      <p:ext uri="{BB962C8B-B14F-4D97-AF65-F5344CB8AC3E}">
        <p14:creationId xmlns:p14="http://schemas.microsoft.com/office/powerpoint/2010/main" val="733139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anim calcmode="lin" valueType="num">
                                      <p:cBhvr>
                                        <p:cTn id="15" dur="500" fill="hold"/>
                                        <p:tgtEl>
                                          <p:spTgt spid="31"/>
                                        </p:tgtEl>
                                        <p:attrNameLst>
                                          <p:attrName>ppt_x</p:attrName>
                                        </p:attrNameLst>
                                      </p:cBhvr>
                                      <p:tavLst>
                                        <p:tav tm="0">
                                          <p:val>
                                            <p:strVal val="#ppt_x"/>
                                          </p:val>
                                        </p:tav>
                                        <p:tav tm="100000">
                                          <p:val>
                                            <p:strVal val="#ppt_x"/>
                                          </p:val>
                                        </p:tav>
                                      </p:tavLst>
                                    </p:anim>
                                    <p:anim calcmode="lin" valueType="num">
                                      <p:cBhvr>
                                        <p:cTn id="16"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anim calcmode="lin" valueType="num">
                                      <p:cBhvr>
                                        <p:cTn id="22" dur="500" fill="hold"/>
                                        <p:tgtEl>
                                          <p:spTgt spid="35"/>
                                        </p:tgtEl>
                                        <p:attrNameLst>
                                          <p:attrName>ppt_x</p:attrName>
                                        </p:attrNameLst>
                                      </p:cBhvr>
                                      <p:tavLst>
                                        <p:tav tm="0">
                                          <p:val>
                                            <p:strVal val="#ppt_x"/>
                                          </p:val>
                                        </p:tav>
                                        <p:tav tm="100000">
                                          <p:val>
                                            <p:strVal val="#ppt_x"/>
                                          </p:val>
                                        </p:tav>
                                      </p:tavLst>
                                    </p:anim>
                                    <p:anim calcmode="lin" valueType="num">
                                      <p:cBhvr>
                                        <p:cTn id="23"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anim calcmode="lin" valueType="num">
                                      <p:cBhvr>
                                        <p:cTn id="29" dur="500" fill="hold"/>
                                        <p:tgtEl>
                                          <p:spTgt spid="34"/>
                                        </p:tgtEl>
                                        <p:attrNameLst>
                                          <p:attrName>ppt_x</p:attrName>
                                        </p:attrNameLst>
                                      </p:cBhvr>
                                      <p:tavLst>
                                        <p:tav tm="0">
                                          <p:val>
                                            <p:strVal val="#ppt_x"/>
                                          </p:val>
                                        </p:tav>
                                        <p:tav tm="100000">
                                          <p:val>
                                            <p:strVal val="#ppt_x"/>
                                          </p:val>
                                        </p:tav>
                                      </p:tavLst>
                                    </p:anim>
                                    <p:anim calcmode="lin" valueType="num">
                                      <p:cBhvr>
                                        <p:cTn id="30"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anim calcmode="lin" valueType="num">
                                      <p:cBhvr>
                                        <p:cTn id="36" dur="500" fill="hold"/>
                                        <p:tgtEl>
                                          <p:spTgt spid="33"/>
                                        </p:tgtEl>
                                        <p:attrNameLst>
                                          <p:attrName>ppt_x</p:attrName>
                                        </p:attrNameLst>
                                      </p:cBhvr>
                                      <p:tavLst>
                                        <p:tav tm="0">
                                          <p:val>
                                            <p:strVal val="#ppt_x"/>
                                          </p:val>
                                        </p:tav>
                                        <p:tav tm="100000">
                                          <p:val>
                                            <p:strVal val="#ppt_x"/>
                                          </p:val>
                                        </p:tav>
                                      </p:tavLst>
                                    </p:anim>
                                    <p:anim calcmode="lin" valueType="num">
                                      <p:cBhvr>
                                        <p:cTn id="3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anim calcmode="lin" valueType="num">
                                      <p:cBhvr>
                                        <p:cTn id="43" dur="500" fill="hold"/>
                                        <p:tgtEl>
                                          <p:spTgt spid="36"/>
                                        </p:tgtEl>
                                        <p:attrNameLst>
                                          <p:attrName>ppt_x</p:attrName>
                                        </p:attrNameLst>
                                      </p:cBhvr>
                                      <p:tavLst>
                                        <p:tav tm="0">
                                          <p:val>
                                            <p:strVal val="#ppt_x"/>
                                          </p:val>
                                        </p:tav>
                                        <p:tav tm="100000">
                                          <p:val>
                                            <p:strVal val="#ppt_x"/>
                                          </p:val>
                                        </p:tav>
                                      </p:tavLst>
                                    </p:anim>
                                    <p:anim calcmode="lin" valueType="num">
                                      <p:cBhvr>
                                        <p:cTn id="44"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83" name="Graphic 82">
            <a:extLst>
              <a:ext uri="{FF2B5EF4-FFF2-40B4-BE49-F238E27FC236}">
                <a16:creationId xmlns:a16="http://schemas.microsoft.com/office/drawing/2014/main" id="{1660F060-E6F2-4169-A242-CDE2D9280B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56047" y="5027268"/>
            <a:ext cx="8211573" cy="2631317"/>
          </a:xfrm>
          <a:prstGeom prst="rect">
            <a:avLst/>
          </a:prstGeom>
        </p:spPr>
      </p:pic>
      <p:grpSp>
        <p:nvGrpSpPr>
          <p:cNvPr id="27" name="CIRCLE">
            <a:extLst>
              <a:ext uri="{FF2B5EF4-FFF2-40B4-BE49-F238E27FC236}">
                <a16:creationId xmlns:a16="http://schemas.microsoft.com/office/drawing/2014/main" id="{92BDBE93-0D02-4454-AD68-59A71E3407D9}"/>
              </a:ext>
            </a:extLst>
          </p:cNvPr>
          <p:cNvGrpSpPr/>
          <p:nvPr/>
        </p:nvGrpSpPr>
        <p:grpSpPr>
          <a:xfrm>
            <a:off x="-556046" y="-536187"/>
            <a:ext cx="3852803" cy="3876392"/>
            <a:chOff x="3967045" y="550462"/>
            <a:chExt cx="3080385" cy="3099245"/>
          </a:xfrm>
        </p:grpSpPr>
        <p:pic>
          <p:nvPicPr>
            <p:cNvPr id="23" name="Graphic 22">
              <a:extLst>
                <a:ext uri="{FF2B5EF4-FFF2-40B4-BE49-F238E27FC236}">
                  <a16:creationId xmlns:a16="http://schemas.microsoft.com/office/drawing/2014/main" id="{AEF04691-A66B-4AD7-8E7A-FAE5A8A78D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6131" y="1345591"/>
              <a:ext cx="2443353" cy="1177671"/>
            </a:xfrm>
            <a:prstGeom prst="rect">
              <a:avLst/>
            </a:prstGeom>
          </p:spPr>
        </p:pic>
        <p:grpSp>
          <p:nvGrpSpPr>
            <p:cNvPr id="26" name="Group 25">
              <a:extLst>
                <a:ext uri="{FF2B5EF4-FFF2-40B4-BE49-F238E27FC236}">
                  <a16:creationId xmlns:a16="http://schemas.microsoft.com/office/drawing/2014/main" id="{8DAC6A0F-339E-44D6-BE5F-2DA460A6B040}"/>
                </a:ext>
              </a:extLst>
            </p:cNvPr>
            <p:cNvGrpSpPr/>
            <p:nvPr/>
          </p:nvGrpSpPr>
          <p:grpSpPr>
            <a:xfrm>
              <a:off x="3967045" y="550462"/>
              <a:ext cx="3080385" cy="3099245"/>
              <a:chOff x="3967045" y="550462"/>
              <a:chExt cx="3080385" cy="3099245"/>
            </a:xfrm>
          </p:grpSpPr>
          <p:pic>
            <p:nvPicPr>
              <p:cNvPr id="17" name="Graphic 16">
                <a:extLst>
                  <a:ext uri="{FF2B5EF4-FFF2-40B4-BE49-F238E27FC236}">
                    <a16:creationId xmlns:a16="http://schemas.microsoft.com/office/drawing/2014/main" id="{C352A1C1-18D9-4054-91E6-7207808FA0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67045" y="550462"/>
                <a:ext cx="3080385" cy="3099245"/>
              </a:xfrm>
              <a:prstGeom prst="rect">
                <a:avLst/>
              </a:prstGeom>
            </p:spPr>
          </p:pic>
          <p:pic>
            <p:nvPicPr>
              <p:cNvPr id="25" name="Graphic 24">
                <a:extLst>
                  <a:ext uri="{FF2B5EF4-FFF2-40B4-BE49-F238E27FC236}">
                    <a16:creationId xmlns:a16="http://schemas.microsoft.com/office/drawing/2014/main" id="{77B16789-EF5E-4E33-9080-BC3CE40D8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20481" y="2344345"/>
                <a:ext cx="2208657" cy="915734"/>
              </a:xfrm>
              <a:prstGeom prst="rect">
                <a:avLst/>
              </a:prstGeom>
            </p:spPr>
          </p:pic>
        </p:grpSp>
      </p:grpSp>
      <p:pic>
        <p:nvPicPr>
          <p:cNvPr id="21" name="Azure Files Logo">
            <a:extLst>
              <a:ext uri="{FF2B5EF4-FFF2-40B4-BE49-F238E27FC236}">
                <a16:creationId xmlns:a16="http://schemas.microsoft.com/office/drawing/2014/main" id="{0D834B0D-67D8-4D71-8AB3-047922DA58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4715" y="832773"/>
            <a:ext cx="1072342" cy="968896"/>
          </a:xfrm>
          <a:prstGeom prst="rect">
            <a:avLst/>
          </a:prstGeom>
        </p:spPr>
      </p:pic>
      <p:pic>
        <p:nvPicPr>
          <p:cNvPr id="32" name="Graphic 31">
            <a:extLst>
              <a:ext uri="{FF2B5EF4-FFF2-40B4-BE49-F238E27FC236}">
                <a16:creationId xmlns:a16="http://schemas.microsoft.com/office/drawing/2014/main" id="{A5B2B1B6-8B1E-4A74-B225-B853025B87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07148" y="3954954"/>
            <a:ext cx="8211573" cy="2631317"/>
          </a:xfrm>
          <a:prstGeom prst="rect">
            <a:avLst/>
          </a:prstGeom>
        </p:spPr>
      </p:pic>
      <p:pic>
        <p:nvPicPr>
          <p:cNvPr id="33" name="Graphic 32">
            <a:extLst>
              <a:ext uri="{FF2B5EF4-FFF2-40B4-BE49-F238E27FC236}">
                <a16:creationId xmlns:a16="http://schemas.microsoft.com/office/drawing/2014/main" id="{3414826D-0BCE-4961-8A22-93C66E4AACE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264692" y="4405880"/>
            <a:ext cx="10670965" cy="2718737"/>
          </a:xfrm>
          <a:prstGeom prst="rect">
            <a:avLst/>
          </a:prstGeom>
        </p:spPr>
      </p:pic>
      <p:pic>
        <p:nvPicPr>
          <p:cNvPr id="34" name="Graphic 33">
            <a:extLst>
              <a:ext uri="{FF2B5EF4-FFF2-40B4-BE49-F238E27FC236}">
                <a16:creationId xmlns:a16="http://schemas.microsoft.com/office/drawing/2014/main" id="{DDFE38EA-447B-4211-BD3B-9973CFB7DB1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21148298">
            <a:off x="-1055312" y="4790111"/>
            <a:ext cx="6406134" cy="2561202"/>
          </a:xfrm>
          <a:prstGeom prst="rect">
            <a:avLst/>
          </a:prstGeom>
        </p:spPr>
      </p:pic>
      <p:pic>
        <p:nvPicPr>
          <p:cNvPr id="35" name="Graphic 34">
            <a:extLst>
              <a:ext uri="{FF2B5EF4-FFF2-40B4-BE49-F238E27FC236}">
                <a16:creationId xmlns:a16="http://schemas.microsoft.com/office/drawing/2014/main" id="{54560E1B-0F8B-4AE9-BDA5-F8E63AD4505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81550" y="5571124"/>
            <a:ext cx="6890154" cy="1895664"/>
          </a:xfrm>
          <a:prstGeom prst="rect">
            <a:avLst/>
          </a:prstGeom>
        </p:spPr>
      </p:pic>
      <p:pic>
        <p:nvPicPr>
          <p:cNvPr id="36" name="Graphic 35">
            <a:extLst>
              <a:ext uri="{FF2B5EF4-FFF2-40B4-BE49-F238E27FC236}">
                <a16:creationId xmlns:a16="http://schemas.microsoft.com/office/drawing/2014/main" id="{5C4D2C98-65E9-4EA5-B3CB-32B7C06EB69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047327" y="5734508"/>
            <a:ext cx="6649685" cy="1649308"/>
          </a:xfrm>
          <a:prstGeom prst="rect">
            <a:avLst/>
          </a:prstGeom>
        </p:spPr>
      </p:pic>
      <p:grpSp>
        <p:nvGrpSpPr>
          <p:cNvPr id="51" name="HQ Cluster">
            <a:extLst>
              <a:ext uri="{FF2B5EF4-FFF2-40B4-BE49-F238E27FC236}">
                <a16:creationId xmlns:a16="http://schemas.microsoft.com/office/drawing/2014/main" id="{5411E026-89D4-4949-82F5-EB9E9FFE0CBB}"/>
              </a:ext>
            </a:extLst>
          </p:cNvPr>
          <p:cNvGrpSpPr/>
          <p:nvPr/>
        </p:nvGrpSpPr>
        <p:grpSpPr>
          <a:xfrm>
            <a:off x="139568" y="3357732"/>
            <a:ext cx="1338871" cy="1149426"/>
            <a:chOff x="4595158" y="2102152"/>
            <a:chExt cx="1312924" cy="1127151"/>
          </a:xfrm>
        </p:grpSpPr>
        <p:pic>
          <p:nvPicPr>
            <p:cNvPr id="43" name="Graphic 42">
              <a:extLst>
                <a:ext uri="{FF2B5EF4-FFF2-40B4-BE49-F238E27FC236}">
                  <a16:creationId xmlns:a16="http://schemas.microsoft.com/office/drawing/2014/main" id="{2A5204C3-9BB6-4A90-85C0-C16AB1CB16E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708322" y="2152329"/>
              <a:ext cx="491490" cy="704850"/>
            </a:xfrm>
            <a:prstGeom prst="rect">
              <a:avLst/>
            </a:prstGeom>
          </p:spPr>
        </p:pic>
        <p:pic>
          <p:nvPicPr>
            <p:cNvPr id="45" name="Graphic 44">
              <a:extLst>
                <a:ext uri="{FF2B5EF4-FFF2-40B4-BE49-F238E27FC236}">
                  <a16:creationId xmlns:a16="http://schemas.microsoft.com/office/drawing/2014/main" id="{D1F68C82-1077-4CF0-B767-C5867E795D1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256847" y="2152329"/>
              <a:ext cx="491490" cy="704850"/>
            </a:xfrm>
            <a:prstGeom prst="rect">
              <a:avLst/>
            </a:prstGeom>
          </p:spPr>
        </p:pic>
        <p:sp>
          <p:nvSpPr>
            <p:cNvPr id="48" name="Left Bracket 47">
              <a:extLst>
                <a:ext uri="{FF2B5EF4-FFF2-40B4-BE49-F238E27FC236}">
                  <a16:creationId xmlns:a16="http://schemas.microsoft.com/office/drawing/2014/main" id="{E6CB5F4F-6907-4379-854E-9A72D248451A}"/>
                </a:ext>
              </a:extLst>
            </p:cNvPr>
            <p:cNvSpPr/>
            <p:nvPr/>
          </p:nvSpPr>
          <p:spPr>
            <a:xfrm rot="5400000">
              <a:off x="5198930" y="1546832"/>
              <a:ext cx="81400" cy="1192039"/>
            </a:xfrm>
            <a:prstGeom prst="leftBracket">
              <a:avLst>
                <a:gd name="adj" fmla="val 0"/>
              </a:avLst>
            </a:prstGeom>
            <a:ln w="31750">
              <a:solidFill>
                <a:schemeClr val="bg1">
                  <a:alpha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defRPr/>
              </a:pPr>
              <a:endParaRPr lang="en-US" sz="1836">
                <a:solidFill>
                  <a:prstClr val="black"/>
                </a:solidFill>
                <a:latin typeface="Calibri" panose="020F0502020204030204"/>
              </a:endParaRPr>
            </a:p>
          </p:txBody>
        </p:sp>
        <p:sp>
          <p:nvSpPr>
            <p:cNvPr id="49" name="TextBox 48">
              <a:extLst>
                <a:ext uri="{FF2B5EF4-FFF2-40B4-BE49-F238E27FC236}">
                  <a16:creationId xmlns:a16="http://schemas.microsoft.com/office/drawing/2014/main" id="{78F6B12A-D332-4BE0-954D-C3BE3F34FF3F}"/>
                </a:ext>
              </a:extLst>
            </p:cNvPr>
            <p:cNvSpPr txBox="1"/>
            <p:nvPr/>
          </p:nvSpPr>
          <p:spPr>
            <a:xfrm>
              <a:off x="4595158" y="2854457"/>
              <a:ext cx="1312924" cy="374846"/>
            </a:xfrm>
            <a:prstGeom prst="rect">
              <a:avLst/>
            </a:prstGeom>
            <a:noFill/>
          </p:spPr>
          <p:txBody>
            <a:bodyPr wrap="none" rtlCol="0">
              <a:spAutoFit/>
            </a:bodyPr>
            <a:lstStyle/>
            <a:p>
              <a:pPr defTabSz="932418">
                <a:defRPr/>
              </a:pPr>
              <a:r>
                <a:rPr lang="en-US" sz="1836" dirty="0">
                  <a:solidFill>
                    <a:prstClr val="white"/>
                  </a:solidFill>
                  <a:latin typeface="Segoe UI" panose="020B0502040204020203" pitchFamily="34" charset="0"/>
                  <a:cs typeface="Segoe UI" panose="020B0502040204020203" pitchFamily="34" charset="0"/>
                </a:rPr>
                <a:t>HQ Cluster</a:t>
              </a:r>
            </a:p>
          </p:txBody>
        </p:sp>
      </p:grpSp>
      <p:grpSp>
        <p:nvGrpSpPr>
          <p:cNvPr id="52" name="Branch 1">
            <a:extLst>
              <a:ext uri="{FF2B5EF4-FFF2-40B4-BE49-F238E27FC236}">
                <a16:creationId xmlns:a16="http://schemas.microsoft.com/office/drawing/2014/main" id="{12A8D3E9-2FEC-489A-85C9-98E8FD3DB6AF}"/>
              </a:ext>
            </a:extLst>
          </p:cNvPr>
          <p:cNvGrpSpPr/>
          <p:nvPr/>
        </p:nvGrpSpPr>
        <p:grpSpPr>
          <a:xfrm>
            <a:off x="2011641" y="2806889"/>
            <a:ext cx="914114" cy="1100256"/>
            <a:chOff x="6647518" y="1914739"/>
            <a:chExt cx="896399" cy="1078933"/>
          </a:xfrm>
        </p:grpSpPr>
        <p:pic>
          <p:nvPicPr>
            <p:cNvPr id="44" name="Graphic 43">
              <a:extLst>
                <a:ext uri="{FF2B5EF4-FFF2-40B4-BE49-F238E27FC236}">
                  <a16:creationId xmlns:a16="http://schemas.microsoft.com/office/drawing/2014/main" id="{8AE2E294-B43E-48CC-A5FF-989E8D86382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842760" y="1914739"/>
              <a:ext cx="491490" cy="704850"/>
            </a:xfrm>
            <a:prstGeom prst="rect">
              <a:avLst/>
            </a:prstGeom>
          </p:spPr>
        </p:pic>
        <p:sp>
          <p:nvSpPr>
            <p:cNvPr id="50" name="TextBox 49">
              <a:extLst>
                <a:ext uri="{FF2B5EF4-FFF2-40B4-BE49-F238E27FC236}">
                  <a16:creationId xmlns:a16="http://schemas.microsoft.com/office/drawing/2014/main" id="{6CC8A22D-7D92-4880-B098-22D8A949347E}"/>
                </a:ext>
              </a:extLst>
            </p:cNvPr>
            <p:cNvSpPr txBox="1"/>
            <p:nvPr/>
          </p:nvSpPr>
          <p:spPr>
            <a:xfrm>
              <a:off x="6647518" y="2618826"/>
              <a:ext cx="896399" cy="374846"/>
            </a:xfrm>
            <a:prstGeom prst="rect">
              <a:avLst/>
            </a:prstGeom>
            <a:noFill/>
          </p:spPr>
          <p:txBody>
            <a:bodyPr wrap="none" rtlCol="0">
              <a:spAutoFit/>
            </a:bodyPr>
            <a:lstStyle/>
            <a:p>
              <a:pPr defTabSz="932418">
                <a:defRPr/>
              </a:pPr>
              <a:r>
                <a:rPr lang="en-US" sz="1836" dirty="0">
                  <a:solidFill>
                    <a:prstClr val="white"/>
                  </a:solidFill>
                  <a:latin typeface="Segoe UI" panose="020B0502040204020203" pitchFamily="34" charset="0"/>
                  <a:cs typeface="Segoe UI" panose="020B0502040204020203" pitchFamily="34" charset="0"/>
                </a:rPr>
                <a:t>Branch</a:t>
              </a:r>
            </a:p>
          </p:txBody>
        </p:sp>
      </p:grpSp>
      <p:grpSp>
        <p:nvGrpSpPr>
          <p:cNvPr id="54" name="Branch 2">
            <a:extLst>
              <a:ext uri="{FF2B5EF4-FFF2-40B4-BE49-F238E27FC236}">
                <a16:creationId xmlns:a16="http://schemas.microsoft.com/office/drawing/2014/main" id="{6747AB1E-1A3F-44B8-BF3F-8B672F5B1C4B}"/>
              </a:ext>
            </a:extLst>
          </p:cNvPr>
          <p:cNvGrpSpPr/>
          <p:nvPr/>
        </p:nvGrpSpPr>
        <p:grpSpPr>
          <a:xfrm>
            <a:off x="2911267" y="1445470"/>
            <a:ext cx="914114" cy="1100256"/>
            <a:chOff x="6647518" y="1914739"/>
            <a:chExt cx="896399" cy="1078933"/>
          </a:xfrm>
        </p:grpSpPr>
        <p:pic>
          <p:nvPicPr>
            <p:cNvPr id="55" name="Graphic 54">
              <a:extLst>
                <a:ext uri="{FF2B5EF4-FFF2-40B4-BE49-F238E27FC236}">
                  <a16:creationId xmlns:a16="http://schemas.microsoft.com/office/drawing/2014/main" id="{D673EAFF-AB4C-443E-B3E3-3FE7220E351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842760" y="1914739"/>
              <a:ext cx="491490" cy="704850"/>
            </a:xfrm>
            <a:prstGeom prst="rect">
              <a:avLst/>
            </a:prstGeom>
          </p:spPr>
        </p:pic>
        <p:sp>
          <p:nvSpPr>
            <p:cNvPr id="56" name="TextBox 55">
              <a:extLst>
                <a:ext uri="{FF2B5EF4-FFF2-40B4-BE49-F238E27FC236}">
                  <a16:creationId xmlns:a16="http://schemas.microsoft.com/office/drawing/2014/main" id="{C5E8CB9A-13AC-4B58-818D-8B13D80163E6}"/>
                </a:ext>
              </a:extLst>
            </p:cNvPr>
            <p:cNvSpPr txBox="1"/>
            <p:nvPr/>
          </p:nvSpPr>
          <p:spPr>
            <a:xfrm>
              <a:off x="6647518" y="2618826"/>
              <a:ext cx="896399" cy="374846"/>
            </a:xfrm>
            <a:prstGeom prst="rect">
              <a:avLst/>
            </a:prstGeom>
            <a:noFill/>
          </p:spPr>
          <p:txBody>
            <a:bodyPr wrap="none" rtlCol="0">
              <a:spAutoFit/>
            </a:bodyPr>
            <a:lstStyle/>
            <a:p>
              <a:pPr defTabSz="932418">
                <a:defRPr/>
              </a:pPr>
              <a:r>
                <a:rPr lang="en-US" sz="1836" dirty="0">
                  <a:solidFill>
                    <a:prstClr val="white"/>
                  </a:solidFill>
                  <a:latin typeface="Segoe UI" panose="020B0502040204020203" pitchFamily="34" charset="0"/>
                  <a:cs typeface="Segoe UI" panose="020B0502040204020203" pitchFamily="34" charset="0"/>
                </a:rPr>
                <a:t>Branch</a:t>
              </a:r>
            </a:p>
          </p:txBody>
        </p:sp>
      </p:grpSp>
      <p:sp>
        <p:nvSpPr>
          <p:cNvPr id="57" name="Centralize">
            <a:extLst>
              <a:ext uri="{FF2B5EF4-FFF2-40B4-BE49-F238E27FC236}">
                <a16:creationId xmlns:a16="http://schemas.microsoft.com/office/drawing/2014/main" id="{7C07FF2A-D183-4DEB-B6F2-EEA980D11ED0}"/>
              </a:ext>
            </a:extLst>
          </p:cNvPr>
          <p:cNvSpPr txBox="1"/>
          <p:nvPr/>
        </p:nvSpPr>
        <p:spPr>
          <a:xfrm>
            <a:off x="4607147" y="1864820"/>
            <a:ext cx="5673853" cy="478308"/>
          </a:xfrm>
          <a:prstGeom prst="rect">
            <a:avLst/>
          </a:prstGeom>
          <a:noFill/>
        </p:spPr>
        <p:txBody>
          <a:bodyPr wrap="none" rtlCol="0">
            <a:spAutoFit/>
          </a:bodyPr>
          <a:lstStyle/>
          <a:p>
            <a:pPr defTabSz="932418">
              <a:defRPr/>
            </a:pPr>
            <a:r>
              <a:rPr lang="en-US" sz="2448" dirty="0">
                <a:solidFill>
                  <a:prstClr val="white"/>
                </a:solidFill>
                <a:latin typeface="Segoe UI" panose="020B0502040204020203" pitchFamily="34" charset="0"/>
                <a:cs typeface="Segoe UI" panose="020B0502040204020203" pitchFamily="34" charset="0"/>
              </a:rPr>
              <a:t>Centralize file services in Azure storage</a:t>
            </a:r>
          </a:p>
        </p:txBody>
      </p:sp>
      <p:sp>
        <p:nvSpPr>
          <p:cNvPr id="58" name="Cache">
            <a:extLst>
              <a:ext uri="{FF2B5EF4-FFF2-40B4-BE49-F238E27FC236}">
                <a16:creationId xmlns:a16="http://schemas.microsoft.com/office/drawing/2014/main" id="{41C05720-68CE-4FDA-A3B1-BD72F140F7D2}"/>
              </a:ext>
            </a:extLst>
          </p:cNvPr>
          <p:cNvSpPr txBox="1"/>
          <p:nvPr/>
        </p:nvSpPr>
        <p:spPr>
          <a:xfrm>
            <a:off x="4631614" y="2495873"/>
            <a:ext cx="7768863" cy="478308"/>
          </a:xfrm>
          <a:prstGeom prst="rect">
            <a:avLst/>
          </a:prstGeom>
          <a:noFill/>
        </p:spPr>
        <p:txBody>
          <a:bodyPr wrap="none" rtlCol="0">
            <a:spAutoFit/>
          </a:bodyPr>
          <a:lstStyle/>
          <a:p>
            <a:pPr defTabSz="932418">
              <a:defRPr/>
            </a:pPr>
            <a:r>
              <a:rPr lang="en-US" sz="2448" dirty="0">
                <a:solidFill>
                  <a:prstClr val="white"/>
                </a:solidFill>
                <a:latin typeface="Segoe UI" panose="020B0502040204020203" pitchFamily="34" charset="0"/>
                <a:cs typeface="Segoe UI" panose="020B0502040204020203" pitchFamily="34" charset="0"/>
              </a:rPr>
              <a:t>Cache in multiple locations for fast, local performance</a:t>
            </a:r>
          </a:p>
        </p:txBody>
      </p:sp>
      <p:sp>
        <p:nvSpPr>
          <p:cNvPr id="59" name="Backup">
            <a:extLst>
              <a:ext uri="{FF2B5EF4-FFF2-40B4-BE49-F238E27FC236}">
                <a16:creationId xmlns:a16="http://schemas.microsoft.com/office/drawing/2014/main" id="{85D91CC0-912E-4A25-850A-D5AC5258B027}"/>
              </a:ext>
            </a:extLst>
          </p:cNvPr>
          <p:cNvSpPr txBox="1"/>
          <p:nvPr/>
        </p:nvSpPr>
        <p:spPr>
          <a:xfrm>
            <a:off x="4631613" y="3091918"/>
            <a:ext cx="5724659" cy="478308"/>
          </a:xfrm>
          <a:prstGeom prst="rect">
            <a:avLst/>
          </a:prstGeom>
          <a:noFill/>
        </p:spPr>
        <p:txBody>
          <a:bodyPr wrap="none" rtlCol="0">
            <a:spAutoFit/>
          </a:bodyPr>
          <a:lstStyle/>
          <a:p>
            <a:pPr defTabSz="932418">
              <a:defRPr/>
            </a:pPr>
            <a:r>
              <a:rPr lang="en-US" sz="2448" dirty="0">
                <a:solidFill>
                  <a:prstClr val="white"/>
                </a:solidFill>
                <a:latin typeface="Segoe UI" panose="020B0502040204020203" pitchFamily="34" charset="0"/>
                <a:cs typeface="Segoe UI" panose="020B0502040204020203" pitchFamily="34" charset="0"/>
              </a:rPr>
              <a:t>Utilize cloud-based backup and fast DR</a:t>
            </a:r>
          </a:p>
        </p:txBody>
      </p:sp>
      <p:sp>
        <p:nvSpPr>
          <p:cNvPr id="60" name="AFS HEDALINE">
            <a:extLst>
              <a:ext uri="{FF2B5EF4-FFF2-40B4-BE49-F238E27FC236}">
                <a16:creationId xmlns:a16="http://schemas.microsoft.com/office/drawing/2014/main" id="{6E9E8B15-2DA0-4C20-B419-BF1DD21F8B9A}"/>
              </a:ext>
            </a:extLst>
          </p:cNvPr>
          <p:cNvSpPr txBox="1"/>
          <p:nvPr/>
        </p:nvSpPr>
        <p:spPr>
          <a:xfrm>
            <a:off x="4607147" y="431515"/>
            <a:ext cx="4711025" cy="862458"/>
          </a:xfrm>
          <a:prstGeom prst="rect">
            <a:avLst/>
          </a:prstGeom>
          <a:noFill/>
        </p:spPr>
        <p:txBody>
          <a:bodyPr wrap="none" rtlCol="0">
            <a:spAutoFit/>
          </a:bodyPr>
          <a:lstStyle/>
          <a:p>
            <a:pPr defTabSz="932418">
              <a:defRPr/>
            </a:pPr>
            <a:r>
              <a:rPr lang="en-US" sz="4896" b="1" dirty="0">
                <a:solidFill>
                  <a:prstClr val="white"/>
                </a:solidFill>
                <a:latin typeface="Segoe UI" panose="020B0502040204020203" pitchFamily="34" charset="0"/>
                <a:cs typeface="Segoe UI" panose="020B0502040204020203" pitchFamily="34" charset="0"/>
              </a:rPr>
              <a:t>Azure File Sync</a:t>
            </a:r>
          </a:p>
        </p:txBody>
      </p:sp>
      <p:grpSp>
        <p:nvGrpSpPr>
          <p:cNvPr id="79" name="Line Branch 2">
            <a:extLst>
              <a:ext uri="{FF2B5EF4-FFF2-40B4-BE49-F238E27FC236}">
                <a16:creationId xmlns:a16="http://schemas.microsoft.com/office/drawing/2014/main" id="{80807B16-C62C-49E3-81A0-340BF904A850}"/>
              </a:ext>
            </a:extLst>
          </p:cNvPr>
          <p:cNvGrpSpPr/>
          <p:nvPr/>
        </p:nvGrpSpPr>
        <p:grpSpPr>
          <a:xfrm>
            <a:off x="1511376" y="1118043"/>
            <a:ext cx="1563157" cy="327427"/>
            <a:chOff x="1481134" y="1095890"/>
            <a:chExt cx="1532864" cy="321081"/>
          </a:xfrm>
        </p:grpSpPr>
        <p:cxnSp>
          <p:nvCxnSpPr>
            <p:cNvPr id="64" name="Straight Connector 63">
              <a:extLst>
                <a:ext uri="{FF2B5EF4-FFF2-40B4-BE49-F238E27FC236}">
                  <a16:creationId xmlns:a16="http://schemas.microsoft.com/office/drawing/2014/main" id="{B25F1C89-815C-4D85-8CF5-9A52D83B06A6}"/>
                </a:ext>
              </a:extLst>
            </p:cNvPr>
            <p:cNvCxnSpPr>
              <a:cxnSpLocks/>
            </p:cNvCxnSpPr>
            <p:nvPr/>
          </p:nvCxnSpPr>
          <p:spPr>
            <a:xfrm>
              <a:off x="1481134" y="1291206"/>
              <a:ext cx="1532864" cy="125765"/>
            </a:xfrm>
            <a:prstGeom prst="line">
              <a:avLst/>
            </a:prstGeom>
            <a:ln w="222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9599398-2032-4079-8DC2-1E1D68E4EA71}"/>
                </a:ext>
              </a:extLst>
            </p:cNvPr>
            <p:cNvSpPr txBox="1"/>
            <p:nvPr/>
          </p:nvSpPr>
          <p:spPr>
            <a:xfrm rot="255551">
              <a:off x="2258750" y="1095890"/>
              <a:ext cx="693203" cy="280718"/>
            </a:xfrm>
            <a:prstGeom prst="rect">
              <a:avLst/>
            </a:prstGeom>
            <a:noFill/>
          </p:spPr>
          <p:txBody>
            <a:bodyPr wrap="none" rtlCol="0">
              <a:spAutoFit/>
            </a:bodyPr>
            <a:lstStyle/>
            <a:p>
              <a:pPr defTabSz="932418">
                <a:defRPr/>
              </a:pPr>
              <a:r>
                <a:rPr lang="en-US" sz="1224" dirty="0">
                  <a:solidFill>
                    <a:prstClr val="white"/>
                  </a:solidFill>
                  <a:latin typeface="Calibri" panose="020F0502020204030204"/>
                </a:rPr>
                <a:t>file sync</a:t>
              </a:r>
            </a:p>
          </p:txBody>
        </p:sp>
      </p:grpSp>
      <p:grpSp>
        <p:nvGrpSpPr>
          <p:cNvPr id="80" name="Line Branch 1">
            <a:extLst>
              <a:ext uri="{FF2B5EF4-FFF2-40B4-BE49-F238E27FC236}">
                <a16:creationId xmlns:a16="http://schemas.microsoft.com/office/drawing/2014/main" id="{85601CF9-DD39-495A-9ACE-FE24AA45C75C}"/>
              </a:ext>
            </a:extLst>
          </p:cNvPr>
          <p:cNvGrpSpPr/>
          <p:nvPr/>
        </p:nvGrpSpPr>
        <p:grpSpPr>
          <a:xfrm>
            <a:off x="1278262" y="1683502"/>
            <a:ext cx="905759" cy="1093826"/>
            <a:chOff x="1252538" y="1650389"/>
            <a:chExt cx="888206" cy="1072628"/>
          </a:xfrm>
        </p:grpSpPr>
        <p:cxnSp>
          <p:nvCxnSpPr>
            <p:cNvPr id="70" name="Straight Connector 69">
              <a:extLst>
                <a:ext uri="{FF2B5EF4-FFF2-40B4-BE49-F238E27FC236}">
                  <a16:creationId xmlns:a16="http://schemas.microsoft.com/office/drawing/2014/main" id="{E8EEB790-7A69-480E-9A8C-BDCA95A37751}"/>
                </a:ext>
              </a:extLst>
            </p:cNvPr>
            <p:cNvCxnSpPr>
              <a:cxnSpLocks/>
            </p:cNvCxnSpPr>
            <p:nvPr/>
          </p:nvCxnSpPr>
          <p:spPr>
            <a:xfrm>
              <a:off x="1252538" y="1650389"/>
              <a:ext cx="888206" cy="1072628"/>
            </a:xfrm>
            <a:prstGeom prst="line">
              <a:avLst/>
            </a:prstGeom>
            <a:ln w="222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6247DF52-43EE-4B9B-8640-673B4735FD1F}"/>
                </a:ext>
              </a:extLst>
            </p:cNvPr>
            <p:cNvSpPr txBox="1"/>
            <p:nvPr/>
          </p:nvSpPr>
          <p:spPr>
            <a:xfrm rot="3025556">
              <a:off x="1604367" y="2130066"/>
              <a:ext cx="693203" cy="280718"/>
            </a:xfrm>
            <a:prstGeom prst="rect">
              <a:avLst/>
            </a:prstGeom>
            <a:noFill/>
          </p:spPr>
          <p:txBody>
            <a:bodyPr wrap="none" rtlCol="0">
              <a:spAutoFit/>
            </a:bodyPr>
            <a:lstStyle/>
            <a:p>
              <a:pPr defTabSz="932418">
                <a:defRPr/>
              </a:pPr>
              <a:r>
                <a:rPr lang="en-US" sz="1224" dirty="0">
                  <a:solidFill>
                    <a:prstClr val="white"/>
                  </a:solidFill>
                  <a:latin typeface="Calibri" panose="020F0502020204030204"/>
                </a:rPr>
                <a:t>file sync</a:t>
              </a:r>
            </a:p>
          </p:txBody>
        </p:sp>
      </p:grpSp>
      <p:grpSp>
        <p:nvGrpSpPr>
          <p:cNvPr id="81" name="Line HQ">
            <a:extLst>
              <a:ext uri="{FF2B5EF4-FFF2-40B4-BE49-F238E27FC236}">
                <a16:creationId xmlns:a16="http://schemas.microsoft.com/office/drawing/2014/main" id="{B8F61216-6460-4D64-B25C-06F45EDBC683}"/>
              </a:ext>
            </a:extLst>
          </p:cNvPr>
          <p:cNvGrpSpPr/>
          <p:nvPr/>
        </p:nvGrpSpPr>
        <p:grpSpPr>
          <a:xfrm>
            <a:off x="524078" y="1683502"/>
            <a:ext cx="339304" cy="1615377"/>
            <a:chOff x="512969" y="1650389"/>
            <a:chExt cx="332728" cy="1584071"/>
          </a:xfrm>
        </p:grpSpPr>
        <p:cxnSp>
          <p:nvCxnSpPr>
            <p:cNvPr id="73" name="Straight Connector 72">
              <a:extLst>
                <a:ext uri="{FF2B5EF4-FFF2-40B4-BE49-F238E27FC236}">
                  <a16:creationId xmlns:a16="http://schemas.microsoft.com/office/drawing/2014/main" id="{04EF2DCD-5F47-49AA-B662-CE29FEC3390C}"/>
                </a:ext>
              </a:extLst>
            </p:cNvPr>
            <p:cNvCxnSpPr>
              <a:cxnSpLocks/>
            </p:cNvCxnSpPr>
            <p:nvPr/>
          </p:nvCxnSpPr>
          <p:spPr>
            <a:xfrm flipH="1">
              <a:off x="764317" y="1650389"/>
              <a:ext cx="81380" cy="1584071"/>
            </a:xfrm>
            <a:prstGeom prst="line">
              <a:avLst/>
            </a:prstGeom>
            <a:ln w="222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1F7AE4F4-C2E4-421F-A8C8-8EE623C96E8B}"/>
                </a:ext>
              </a:extLst>
            </p:cNvPr>
            <p:cNvSpPr txBox="1"/>
            <p:nvPr/>
          </p:nvSpPr>
          <p:spPr>
            <a:xfrm rot="16363616">
              <a:off x="306726" y="2402756"/>
              <a:ext cx="693203" cy="280718"/>
            </a:xfrm>
            <a:prstGeom prst="rect">
              <a:avLst/>
            </a:prstGeom>
            <a:noFill/>
          </p:spPr>
          <p:txBody>
            <a:bodyPr wrap="none" rtlCol="0">
              <a:spAutoFit/>
            </a:bodyPr>
            <a:lstStyle/>
            <a:p>
              <a:pPr defTabSz="932418">
                <a:defRPr/>
              </a:pPr>
              <a:r>
                <a:rPr lang="en-US" sz="1224" dirty="0">
                  <a:solidFill>
                    <a:prstClr val="white"/>
                  </a:solidFill>
                  <a:latin typeface="Calibri" panose="020F0502020204030204"/>
                </a:rPr>
                <a:t>file sync</a:t>
              </a:r>
            </a:p>
          </p:txBody>
        </p:sp>
      </p:grpSp>
      <p:sp>
        <p:nvSpPr>
          <p:cNvPr id="38" name="Backup">
            <a:extLst>
              <a:ext uri="{FF2B5EF4-FFF2-40B4-BE49-F238E27FC236}">
                <a16:creationId xmlns:a16="http://schemas.microsoft.com/office/drawing/2014/main" id="{8BEE655B-877E-41B9-AB72-A73B7A6EA56C}"/>
              </a:ext>
            </a:extLst>
          </p:cNvPr>
          <p:cNvSpPr txBox="1"/>
          <p:nvPr/>
        </p:nvSpPr>
        <p:spPr>
          <a:xfrm>
            <a:off x="4607147" y="3712121"/>
            <a:ext cx="4664412" cy="478376"/>
          </a:xfrm>
          <a:prstGeom prst="rect">
            <a:avLst/>
          </a:prstGeom>
          <a:noFill/>
        </p:spPr>
        <p:txBody>
          <a:bodyPr wrap="none" rtlCol="0">
            <a:spAutoFit/>
          </a:bodyPr>
          <a:lstStyle/>
          <a:p>
            <a:pPr defTabSz="932418">
              <a:defRPr/>
            </a:pPr>
            <a:r>
              <a:rPr lang="en-US" sz="2448" dirty="0">
                <a:solidFill>
                  <a:prstClr val="white"/>
                </a:solidFill>
                <a:latin typeface="Segoe UI" panose="020B0502040204020203" pitchFamily="34" charset="0"/>
                <a:cs typeface="Segoe UI" panose="020B0502040204020203" pitchFamily="34" charset="0"/>
              </a:rPr>
              <a:t>Maintain on-prem compatibility</a:t>
            </a:r>
          </a:p>
        </p:txBody>
      </p:sp>
    </p:spTree>
    <p:extLst>
      <p:ext uri="{BB962C8B-B14F-4D97-AF65-F5344CB8AC3E}">
        <p14:creationId xmlns:p14="http://schemas.microsoft.com/office/powerpoint/2010/main" val="148208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3500" fill="hold"/>
                                        <p:tgtEl>
                                          <p:spTgt spid="32"/>
                                        </p:tgtEl>
                                        <p:attrNameLst>
                                          <p:attrName>ppt_x</p:attrName>
                                        </p:attrNameLst>
                                      </p:cBhvr>
                                      <p:tavLst>
                                        <p:tav tm="0">
                                          <p:val>
                                            <p:strVal val="1+#ppt_w/2"/>
                                          </p:val>
                                        </p:tav>
                                        <p:tav tm="100000">
                                          <p:val>
                                            <p:strVal val="#ppt_x"/>
                                          </p:val>
                                        </p:tav>
                                      </p:tavLst>
                                    </p:anim>
                                    <p:anim calcmode="lin" valueType="num">
                                      <p:cBhvr additive="base">
                                        <p:cTn id="8" dur="3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3500" fill="hold"/>
                                        <p:tgtEl>
                                          <p:spTgt spid="33"/>
                                        </p:tgtEl>
                                        <p:attrNameLst>
                                          <p:attrName>ppt_x</p:attrName>
                                        </p:attrNameLst>
                                      </p:cBhvr>
                                      <p:tavLst>
                                        <p:tav tm="0">
                                          <p:val>
                                            <p:strVal val="#ppt_x"/>
                                          </p:val>
                                        </p:tav>
                                        <p:tav tm="100000">
                                          <p:val>
                                            <p:strVal val="#ppt_x"/>
                                          </p:val>
                                        </p:tav>
                                      </p:tavLst>
                                    </p:anim>
                                    <p:anim calcmode="lin" valueType="num">
                                      <p:cBhvr additive="base">
                                        <p:cTn id="12" dur="3500" fill="hold"/>
                                        <p:tgtEl>
                                          <p:spTgt spid="33"/>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3000"/>
                                        <p:tgtEl>
                                          <p:spTgt spid="35"/>
                                        </p:tgtEl>
                                      </p:cBhvr>
                                    </p:animEffect>
                                    <p:anim calcmode="lin" valueType="num">
                                      <p:cBhvr>
                                        <p:cTn id="16" dur="3000" fill="hold"/>
                                        <p:tgtEl>
                                          <p:spTgt spid="35"/>
                                        </p:tgtEl>
                                        <p:attrNameLst>
                                          <p:attrName>ppt_x</p:attrName>
                                        </p:attrNameLst>
                                      </p:cBhvr>
                                      <p:tavLst>
                                        <p:tav tm="0">
                                          <p:val>
                                            <p:strVal val="#ppt_x"/>
                                          </p:val>
                                        </p:tav>
                                        <p:tav tm="100000">
                                          <p:val>
                                            <p:strVal val="#ppt_x"/>
                                          </p:val>
                                        </p:tav>
                                      </p:tavLst>
                                    </p:anim>
                                    <p:anim calcmode="lin" valueType="num">
                                      <p:cBhvr>
                                        <p:cTn id="17" dur="3000" fill="hold"/>
                                        <p:tgtEl>
                                          <p:spTgt spid="3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3000"/>
                                        <p:tgtEl>
                                          <p:spTgt spid="36"/>
                                        </p:tgtEl>
                                      </p:cBhvr>
                                    </p:animEffect>
                                    <p:anim calcmode="lin" valueType="num">
                                      <p:cBhvr>
                                        <p:cTn id="21" dur="3000" fill="hold"/>
                                        <p:tgtEl>
                                          <p:spTgt spid="36"/>
                                        </p:tgtEl>
                                        <p:attrNameLst>
                                          <p:attrName>ppt_x</p:attrName>
                                        </p:attrNameLst>
                                      </p:cBhvr>
                                      <p:tavLst>
                                        <p:tav tm="0">
                                          <p:val>
                                            <p:strVal val="#ppt_x"/>
                                          </p:val>
                                        </p:tav>
                                        <p:tav tm="100000">
                                          <p:val>
                                            <p:strVal val="#ppt_x"/>
                                          </p:val>
                                        </p:tav>
                                      </p:tavLst>
                                    </p:anim>
                                    <p:anim calcmode="lin" valueType="num">
                                      <p:cBhvr>
                                        <p:cTn id="22" dur="3000" fill="hold"/>
                                        <p:tgtEl>
                                          <p:spTgt spid="36"/>
                                        </p:tgtEl>
                                        <p:attrNameLst>
                                          <p:attrName>ppt_y</p:attrName>
                                        </p:attrNameLst>
                                      </p:cBhvr>
                                      <p:tavLst>
                                        <p:tav tm="0">
                                          <p:val>
                                            <p:strVal val="#ppt_y+.1"/>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3500" fill="hold"/>
                                        <p:tgtEl>
                                          <p:spTgt spid="34"/>
                                        </p:tgtEl>
                                        <p:attrNameLst>
                                          <p:attrName>ppt_x</p:attrName>
                                        </p:attrNameLst>
                                      </p:cBhvr>
                                      <p:tavLst>
                                        <p:tav tm="0">
                                          <p:val>
                                            <p:strVal val="0-#ppt_w/2"/>
                                          </p:val>
                                        </p:tav>
                                        <p:tav tm="100000">
                                          <p:val>
                                            <p:strVal val="#ppt_x"/>
                                          </p:val>
                                        </p:tav>
                                      </p:tavLst>
                                    </p:anim>
                                    <p:anim calcmode="lin" valueType="num">
                                      <p:cBhvr additive="base">
                                        <p:cTn id="26" dur="3500" fill="hold"/>
                                        <p:tgtEl>
                                          <p:spTgt spid="34"/>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2000"/>
                                        <p:tgtEl>
                                          <p:spTgt spid="60"/>
                                        </p:tgtEl>
                                      </p:cBhvr>
                                    </p:animEffect>
                                  </p:childTnLst>
                                </p:cTn>
                              </p:par>
                              <p:par>
                                <p:cTn id="30" presetID="42"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3500"/>
                                        <p:tgtEl>
                                          <p:spTgt spid="83"/>
                                        </p:tgtEl>
                                      </p:cBhvr>
                                    </p:animEffect>
                                    <p:anim calcmode="lin" valueType="num">
                                      <p:cBhvr>
                                        <p:cTn id="33" dur="3500" fill="hold"/>
                                        <p:tgtEl>
                                          <p:spTgt spid="83"/>
                                        </p:tgtEl>
                                        <p:attrNameLst>
                                          <p:attrName>ppt_x</p:attrName>
                                        </p:attrNameLst>
                                      </p:cBhvr>
                                      <p:tavLst>
                                        <p:tav tm="0">
                                          <p:val>
                                            <p:strVal val="#ppt_x"/>
                                          </p:val>
                                        </p:tav>
                                        <p:tav tm="100000">
                                          <p:val>
                                            <p:strVal val="#ppt_x"/>
                                          </p:val>
                                        </p:tav>
                                      </p:tavLst>
                                    </p:anim>
                                    <p:anim calcmode="lin" valueType="num">
                                      <p:cBhvr>
                                        <p:cTn id="34" dur="35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par>
                                <p:cTn id="40" presetID="47"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wipe(left)">
                                      <p:cBhvr>
                                        <p:cTn id="53" dur="500"/>
                                        <p:tgtEl>
                                          <p:spTgt spid="58"/>
                                        </p:tgtEl>
                                      </p:cBhvr>
                                    </p:animEffect>
                                  </p:childTnLst>
                                </p:cTn>
                              </p:par>
                              <p:par>
                                <p:cTn id="54" presetID="22" presetClass="entr" presetSubtype="8" fill="hold" nodeType="withEffect">
                                  <p:stCondLst>
                                    <p:cond delay="0"/>
                                  </p:stCondLst>
                                  <p:childTnLst>
                                    <p:set>
                                      <p:cBhvr>
                                        <p:cTn id="55" dur="1" fill="hold">
                                          <p:stCondLst>
                                            <p:cond delay="0"/>
                                          </p:stCondLst>
                                        </p:cTn>
                                        <p:tgtEl>
                                          <p:spTgt spid="79"/>
                                        </p:tgtEl>
                                        <p:attrNameLst>
                                          <p:attrName>style.visibility</p:attrName>
                                        </p:attrNameLst>
                                      </p:cBhvr>
                                      <p:to>
                                        <p:strVal val="visible"/>
                                      </p:to>
                                    </p:set>
                                    <p:animEffect transition="in" filter="wipe(left)">
                                      <p:cBhvr>
                                        <p:cTn id="56" dur="500"/>
                                        <p:tgtEl>
                                          <p:spTgt spid="79"/>
                                        </p:tgtEl>
                                      </p:cBhvr>
                                    </p:animEffect>
                                  </p:childTnLst>
                                </p:cTn>
                              </p:par>
                              <p:par>
                                <p:cTn id="57" presetID="22" presetClass="entr" presetSubtype="1" fill="hold" nodeType="with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wipe(up)">
                                      <p:cBhvr>
                                        <p:cTn id="59" dur="500"/>
                                        <p:tgtEl>
                                          <p:spTgt spid="80"/>
                                        </p:tgtEl>
                                      </p:cBhvr>
                                    </p:animEffect>
                                  </p:childTnLst>
                                </p:cTn>
                              </p:par>
                              <p:par>
                                <p:cTn id="60" presetID="22" presetClass="entr" presetSubtype="1"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wipe(up)">
                                      <p:cBhvr>
                                        <p:cTn id="62" dur="500"/>
                                        <p:tgtEl>
                                          <p:spTgt spid="81"/>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500"/>
                                        <p:tgtEl>
                                          <p:spTgt spid="54"/>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500"/>
                                        <p:tgtEl>
                                          <p:spTgt spid="5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wipe(left)">
                                      <p:cBhvr>
                                        <p:cTn id="79" dur="500"/>
                                        <p:tgtEl>
                                          <p:spTgt spid="5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wipe(left)">
                                      <p:cBhvr>
                                        <p:cTn id="8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P spid="3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a:extLst>
              <a:ext uri="{FF2B5EF4-FFF2-40B4-BE49-F238E27FC236}">
                <a16:creationId xmlns:a16="http://schemas.microsoft.com/office/drawing/2014/main" id="{241D5D94-131A-47B9-BA79-7E49F258BC0B}"/>
              </a:ext>
            </a:extLst>
          </p:cNvPr>
          <p:cNvSpPr txBox="1">
            <a:spLocks/>
          </p:cNvSpPr>
          <p:nvPr/>
        </p:nvSpPr>
        <p:spPr>
          <a:xfrm>
            <a:off x="280195" y="301152"/>
            <a:ext cx="12126254" cy="935842"/>
          </a:xfrm>
          <a:prstGeom prst="rect">
            <a:avLst/>
          </a:prstGeom>
        </p:spPr>
        <p:txBody>
          <a:bodyPr vert="horz" wrap="square" lIns="149217" tIns="93260" rIns="149217" bIns="9326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4896" b="1" spc="-104" dirty="0">
                <a:solidFill>
                  <a:srgbClr val="000000"/>
                </a:solidFill>
                <a:latin typeface="Segoe UI Light"/>
              </a:rPr>
              <a:t>Azure File Sync - Scenarios</a:t>
            </a:r>
            <a:endParaRPr lang="en-US" sz="4896" b="1" spc="-104" dirty="0">
              <a:gradFill>
                <a:gsLst>
                  <a:gs pos="1250">
                    <a:srgbClr val="FFFFFF"/>
                  </a:gs>
                  <a:gs pos="100000">
                    <a:srgbClr val="FFFFFF"/>
                  </a:gs>
                </a:gsLst>
                <a:lin ang="5400000" scaled="0"/>
              </a:gradFill>
              <a:latin typeface="Segoe UI Light"/>
            </a:endParaRPr>
          </a:p>
        </p:txBody>
      </p:sp>
      <p:sp>
        <p:nvSpPr>
          <p:cNvPr id="15" name="Rectangle: Rounded Corners 14">
            <a:extLst>
              <a:ext uri="{FF2B5EF4-FFF2-40B4-BE49-F238E27FC236}">
                <a16:creationId xmlns:a16="http://schemas.microsoft.com/office/drawing/2014/main" id="{B24EDD81-8E5B-415A-9A7B-21F2506480D9}"/>
              </a:ext>
            </a:extLst>
          </p:cNvPr>
          <p:cNvSpPr/>
          <p:nvPr/>
        </p:nvSpPr>
        <p:spPr>
          <a:xfrm>
            <a:off x="514171" y="2385848"/>
            <a:ext cx="2797413" cy="1153453"/>
          </a:xfrm>
          <a:prstGeom prst="roundRect">
            <a:avLst/>
          </a:prstGeom>
          <a:solidFill>
            <a:srgbClr val="FFFFFF"/>
          </a:solidFill>
          <a:ln w="10795" cap="flat" cmpd="sng" algn="ctr">
            <a:solidFill>
              <a:schemeClr val="tx2"/>
            </a:solidFill>
            <a:prstDash val="solid"/>
          </a:ln>
          <a:effectLst/>
        </p:spPr>
        <p:txBody>
          <a:bodyPr rtlCol="0" anchor="ctr"/>
          <a:lstStyle/>
          <a:p>
            <a:pPr algn="ctr" defTabSz="951121">
              <a:defRPr/>
            </a:pPr>
            <a:r>
              <a:rPr lang="en-US" sz="1873" kern="0" dirty="0">
                <a:solidFill>
                  <a:srgbClr val="000000"/>
                </a:solidFill>
                <a:latin typeface="Segoe UI Semilight"/>
              </a:rPr>
              <a:t>Cloud tiering</a:t>
            </a:r>
          </a:p>
        </p:txBody>
      </p:sp>
      <p:sp>
        <p:nvSpPr>
          <p:cNvPr id="16" name="Rectangle: Rounded Corners 15">
            <a:extLst>
              <a:ext uri="{FF2B5EF4-FFF2-40B4-BE49-F238E27FC236}">
                <a16:creationId xmlns:a16="http://schemas.microsoft.com/office/drawing/2014/main" id="{75429078-B849-4D38-A1FF-C49FF91EDE4B}"/>
              </a:ext>
            </a:extLst>
          </p:cNvPr>
          <p:cNvSpPr/>
          <p:nvPr/>
        </p:nvSpPr>
        <p:spPr>
          <a:xfrm>
            <a:off x="3389290" y="2385848"/>
            <a:ext cx="8780769" cy="1153454"/>
          </a:xfrm>
          <a:prstGeom prst="roundRect">
            <a:avLst/>
          </a:prstGeom>
          <a:noFill/>
          <a:ln w="10795" cap="flat" cmpd="sng" algn="ctr">
            <a:solidFill>
              <a:schemeClr val="tx2"/>
            </a:solidFill>
            <a:prstDash val="solid"/>
          </a:ln>
          <a:effectLst/>
        </p:spPr>
        <p:txBody>
          <a:bodyPr rtlCol="0" anchor="ctr"/>
          <a:lstStyle/>
          <a:p>
            <a:pPr defTabSz="951121">
              <a:defRPr/>
            </a:pPr>
            <a:r>
              <a:rPr lang="en-US" sz="1873" kern="0" dirty="0">
                <a:solidFill>
                  <a:srgbClr val="000000"/>
                </a:solidFill>
                <a:latin typeface="Segoe UI Semilight"/>
              </a:rPr>
              <a:t>Cloud tiering is an optional feature of Azure File Sync in which frequently accessed files are cached locally on the server while all other files are tiered to Azure Files based on policy settings. It turns a server into a lightweight, disposable, performance cache for Azure Files</a:t>
            </a:r>
          </a:p>
        </p:txBody>
      </p:sp>
      <p:sp>
        <p:nvSpPr>
          <p:cNvPr id="17" name="Rectangle: Rounded Corners 16">
            <a:extLst>
              <a:ext uri="{FF2B5EF4-FFF2-40B4-BE49-F238E27FC236}">
                <a16:creationId xmlns:a16="http://schemas.microsoft.com/office/drawing/2014/main" id="{06C5D860-9C70-4046-94BD-373CB915735B}"/>
              </a:ext>
            </a:extLst>
          </p:cNvPr>
          <p:cNvSpPr/>
          <p:nvPr/>
        </p:nvSpPr>
        <p:spPr>
          <a:xfrm>
            <a:off x="514171" y="1553117"/>
            <a:ext cx="2797413" cy="710821"/>
          </a:xfrm>
          <a:prstGeom prst="roundRect">
            <a:avLst/>
          </a:prstGeom>
          <a:solidFill>
            <a:srgbClr val="FFFFFF"/>
          </a:solidFill>
          <a:ln w="10795" cap="flat" cmpd="sng" algn="ctr">
            <a:solidFill>
              <a:schemeClr val="tx2"/>
            </a:solidFill>
            <a:prstDash val="solid"/>
          </a:ln>
          <a:effectLst/>
        </p:spPr>
        <p:txBody>
          <a:bodyPr rtlCol="0" anchor="ctr"/>
          <a:lstStyle/>
          <a:p>
            <a:pPr algn="ctr" defTabSz="951121">
              <a:defRPr/>
            </a:pPr>
            <a:r>
              <a:rPr lang="en-US" sz="1873" kern="0" dirty="0">
                <a:solidFill>
                  <a:srgbClr val="000000"/>
                </a:solidFill>
                <a:latin typeface="Segoe UI Semilight"/>
              </a:rPr>
              <a:t>Multi-site sync</a:t>
            </a:r>
          </a:p>
        </p:txBody>
      </p:sp>
      <p:sp>
        <p:nvSpPr>
          <p:cNvPr id="18" name="Rectangle: Rounded Corners 17">
            <a:extLst>
              <a:ext uri="{FF2B5EF4-FFF2-40B4-BE49-F238E27FC236}">
                <a16:creationId xmlns:a16="http://schemas.microsoft.com/office/drawing/2014/main" id="{742983BE-92B5-4C32-800A-7B664FBCE5B5}"/>
              </a:ext>
            </a:extLst>
          </p:cNvPr>
          <p:cNvSpPr/>
          <p:nvPr/>
        </p:nvSpPr>
        <p:spPr>
          <a:xfrm>
            <a:off x="3389290" y="1553117"/>
            <a:ext cx="8780768" cy="710821"/>
          </a:xfrm>
          <a:prstGeom prst="roundRect">
            <a:avLst/>
          </a:prstGeom>
          <a:noFill/>
          <a:ln w="10795" cap="flat" cmpd="sng" algn="ctr">
            <a:solidFill>
              <a:schemeClr val="tx2"/>
            </a:solidFill>
            <a:prstDash val="solid"/>
          </a:ln>
          <a:effectLst/>
        </p:spPr>
        <p:txBody>
          <a:bodyPr rtlCol="0" anchor="ctr"/>
          <a:lstStyle/>
          <a:p>
            <a:pPr defTabSz="951121">
              <a:defRPr/>
            </a:pPr>
            <a:r>
              <a:rPr lang="en-US" sz="1873" kern="0" dirty="0">
                <a:solidFill>
                  <a:srgbClr val="000000"/>
                </a:solidFill>
                <a:latin typeface="Segoe UI Semilight"/>
              </a:rPr>
              <a:t>Keep a data set in sync across multiple locations </a:t>
            </a:r>
          </a:p>
        </p:txBody>
      </p:sp>
      <p:sp>
        <p:nvSpPr>
          <p:cNvPr id="19" name="Rectangle: Rounded Corners 18">
            <a:extLst>
              <a:ext uri="{FF2B5EF4-FFF2-40B4-BE49-F238E27FC236}">
                <a16:creationId xmlns:a16="http://schemas.microsoft.com/office/drawing/2014/main" id="{A345698A-196D-489F-9696-673EB5E8DBBA}"/>
              </a:ext>
            </a:extLst>
          </p:cNvPr>
          <p:cNvSpPr/>
          <p:nvPr/>
        </p:nvSpPr>
        <p:spPr>
          <a:xfrm>
            <a:off x="514171" y="3686735"/>
            <a:ext cx="2797413" cy="769328"/>
          </a:xfrm>
          <a:prstGeom prst="roundRect">
            <a:avLst/>
          </a:prstGeom>
          <a:solidFill>
            <a:srgbClr val="FFFFFF"/>
          </a:solidFill>
          <a:ln w="10795" cap="flat" cmpd="sng" algn="ctr">
            <a:solidFill>
              <a:schemeClr val="tx2"/>
            </a:solidFill>
            <a:prstDash val="solid"/>
          </a:ln>
          <a:effectLst/>
        </p:spPr>
        <p:txBody>
          <a:bodyPr rtlCol="0" anchor="ctr"/>
          <a:lstStyle/>
          <a:p>
            <a:pPr algn="ctr" defTabSz="951121">
              <a:defRPr/>
            </a:pPr>
            <a:r>
              <a:rPr lang="en-US" sz="1873" kern="0" dirty="0">
                <a:solidFill>
                  <a:srgbClr val="000000"/>
                </a:solidFill>
                <a:latin typeface="Segoe UI Semilight"/>
              </a:rPr>
              <a:t>Direct cloud access</a:t>
            </a:r>
          </a:p>
        </p:txBody>
      </p:sp>
      <p:sp>
        <p:nvSpPr>
          <p:cNvPr id="20" name="Rectangle: Rounded Corners 19">
            <a:extLst>
              <a:ext uri="{FF2B5EF4-FFF2-40B4-BE49-F238E27FC236}">
                <a16:creationId xmlns:a16="http://schemas.microsoft.com/office/drawing/2014/main" id="{D039E3E1-E478-4FF8-8707-CC4D94364D60}"/>
              </a:ext>
            </a:extLst>
          </p:cNvPr>
          <p:cNvSpPr/>
          <p:nvPr/>
        </p:nvSpPr>
        <p:spPr>
          <a:xfrm>
            <a:off x="3389291" y="3686735"/>
            <a:ext cx="8780768" cy="769328"/>
          </a:xfrm>
          <a:prstGeom prst="roundRect">
            <a:avLst/>
          </a:prstGeom>
          <a:noFill/>
          <a:ln w="10795" cap="flat" cmpd="sng" algn="ctr">
            <a:solidFill>
              <a:schemeClr val="tx2"/>
            </a:solidFill>
            <a:prstDash val="solid"/>
          </a:ln>
          <a:effectLst/>
        </p:spPr>
        <p:txBody>
          <a:bodyPr rtlCol="0" anchor="ctr"/>
          <a:lstStyle/>
          <a:p>
            <a:pPr defTabSz="951121">
              <a:defRPr/>
            </a:pPr>
            <a:r>
              <a:rPr lang="en-US" sz="1873" kern="0" dirty="0">
                <a:solidFill>
                  <a:srgbClr val="000000"/>
                </a:solidFill>
                <a:latin typeface="Segoe UI Semilight"/>
              </a:rPr>
              <a:t>Native file format with SMB and REST access</a:t>
            </a:r>
          </a:p>
        </p:txBody>
      </p:sp>
      <p:sp>
        <p:nvSpPr>
          <p:cNvPr id="21" name="Rectangle: Rounded Corners 20">
            <a:extLst>
              <a:ext uri="{FF2B5EF4-FFF2-40B4-BE49-F238E27FC236}">
                <a16:creationId xmlns:a16="http://schemas.microsoft.com/office/drawing/2014/main" id="{0B120B4A-1718-443E-AB3D-D59C4E743A27}"/>
              </a:ext>
            </a:extLst>
          </p:cNvPr>
          <p:cNvSpPr/>
          <p:nvPr/>
        </p:nvSpPr>
        <p:spPr>
          <a:xfrm>
            <a:off x="514171" y="4753545"/>
            <a:ext cx="2797413" cy="769328"/>
          </a:xfrm>
          <a:prstGeom prst="roundRect">
            <a:avLst/>
          </a:prstGeom>
          <a:solidFill>
            <a:srgbClr val="FFFFFF"/>
          </a:solidFill>
          <a:ln w="10795" cap="flat" cmpd="sng" algn="ctr">
            <a:solidFill>
              <a:schemeClr val="tx2"/>
            </a:solidFill>
            <a:prstDash val="solid"/>
          </a:ln>
          <a:effectLst/>
        </p:spPr>
        <p:txBody>
          <a:bodyPr rtlCol="0" anchor="ctr"/>
          <a:lstStyle/>
          <a:p>
            <a:pPr algn="ctr" defTabSz="951121">
              <a:defRPr/>
            </a:pPr>
            <a:r>
              <a:rPr lang="en-US" sz="1873" kern="0" dirty="0">
                <a:solidFill>
                  <a:srgbClr val="000000"/>
                </a:solidFill>
                <a:latin typeface="Segoe UI Semilight"/>
              </a:rPr>
              <a:t>Integrated cloud backup</a:t>
            </a:r>
          </a:p>
        </p:txBody>
      </p:sp>
      <p:sp>
        <p:nvSpPr>
          <p:cNvPr id="22" name="Rectangle: Rounded Corners 21">
            <a:extLst>
              <a:ext uri="{FF2B5EF4-FFF2-40B4-BE49-F238E27FC236}">
                <a16:creationId xmlns:a16="http://schemas.microsoft.com/office/drawing/2014/main" id="{82A46829-AB7F-42B3-AA1B-7E373DEA3DF5}"/>
              </a:ext>
            </a:extLst>
          </p:cNvPr>
          <p:cNvSpPr/>
          <p:nvPr/>
        </p:nvSpPr>
        <p:spPr>
          <a:xfrm>
            <a:off x="3389291" y="4753545"/>
            <a:ext cx="8780768" cy="769328"/>
          </a:xfrm>
          <a:prstGeom prst="roundRect">
            <a:avLst/>
          </a:prstGeom>
          <a:noFill/>
          <a:ln w="10795" cap="flat" cmpd="sng" algn="ctr">
            <a:solidFill>
              <a:schemeClr val="tx2"/>
            </a:solidFill>
            <a:prstDash val="solid"/>
          </a:ln>
          <a:effectLst/>
        </p:spPr>
        <p:txBody>
          <a:bodyPr rtlCol="0" anchor="ctr"/>
          <a:lstStyle/>
          <a:p>
            <a:pPr defTabSz="951121">
              <a:defRPr/>
            </a:pPr>
            <a:r>
              <a:rPr lang="en-US" sz="1873" kern="0" dirty="0">
                <a:solidFill>
                  <a:srgbClr val="000000"/>
                </a:solidFill>
                <a:latin typeface="Segoe UI Semilight"/>
              </a:rPr>
              <a:t>Point-in-time recovery and retention policies without redundant data transfer</a:t>
            </a:r>
          </a:p>
        </p:txBody>
      </p:sp>
      <p:sp>
        <p:nvSpPr>
          <p:cNvPr id="23" name="Rectangle: Rounded Corners 22">
            <a:extLst>
              <a:ext uri="{FF2B5EF4-FFF2-40B4-BE49-F238E27FC236}">
                <a16:creationId xmlns:a16="http://schemas.microsoft.com/office/drawing/2014/main" id="{876555E6-38FB-482A-A627-CFF9E196E864}"/>
              </a:ext>
            </a:extLst>
          </p:cNvPr>
          <p:cNvSpPr/>
          <p:nvPr/>
        </p:nvSpPr>
        <p:spPr>
          <a:xfrm>
            <a:off x="514171" y="5820355"/>
            <a:ext cx="2797413" cy="769328"/>
          </a:xfrm>
          <a:prstGeom prst="roundRect">
            <a:avLst/>
          </a:prstGeom>
          <a:solidFill>
            <a:srgbClr val="FFFFFF"/>
          </a:solidFill>
          <a:ln w="10795" cap="flat" cmpd="sng" algn="ctr">
            <a:solidFill>
              <a:schemeClr val="tx2"/>
            </a:solidFill>
            <a:prstDash val="solid"/>
          </a:ln>
          <a:effectLst/>
        </p:spPr>
        <p:txBody>
          <a:bodyPr rtlCol="0" anchor="ctr"/>
          <a:lstStyle/>
          <a:p>
            <a:pPr algn="ctr" defTabSz="951121">
              <a:defRPr/>
            </a:pPr>
            <a:r>
              <a:rPr lang="en-US" sz="1873" kern="0" dirty="0">
                <a:solidFill>
                  <a:srgbClr val="000000"/>
                </a:solidFill>
                <a:latin typeface="Segoe UI Semilight"/>
              </a:rPr>
              <a:t>Rapid file server DR</a:t>
            </a:r>
          </a:p>
        </p:txBody>
      </p:sp>
      <p:sp>
        <p:nvSpPr>
          <p:cNvPr id="24" name="Rectangle: Rounded Corners 23">
            <a:extLst>
              <a:ext uri="{FF2B5EF4-FFF2-40B4-BE49-F238E27FC236}">
                <a16:creationId xmlns:a16="http://schemas.microsoft.com/office/drawing/2014/main" id="{6043E5BD-A411-458B-9B55-C66EE8EFD1C8}"/>
              </a:ext>
            </a:extLst>
          </p:cNvPr>
          <p:cNvSpPr/>
          <p:nvPr/>
        </p:nvSpPr>
        <p:spPr>
          <a:xfrm>
            <a:off x="3389291" y="5820355"/>
            <a:ext cx="8780768" cy="769328"/>
          </a:xfrm>
          <a:prstGeom prst="roundRect">
            <a:avLst/>
          </a:prstGeom>
          <a:noFill/>
          <a:ln w="10795" cap="flat" cmpd="sng" algn="ctr">
            <a:solidFill>
              <a:schemeClr val="tx2"/>
            </a:solidFill>
            <a:prstDash val="solid"/>
          </a:ln>
          <a:effectLst/>
        </p:spPr>
        <p:txBody>
          <a:bodyPr rtlCol="0" anchor="ctr"/>
          <a:lstStyle/>
          <a:p>
            <a:pPr defTabSz="951121">
              <a:defRPr/>
            </a:pPr>
            <a:r>
              <a:rPr lang="en-US" sz="1873" kern="0" dirty="0">
                <a:solidFill>
                  <a:srgbClr val="000000"/>
                </a:solidFill>
                <a:latin typeface="Segoe UI Semilight"/>
              </a:rPr>
              <a:t>Fast namespace sync with no need to wait for data restore</a:t>
            </a:r>
          </a:p>
        </p:txBody>
      </p:sp>
    </p:spTree>
    <p:extLst>
      <p:ext uri="{BB962C8B-B14F-4D97-AF65-F5344CB8AC3E}">
        <p14:creationId xmlns:p14="http://schemas.microsoft.com/office/powerpoint/2010/main" val="231929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anim calcmode="lin" valueType="num">
                                      <p:cBhvr>
                                        <p:cTn id="8" dur="250" fill="hold"/>
                                        <p:tgtEl>
                                          <p:spTgt spid="17"/>
                                        </p:tgtEl>
                                        <p:attrNameLst>
                                          <p:attrName>ppt_x</p:attrName>
                                        </p:attrNameLst>
                                      </p:cBhvr>
                                      <p:tavLst>
                                        <p:tav tm="0">
                                          <p:val>
                                            <p:strVal val="#ppt_x"/>
                                          </p:val>
                                        </p:tav>
                                        <p:tav tm="100000">
                                          <p:val>
                                            <p:strVal val="#ppt_x"/>
                                          </p:val>
                                        </p:tav>
                                      </p:tavLst>
                                    </p:anim>
                                    <p:anim calcmode="lin" valueType="num">
                                      <p:cBhvr>
                                        <p:cTn id="9" dur="25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22" presetClass="entr" presetSubtype="8"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anim calcmode="lin" valueType="num">
                                      <p:cBhvr>
                                        <p:cTn id="19" dur="250" fill="hold"/>
                                        <p:tgtEl>
                                          <p:spTgt spid="15"/>
                                        </p:tgtEl>
                                        <p:attrNameLst>
                                          <p:attrName>ppt_x</p:attrName>
                                        </p:attrNameLst>
                                      </p:cBhvr>
                                      <p:tavLst>
                                        <p:tav tm="0">
                                          <p:val>
                                            <p:strVal val="#ppt_x"/>
                                          </p:val>
                                        </p:tav>
                                        <p:tav tm="100000">
                                          <p:val>
                                            <p:strVal val="#ppt_x"/>
                                          </p:val>
                                        </p:tav>
                                      </p:tavLst>
                                    </p:anim>
                                    <p:anim calcmode="lin" valueType="num">
                                      <p:cBhvr>
                                        <p:cTn id="20" dur="250" fill="hold"/>
                                        <p:tgtEl>
                                          <p:spTgt spid="15"/>
                                        </p:tgtEl>
                                        <p:attrNameLst>
                                          <p:attrName>ppt_y</p:attrName>
                                        </p:attrNameLst>
                                      </p:cBhvr>
                                      <p:tavLst>
                                        <p:tav tm="0">
                                          <p:val>
                                            <p:strVal val="#ppt_y-.1"/>
                                          </p:val>
                                        </p:tav>
                                        <p:tav tm="100000">
                                          <p:val>
                                            <p:strVal val="#ppt_y"/>
                                          </p:val>
                                        </p:tav>
                                      </p:tavLst>
                                    </p:anim>
                                  </p:childTnLst>
                                </p:cTn>
                              </p:par>
                            </p:childTnLst>
                          </p:cTn>
                        </p:par>
                        <p:par>
                          <p:cTn id="21" fill="hold">
                            <p:stCondLst>
                              <p:cond delay="250"/>
                            </p:stCondLst>
                            <p:childTnLst>
                              <p:par>
                                <p:cTn id="22" presetID="22" presetClass="entr" presetSubtype="8"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anim calcmode="lin" valueType="num">
                                      <p:cBhvr>
                                        <p:cTn id="30" dur="250" fill="hold"/>
                                        <p:tgtEl>
                                          <p:spTgt spid="19"/>
                                        </p:tgtEl>
                                        <p:attrNameLst>
                                          <p:attrName>ppt_x</p:attrName>
                                        </p:attrNameLst>
                                      </p:cBhvr>
                                      <p:tavLst>
                                        <p:tav tm="0">
                                          <p:val>
                                            <p:strVal val="#ppt_x"/>
                                          </p:val>
                                        </p:tav>
                                        <p:tav tm="100000">
                                          <p:val>
                                            <p:strVal val="#ppt_x"/>
                                          </p:val>
                                        </p:tav>
                                      </p:tavLst>
                                    </p:anim>
                                    <p:anim calcmode="lin" valueType="num">
                                      <p:cBhvr>
                                        <p:cTn id="31" dur="250" fill="hold"/>
                                        <p:tgtEl>
                                          <p:spTgt spid="19"/>
                                        </p:tgtEl>
                                        <p:attrNameLst>
                                          <p:attrName>ppt_y</p:attrName>
                                        </p:attrNameLst>
                                      </p:cBhvr>
                                      <p:tavLst>
                                        <p:tav tm="0">
                                          <p:val>
                                            <p:strVal val="#ppt_y-.1"/>
                                          </p:val>
                                        </p:tav>
                                        <p:tav tm="100000">
                                          <p:val>
                                            <p:strVal val="#ppt_y"/>
                                          </p:val>
                                        </p:tav>
                                      </p:tavLst>
                                    </p:anim>
                                  </p:childTnLst>
                                </p:cTn>
                              </p:par>
                            </p:childTnLst>
                          </p:cTn>
                        </p:par>
                        <p:par>
                          <p:cTn id="32" fill="hold">
                            <p:stCondLst>
                              <p:cond delay="25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250"/>
                                        <p:tgtEl>
                                          <p:spTgt spid="21"/>
                                        </p:tgtEl>
                                      </p:cBhvr>
                                    </p:animEffect>
                                    <p:anim calcmode="lin" valueType="num">
                                      <p:cBhvr>
                                        <p:cTn id="41" dur="250" fill="hold"/>
                                        <p:tgtEl>
                                          <p:spTgt spid="21"/>
                                        </p:tgtEl>
                                        <p:attrNameLst>
                                          <p:attrName>ppt_x</p:attrName>
                                        </p:attrNameLst>
                                      </p:cBhvr>
                                      <p:tavLst>
                                        <p:tav tm="0">
                                          <p:val>
                                            <p:strVal val="#ppt_x"/>
                                          </p:val>
                                        </p:tav>
                                        <p:tav tm="100000">
                                          <p:val>
                                            <p:strVal val="#ppt_x"/>
                                          </p:val>
                                        </p:tav>
                                      </p:tavLst>
                                    </p:anim>
                                    <p:anim calcmode="lin" valueType="num">
                                      <p:cBhvr>
                                        <p:cTn id="42" dur="250" fill="hold"/>
                                        <p:tgtEl>
                                          <p:spTgt spid="21"/>
                                        </p:tgtEl>
                                        <p:attrNameLst>
                                          <p:attrName>ppt_y</p:attrName>
                                        </p:attrNameLst>
                                      </p:cBhvr>
                                      <p:tavLst>
                                        <p:tav tm="0">
                                          <p:val>
                                            <p:strVal val="#ppt_y-.1"/>
                                          </p:val>
                                        </p:tav>
                                        <p:tav tm="100000">
                                          <p:val>
                                            <p:strVal val="#ppt_y"/>
                                          </p:val>
                                        </p:tav>
                                      </p:tavLst>
                                    </p:anim>
                                  </p:childTnLst>
                                </p:cTn>
                              </p:par>
                            </p:childTnLst>
                          </p:cTn>
                        </p:par>
                        <p:par>
                          <p:cTn id="43" fill="hold">
                            <p:stCondLst>
                              <p:cond delay="250"/>
                            </p:stCondLst>
                            <p:childTnLst>
                              <p:par>
                                <p:cTn id="44" presetID="22" presetClass="entr" presetSubtype="8"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50"/>
                                        <p:tgtEl>
                                          <p:spTgt spid="23"/>
                                        </p:tgtEl>
                                      </p:cBhvr>
                                    </p:animEffect>
                                    <p:anim calcmode="lin" valueType="num">
                                      <p:cBhvr>
                                        <p:cTn id="52" dur="250" fill="hold"/>
                                        <p:tgtEl>
                                          <p:spTgt spid="23"/>
                                        </p:tgtEl>
                                        <p:attrNameLst>
                                          <p:attrName>ppt_x</p:attrName>
                                        </p:attrNameLst>
                                      </p:cBhvr>
                                      <p:tavLst>
                                        <p:tav tm="0">
                                          <p:val>
                                            <p:strVal val="#ppt_x"/>
                                          </p:val>
                                        </p:tav>
                                        <p:tav tm="100000">
                                          <p:val>
                                            <p:strVal val="#ppt_x"/>
                                          </p:val>
                                        </p:tav>
                                      </p:tavLst>
                                    </p:anim>
                                    <p:anim calcmode="lin" valueType="num">
                                      <p:cBhvr>
                                        <p:cTn id="53" dur="250" fill="hold"/>
                                        <p:tgtEl>
                                          <p:spTgt spid="23"/>
                                        </p:tgtEl>
                                        <p:attrNameLst>
                                          <p:attrName>ppt_y</p:attrName>
                                        </p:attrNameLst>
                                      </p:cBhvr>
                                      <p:tavLst>
                                        <p:tav tm="0">
                                          <p:val>
                                            <p:strVal val="#ppt_y-.1"/>
                                          </p:val>
                                        </p:tav>
                                        <p:tav tm="100000">
                                          <p:val>
                                            <p:strVal val="#ppt_y"/>
                                          </p:val>
                                        </p:tav>
                                      </p:tavLst>
                                    </p:anim>
                                  </p:childTnLst>
                                </p:cTn>
                              </p:par>
                            </p:childTnLst>
                          </p:cTn>
                        </p:par>
                        <p:par>
                          <p:cTn id="54" fill="hold">
                            <p:stCondLst>
                              <p:cond delay="250"/>
                            </p:stCondLst>
                            <p:childTnLst>
                              <p:par>
                                <p:cTn id="55" presetID="22" presetClass="entr" presetSubtype="8"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35" name="New York"/>
          <p:cNvGrpSpPr/>
          <p:nvPr/>
        </p:nvGrpSpPr>
        <p:grpSpPr>
          <a:xfrm>
            <a:off x="10346852" y="4327776"/>
            <a:ext cx="1498398" cy="2024095"/>
            <a:chOff x="2824142" y="4249398"/>
            <a:chExt cx="1469569" cy="1985150"/>
          </a:xfrm>
        </p:grpSpPr>
        <p:pic>
          <p:nvPicPr>
            <p:cNvPr id="136" name="Picture 2" descr="\\MAGNUM\Projects\Microsoft\Cloud Power FY12\Design\Icons\PNGs\Server_2.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137" name="TextBox 136"/>
            <p:cNvSpPr txBox="1"/>
            <p:nvPr/>
          </p:nvSpPr>
          <p:spPr>
            <a:xfrm>
              <a:off x="2824142" y="5577189"/>
              <a:ext cx="1469569" cy="657359"/>
            </a:xfrm>
            <a:prstGeom prst="rect">
              <a:avLst/>
            </a:prstGeom>
            <a:noFill/>
          </p:spPr>
          <p:txBody>
            <a:bodyPr wrap="none" rtlCol="0">
              <a:spAutoFit/>
            </a:bodyPr>
            <a:lstStyle/>
            <a:p>
              <a:pPr algn="ctr" defTabSz="932239">
                <a:defRPr/>
              </a:pPr>
              <a:r>
                <a:rPr lang="en-US" sz="1836">
                  <a:solidFill>
                    <a:prstClr val="black">
                      <a:lumMod val="50000"/>
                      <a:lumOff val="50000"/>
                    </a:prstClr>
                  </a:solidFill>
                  <a:latin typeface="Calibri" panose="020F0502020204030204"/>
                </a:rPr>
                <a:t>Branch Office</a:t>
              </a:r>
              <a:br>
                <a:rPr lang="en-US" sz="1836">
                  <a:solidFill>
                    <a:prstClr val="black">
                      <a:lumMod val="50000"/>
                      <a:lumOff val="50000"/>
                    </a:prstClr>
                  </a:solidFill>
                  <a:latin typeface="Calibri" panose="020F0502020204030204"/>
                </a:rPr>
              </a:br>
              <a:r>
                <a:rPr lang="en-US" sz="1836">
                  <a:solidFill>
                    <a:prstClr val="white">
                      <a:lumMod val="65000"/>
                    </a:prstClr>
                  </a:solidFill>
                  <a:latin typeface="Calibri" panose="020F0502020204030204"/>
                </a:rPr>
                <a:t>New York</a:t>
              </a:r>
            </a:p>
          </p:txBody>
        </p:sp>
      </p:grpSp>
      <p:grpSp>
        <p:nvGrpSpPr>
          <p:cNvPr id="70" name="Warning"/>
          <p:cNvGrpSpPr/>
          <p:nvPr/>
        </p:nvGrpSpPr>
        <p:grpSpPr>
          <a:xfrm>
            <a:off x="11096049" y="5195885"/>
            <a:ext cx="604191" cy="491354"/>
            <a:chOff x="7487323" y="3422383"/>
            <a:chExt cx="602428" cy="538645"/>
          </a:xfrm>
        </p:grpSpPr>
        <p:sp>
          <p:nvSpPr>
            <p:cNvPr id="71" name="Isosceles Triangle 70"/>
            <p:cNvSpPr/>
            <p:nvPr/>
          </p:nvSpPr>
          <p:spPr>
            <a:xfrm>
              <a:off x="7487323" y="3422383"/>
              <a:ext cx="602428" cy="519334"/>
            </a:xfrm>
            <a:prstGeom prst="triangle">
              <a:avLst/>
            </a:prstGeom>
            <a:solidFill>
              <a:srgbClr val="FFC000"/>
            </a:solidFill>
            <a:ln w="31750">
              <a:solidFill>
                <a:srgbClr val="E2AC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36">
                <a:solidFill>
                  <a:prstClr val="white"/>
                </a:solidFill>
                <a:latin typeface="Calibri" panose="020F0502020204030204"/>
              </a:endParaRPr>
            </a:p>
          </p:txBody>
        </p:sp>
        <p:sp>
          <p:nvSpPr>
            <p:cNvPr id="73" name="TextBox 72"/>
            <p:cNvSpPr txBox="1"/>
            <p:nvPr/>
          </p:nvSpPr>
          <p:spPr>
            <a:xfrm>
              <a:off x="7658176" y="3542043"/>
              <a:ext cx="265964" cy="418985"/>
            </a:xfrm>
            <a:prstGeom prst="rect">
              <a:avLst/>
            </a:prstGeom>
            <a:noFill/>
          </p:spPr>
          <p:txBody>
            <a:bodyPr wrap="none" rtlCol="0">
              <a:spAutoFit/>
            </a:bodyPr>
            <a:lstStyle/>
            <a:p>
              <a:pPr defTabSz="932239">
                <a:defRPr/>
              </a:pPr>
              <a:r>
                <a:rPr lang="en-US" sz="1836" b="1">
                  <a:solidFill>
                    <a:prstClr val="white"/>
                  </a:solidFill>
                  <a:effectLst>
                    <a:outerShdw blurRad="38100" dist="38100" dir="2700000" algn="tl">
                      <a:srgbClr val="000000">
                        <a:alpha val="43137"/>
                      </a:srgbClr>
                    </a:outerShdw>
                  </a:effectLst>
                  <a:latin typeface="Calibri" panose="020F0502020204030204"/>
                </a:rPr>
                <a:t>!</a:t>
              </a:r>
            </a:p>
          </p:txBody>
        </p:sp>
      </p:grpSp>
      <p:pic>
        <p:nvPicPr>
          <p:cNvPr id="74" name="Checkmark"/>
          <p:cNvPicPr>
            <a:picLocks noChangeAspect="1"/>
          </p:cNvPicPr>
          <p:nvPr/>
        </p:nvPicPr>
        <p:blipFill>
          <a:blip r:embed="rId4"/>
          <a:stretch>
            <a:fillRect/>
          </a:stretch>
        </p:blipFill>
        <p:spPr>
          <a:xfrm>
            <a:off x="11169436" y="5220598"/>
            <a:ext cx="530805" cy="475794"/>
          </a:xfrm>
          <a:prstGeom prst="rect">
            <a:avLst/>
          </a:prstGeom>
        </p:spPr>
      </p:pic>
      <p:pic>
        <p:nvPicPr>
          <p:cNvPr id="56" name="Picture 5" descr="C:\Users\mitchellg\Desktop\Folder.png"/>
          <p:cNvPicPr>
            <a:picLocks noChangeAspect="1" noChangeArrowheads="1"/>
          </p:cNvPicPr>
          <p:nvPr/>
        </p:nvPicPr>
        <p:blipFill>
          <a:blip r:embed="rId5" cstate="print">
            <a:lum bright="100000"/>
          </a:blip>
          <a:srcRect/>
          <a:stretch>
            <a:fillRect/>
          </a:stretch>
        </p:blipFill>
        <p:spPr bwMode="auto">
          <a:xfrm>
            <a:off x="3792323" y="2299368"/>
            <a:ext cx="579919" cy="579919"/>
          </a:xfrm>
          <a:prstGeom prst="rect">
            <a:avLst/>
          </a:prstGeom>
          <a:noFill/>
        </p:spPr>
      </p:pic>
      <p:sp>
        <p:nvSpPr>
          <p:cNvPr id="58" name="TextBox 57"/>
          <p:cNvSpPr txBox="1"/>
          <p:nvPr/>
        </p:nvSpPr>
        <p:spPr>
          <a:xfrm>
            <a:off x="3698023" y="2729742"/>
            <a:ext cx="768519" cy="270209"/>
          </a:xfrm>
          <a:prstGeom prst="rect">
            <a:avLst/>
          </a:prstGeom>
          <a:noFill/>
        </p:spPr>
        <p:txBody>
          <a:bodyPr wrap="none" rtlCol="0">
            <a:spAutoFit/>
          </a:bodyPr>
          <a:lstStyle/>
          <a:p>
            <a:pPr algn="ctr" defTabSz="932239">
              <a:defRPr/>
            </a:pPr>
            <a:r>
              <a:rPr lang="en-US" sz="1122">
                <a:solidFill>
                  <a:prstClr val="white"/>
                </a:solidFill>
                <a:latin typeface="Calibri" panose="020F0502020204030204"/>
              </a:rPr>
              <a:t>File Share</a:t>
            </a:r>
          </a:p>
        </p:txBody>
      </p:sp>
      <p:grpSp>
        <p:nvGrpSpPr>
          <p:cNvPr id="131" name="Paris"/>
          <p:cNvGrpSpPr/>
          <p:nvPr/>
        </p:nvGrpSpPr>
        <p:grpSpPr>
          <a:xfrm>
            <a:off x="2881400" y="4333757"/>
            <a:ext cx="1498398" cy="2024096"/>
            <a:chOff x="2824142" y="4249398"/>
            <a:chExt cx="1469569" cy="1985150"/>
          </a:xfrm>
        </p:grpSpPr>
        <p:pic>
          <p:nvPicPr>
            <p:cNvPr id="69" name="Picture 2" descr="\\MAGNUM\Projects\Microsoft\Cloud Power FY12\Design\Icons\PNGs\Server_2.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ln>
              <a:noFill/>
            </a:ln>
            <a:effectLst/>
          </p:spPr>
        </p:pic>
        <p:sp>
          <p:nvSpPr>
            <p:cNvPr id="72" name="TextBox 71"/>
            <p:cNvSpPr txBox="1"/>
            <p:nvPr/>
          </p:nvSpPr>
          <p:spPr>
            <a:xfrm>
              <a:off x="2824142" y="5577189"/>
              <a:ext cx="1469569" cy="657359"/>
            </a:xfrm>
            <a:prstGeom prst="rect">
              <a:avLst/>
            </a:prstGeom>
            <a:noFill/>
            <a:ln>
              <a:noFill/>
            </a:ln>
          </p:spPr>
          <p:txBody>
            <a:bodyPr wrap="none" rtlCol="0">
              <a:spAutoFit/>
            </a:bodyPr>
            <a:lstStyle/>
            <a:p>
              <a:pPr algn="ctr" defTabSz="932239">
                <a:defRPr/>
              </a:pPr>
              <a:r>
                <a:rPr lang="en-US" sz="1836">
                  <a:solidFill>
                    <a:prstClr val="black">
                      <a:lumMod val="50000"/>
                      <a:lumOff val="50000"/>
                    </a:prstClr>
                  </a:solidFill>
                  <a:latin typeface="Calibri" panose="020F0502020204030204"/>
                </a:rPr>
                <a:t>Branch Office</a:t>
              </a:r>
              <a:br>
                <a:rPr lang="en-US" sz="1836">
                  <a:solidFill>
                    <a:prstClr val="black">
                      <a:lumMod val="50000"/>
                      <a:lumOff val="50000"/>
                    </a:prstClr>
                  </a:solidFill>
                  <a:latin typeface="Calibri" panose="020F0502020204030204"/>
                </a:rPr>
              </a:br>
              <a:r>
                <a:rPr lang="en-US" sz="1836">
                  <a:solidFill>
                    <a:prstClr val="white">
                      <a:lumMod val="65000"/>
                    </a:prstClr>
                  </a:solidFill>
                  <a:latin typeface="Calibri" panose="020F0502020204030204"/>
                </a:rPr>
                <a:t>Paris</a:t>
              </a:r>
            </a:p>
          </p:txBody>
        </p:sp>
      </p:grpSp>
      <p:grpSp>
        <p:nvGrpSpPr>
          <p:cNvPr id="4" name="SMB / NFS"/>
          <p:cNvGrpSpPr/>
          <p:nvPr/>
        </p:nvGrpSpPr>
        <p:grpSpPr>
          <a:xfrm>
            <a:off x="3524325" y="4209284"/>
            <a:ext cx="2638197" cy="1819512"/>
            <a:chOff x="3454698" y="4127322"/>
            <a:chExt cx="2587437" cy="1784503"/>
          </a:xfrm>
        </p:grpSpPr>
        <p:grpSp>
          <p:nvGrpSpPr>
            <p:cNvPr id="64" name="Group 63"/>
            <p:cNvGrpSpPr/>
            <p:nvPr/>
          </p:nvGrpSpPr>
          <p:grpSpPr>
            <a:xfrm>
              <a:off x="3921985" y="4562314"/>
              <a:ext cx="722930" cy="717772"/>
              <a:chOff x="4219419" y="4597995"/>
              <a:chExt cx="722930" cy="717772"/>
            </a:xfrm>
          </p:grpSpPr>
          <p:sp>
            <p:nvSpPr>
              <p:cNvPr id="103" name="TextBox 102"/>
              <p:cNvSpPr txBox="1"/>
              <p:nvPr/>
            </p:nvSpPr>
            <p:spPr>
              <a:xfrm>
                <a:off x="4219419" y="4597995"/>
                <a:ext cx="722930" cy="717772"/>
              </a:xfrm>
              <a:prstGeom prst="rect">
                <a:avLst/>
              </a:prstGeom>
              <a:noFill/>
            </p:spPr>
            <p:txBody>
              <a:bodyPr wrap="square" rtlCol="0">
                <a:spAutoFit/>
              </a:bodyPr>
              <a:lstStyle/>
              <a:p>
                <a:pPr algn="ctr" defTabSz="932239">
                  <a:lnSpc>
                    <a:spcPct val="150000"/>
                  </a:lnSpc>
                  <a:defRPr/>
                </a:pPr>
                <a:r>
                  <a:rPr lang="en-US" sz="1428">
                    <a:solidFill>
                      <a:prstClr val="black">
                        <a:lumMod val="50000"/>
                        <a:lumOff val="50000"/>
                      </a:prstClr>
                    </a:solidFill>
                    <a:latin typeface="Calibri" panose="020F0502020204030204"/>
                  </a:rPr>
                  <a:t>SMB</a:t>
                </a:r>
              </a:p>
              <a:p>
                <a:pPr algn="ctr" defTabSz="932239">
                  <a:lnSpc>
                    <a:spcPct val="150000"/>
                  </a:lnSpc>
                  <a:defRPr/>
                </a:pPr>
                <a:r>
                  <a:rPr lang="en-US" sz="1428">
                    <a:solidFill>
                      <a:prstClr val="black">
                        <a:lumMod val="50000"/>
                        <a:lumOff val="50000"/>
                      </a:prstClr>
                    </a:solidFill>
                    <a:latin typeface="Calibri" panose="020F0502020204030204"/>
                  </a:rPr>
                  <a:t>NFS</a:t>
                </a:r>
              </a:p>
            </p:txBody>
          </p:sp>
          <p:cxnSp>
            <p:nvCxnSpPr>
              <p:cNvPr id="100" name="Straight Arrow Connector 99"/>
              <p:cNvCxnSpPr/>
              <p:nvPr/>
            </p:nvCxnSpPr>
            <p:spPr>
              <a:xfrm flipV="1">
                <a:off x="4234497" y="4983672"/>
                <a:ext cx="692777" cy="1"/>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13" name="Group 112"/>
            <p:cNvGrpSpPr/>
            <p:nvPr/>
          </p:nvGrpSpPr>
          <p:grpSpPr>
            <a:xfrm>
              <a:off x="3454698" y="4127322"/>
              <a:ext cx="2587437" cy="1784503"/>
              <a:chOff x="3752132" y="4163003"/>
              <a:chExt cx="2587437" cy="1784503"/>
            </a:xfrm>
          </p:grpSpPr>
          <p:sp>
            <p:nvSpPr>
              <p:cNvPr id="102" name="Arc 101"/>
              <p:cNvSpPr/>
              <p:nvPr/>
            </p:nvSpPr>
            <p:spPr>
              <a:xfrm flipV="1">
                <a:off x="3752132" y="4163003"/>
                <a:ext cx="1284640" cy="1784503"/>
              </a:xfrm>
              <a:prstGeom prst="arc">
                <a:avLst>
                  <a:gd name="adj1" fmla="val 19291806"/>
                  <a:gd name="adj2" fmla="val 248585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239">
                  <a:defRPr/>
                </a:pPr>
                <a:endParaRPr lang="en-US" sz="1836">
                  <a:solidFill>
                    <a:prstClr val="black"/>
                  </a:solidFill>
                  <a:latin typeface="Calibri" panose="020F0502020204030204"/>
                </a:endParaRPr>
              </a:p>
            </p:txBody>
          </p:sp>
          <p:pic>
            <p:nvPicPr>
              <p:cNvPr id="107" name="Picture 6" descr="\\MAGNUM\Projects\Microsoft\Cloud Power FY12\Design\ICONS_PNG\Flexible_Workspace.png"/>
              <p:cNvPicPr>
                <a:picLocks noChangeAspect="1" noChangeArrowheads="1"/>
              </p:cNvPicPr>
              <p:nvPr/>
            </p:nvPicPr>
            <p:blipFill rotWithShape="1">
              <a:blip r:embed="rId6" cstate="print">
                <a:duotone>
                  <a:prstClr val="black"/>
                  <a:schemeClr val="tx2">
                    <a:tint val="45000"/>
                    <a:satMod val="400000"/>
                  </a:schemeClr>
                </a:duotone>
              </a:blip>
              <a:srcRect r="62596"/>
              <a:stretch/>
            </p:blipFill>
            <p:spPr bwMode="auto">
              <a:xfrm>
                <a:off x="5160679" y="4633434"/>
                <a:ext cx="206494" cy="552071"/>
              </a:xfrm>
              <a:prstGeom prst="rect">
                <a:avLst/>
              </a:prstGeom>
              <a:noFill/>
            </p:spPr>
          </p:pic>
          <p:pic>
            <p:nvPicPr>
              <p:cNvPr id="110" name="Picture 109" descr="\\MAGNUM\Projects\Microsoft\Cloud Power FY12\Design\ICONS_PNG\Application.png"/>
              <p:cNvPicPr>
                <a:picLocks noChangeAspect="1" noChangeArrowheads="1"/>
              </p:cNvPicPr>
              <p:nvPr/>
            </p:nvPicPr>
            <p:blipFill>
              <a:blip r:embed="rId7" cstate="print">
                <a:duotone>
                  <a:prstClr val="black"/>
                  <a:schemeClr val="tx2">
                    <a:tint val="45000"/>
                    <a:satMod val="400000"/>
                  </a:schemeClr>
                </a:duotone>
              </a:blip>
              <a:srcRect/>
              <a:stretch>
                <a:fillRect/>
              </a:stretch>
            </p:blipFill>
            <p:spPr bwMode="auto">
              <a:xfrm>
                <a:off x="5038628" y="5128872"/>
                <a:ext cx="444654" cy="444654"/>
              </a:xfrm>
              <a:prstGeom prst="rect">
                <a:avLst/>
              </a:prstGeom>
              <a:noFill/>
            </p:spPr>
          </p:pic>
          <p:sp>
            <p:nvSpPr>
              <p:cNvPr id="111" name="TextBox 110"/>
              <p:cNvSpPr txBox="1"/>
              <p:nvPr/>
            </p:nvSpPr>
            <p:spPr>
              <a:xfrm>
                <a:off x="5365754" y="4664210"/>
                <a:ext cx="537840" cy="280718"/>
              </a:xfrm>
              <a:prstGeom prst="rect">
                <a:avLst/>
              </a:prstGeom>
              <a:noFill/>
              <a:effectLst/>
            </p:spPr>
            <p:txBody>
              <a:bodyPr wrap="none" rtlCol="0">
                <a:spAutoFit/>
              </a:bodyPr>
              <a:lstStyle/>
              <a:p>
                <a:pPr defTabSz="932239">
                  <a:defRPr/>
                </a:pPr>
                <a:r>
                  <a:rPr lang="en-US" sz="1224">
                    <a:solidFill>
                      <a:prstClr val="black">
                        <a:lumMod val="50000"/>
                        <a:lumOff val="50000"/>
                      </a:prstClr>
                    </a:solidFill>
                    <a:latin typeface="Calibri" panose="020F0502020204030204"/>
                  </a:rPr>
                  <a:t>Users</a:t>
                </a:r>
                <a:endParaRPr lang="en-US" sz="1224">
                  <a:solidFill>
                    <a:prstClr val="white">
                      <a:lumMod val="65000"/>
                    </a:prstClr>
                  </a:solidFill>
                  <a:latin typeface="Calibri" panose="020F0502020204030204"/>
                </a:endParaRPr>
              </a:p>
            </p:txBody>
          </p:sp>
          <p:sp>
            <p:nvSpPr>
              <p:cNvPr id="112" name="TextBox 111"/>
              <p:cNvSpPr txBox="1"/>
              <p:nvPr/>
            </p:nvSpPr>
            <p:spPr>
              <a:xfrm>
                <a:off x="5376998" y="5171381"/>
                <a:ext cx="962571" cy="280718"/>
              </a:xfrm>
              <a:prstGeom prst="rect">
                <a:avLst/>
              </a:prstGeom>
              <a:noFill/>
              <a:effectLst/>
            </p:spPr>
            <p:txBody>
              <a:bodyPr wrap="none" rtlCol="0">
                <a:spAutoFit/>
              </a:bodyPr>
              <a:lstStyle/>
              <a:p>
                <a:pPr defTabSz="932239">
                  <a:defRPr/>
                </a:pPr>
                <a:r>
                  <a:rPr lang="en-US" sz="1224">
                    <a:solidFill>
                      <a:prstClr val="black">
                        <a:lumMod val="50000"/>
                        <a:lumOff val="50000"/>
                      </a:prstClr>
                    </a:solidFill>
                    <a:latin typeface="Calibri" panose="020F0502020204030204"/>
                  </a:rPr>
                  <a:t>Applications</a:t>
                </a:r>
                <a:endParaRPr lang="en-US" sz="1224">
                  <a:solidFill>
                    <a:prstClr val="white">
                      <a:lumMod val="65000"/>
                    </a:prstClr>
                  </a:solidFill>
                  <a:latin typeface="Calibri" panose="020F0502020204030204"/>
                </a:endParaRPr>
              </a:p>
            </p:txBody>
          </p:sp>
        </p:grpSp>
      </p:grpSp>
      <p:cxnSp>
        <p:nvCxnSpPr>
          <p:cNvPr id="105" name="Sync: HQ"/>
          <p:cNvCxnSpPr>
            <a:cxnSpLocks/>
          </p:cNvCxnSpPr>
          <p:nvPr/>
        </p:nvCxnSpPr>
        <p:spPr>
          <a:xfrm flipV="1">
            <a:off x="7057100" y="3078325"/>
            <a:ext cx="919565" cy="1253758"/>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106" name="Sync: New York"/>
          <p:cNvCxnSpPr>
            <a:cxnSpLocks/>
          </p:cNvCxnSpPr>
          <p:nvPr/>
        </p:nvCxnSpPr>
        <p:spPr>
          <a:xfrm flipH="1" flipV="1">
            <a:off x="8434508" y="3078325"/>
            <a:ext cx="2388827" cy="1329846"/>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114" name="Cloud-to-Cloud"/>
          <p:cNvCxnSpPr>
            <a:cxnSpLocks/>
            <a:stCxn id="59" idx="3"/>
          </p:cNvCxnSpPr>
          <p:nvPr/>
        </p:nvCxnSpPr>
        <p:spPr>
          <a:xfrm flipV="1">
            <a:off x="5348629" y="2445032"/>
            <a:ext cx="1540284" cy="11206"/>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115" name="Sync: Paris"/>
          <p:cNvCxnSpPr>
            <a:cxnSpLocks/>
            <a:stCxn id="69" idx="0"/>
            <a:endCxn id="59" idx="2"/>
          </p:cNvCxnSpPr>
          <p:nvPr/>
        </p:nvCxnSpPr>
        <p:spPr>
          <a:xfrm flipV="1">
            <a:off x="3630598" y="3074524"/>
            <a:ext cx="550158" cy="1259235"/>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nvGrpSpPr>
          <p:cNvPr id="7" name="Cloud Access"/>
          <p:cNvGrpSpPr/>
          <p:nvPr/>
        </p:nvGrpSpPr>
        <p:grpSpPr>
          <a:xfrm>
            <a:off x="133769" y="-44007"/>
            <a:ext cx="3380036" cy="2958071"/>
            <a:chOff x="129377" y="-44134"/>
            <a:chExt cx="3315003" cy="2901157"/>
          </a:xfrm>
        </p:grpSpPr>
        <p:grpSp>
          <p:nvGrpSpPr>
            <p:cNvPr id="17" name="PaaS"/>
            <p:cNvGrpSpPr/>
            <p:nvPr/>
          </p:nvGrpSpPr>
          <p:grpSpPr>
            <a:xfrm>
              <a:off x="1459875" y="-44134"/>
              <a:ext cx="1018580" cy="1042730"/>
              <a:chOff x="5697780" y="1708578"/>
              <a:chExt cx="1018580" cy="1042730"/>
            </a:xfrm>
          </p:grpSpPr>
          <p:pic>
            <p:nvPicPr>
              <p:cNvPr id="55" name="Picture 54" descr="\\MAGNUM\Projects\Microsoft\Cloud Power FY12\Design\ICONS_PNG\Application.png"/>
              <p:cNvPicPr>
                <a:picLocks noChangeAspect="1" noChangeArrowheads="1"/>
              </p:cNvPicPr>
              <p:nvPr/>
            </p:nvPicPr>
            <p:blipFill>
              <a:blip r:embed="rId7" cstate="print">
                <a:duotone>
                  <a:prstClr val="black"/>
                  <a:schemeClr val="tx2">
                    <a:tint val="45000"/>
                    <a:satMod val="400000"/>
                  </a:schemeClr>
                </a:duotone>
              </a:blip>
              <a:srcRect/>
              <a:stretch>
                <a:fillRect/>
              </a:stretch>
            </p:blipFill>
            <p:spPr bwMode="auto">
              <a:xfrm>
                <a:off x="5697780" y="1708578"/>
                <a:ext cx="1018580" cy="1018580"/>
              </a:xfrm>
              <a:prstGeom prst="rect">
                <a:avLst/>
              </a:prstGeom>
              <a:noFill/>
            </p:spPr>
          </p:pic>
          <p:sp>
            <p:nvSpPr>
              <p:cNvPr id="57" name="TextBox 56"/>
              <p:cNvSpPr txBox="1"/>
              <p:nvPr/>
            </p:nvSpPr>
            <p:spPr>
              <a:xfrm>
                <a:off x="5939560" y="2439235"/>
                <a:ext cx="535019" cy="312073"/>
              </a:xfrm>
              <a:prstGeom prst="rect">
                <a:avLst/>
              </a:prstGeom>
              <a:noFill/>
              <a:effectLst/>
            </p:spPr>
            <p:txBody>
              <a:bodyPr wrap="none" rtlCol="0">
                <a:spAutoFit/>
              </a:bodyPr>
              <a:lstStyle/>
              <a:p>
                <a:pPr algn="ctr" defTabSz="932239">
                  <a:defRPr/>
                </a:pPr>
                <a:r>
                  <a:rPr lang="en-US" sz="1428">
                    <a:solidFill>
                      <a:prstClr val="black">
                        <a:lumMod val="50000"/>
                        <a:lumOff val="50000"/>
                      </a:prstClr>
                    </a:solidFill>
                    <a:latin typeface="Calibri" panose="020F0502020204030204"/>
                  </a:rPr>
                  <a:t>PaaS</a:t>
                </a:r>
                <a:endParaRPr lang="en-US" sz="1428">
                  <a:solidFill>
                    <a:prstClr val="white">
                      <a:lumMod val="65000"/>
                    </a:prstClr>
                  </a:solidFill>
                  <a:latin typeface="Calibri" panose="020F0502020204030204"/>
                </a:endParaRPr>
              </a:p>
            </p:txBody>
          </p:sp>
        </p:grpSp>
        <p:grpSp>
          <p:nvGrpSpPr>
            <p:cNvPr id="88" name="IaaS"/>
            <p:cNvGrpSpPr>
              <a:grpSpLocks noChangeAspect="1"/>
            </p:cNvGrpSpPr>
            <p:nvPr/>
          </p:nvGrpSpPr>
          <p:grpSpPr>
            <a:xfrm>
              <a:off x="129377" y="506670"/>
              <a:ext cx="1345736" cy="1345736"/>
              <a:chOff x="8742362" y="2270438"/>
              <a:chExt cx="1661363" cy="1661363"/>
            </a:xfrm>
          </p:grpSpPr>
          <p:pic>
            <p:nvPicPr>
              <p:cNvPr id="101" name="Picture 2" descr="\\MAGNUM\Projects\Microsoft\Cloud Power FY12\Design\Icons\PNGs\Cloud_on_your_terms.png"/>
              <p:cNvPicPr>
                <a:picLocks noChangeAspect="1" noChangeArrowheads="1"/>
              </p:cNvPicPr>
              <p:nvPr/>
            </p:nvPicPr>
            <p:blipFill>
              <a:blip r:embed="rId8" cstate="print">
                <a:duotone>
                  <a:prstClr val="black"/>
                  <a:schemeClr val="tx2">
                    <a:tint val="45000"/>
                    <a:satMod val="400000"/>
                  </a:schemeClr>
                </a:duotone>
              </a:blip>
              <a:stretch>
                <a:fillRect/>
              </a:stretch>
            </p:blipFill>
            <p:spPr bwMode="auto">
              <a:xfrm>
                <a:off x="8742362" y="2270438"/>
                <a:ext cx="1661363" cy="1661363"/>
              </a:xfrm>
              <a:prstGeom prst="rect">
                <a:avLst/>
              </a:prstGeom>
              <a:noFill/>
              <a:ln>
                <a:noFill/>
              </a:ln>
            </p:spPr>
          </p:pic>
          <p:sp>
            <p:nvSpPr>
              <p:cNvPr id="104" name="TextBox 103"/>
              <p:cNvSpPr txBox="1"/>
              <p:nvPr/>
            </p:nvSpPr>
            <p:spPr>
              <a:xfrm rot="19952751">
                <a:off x="9553813" y="3344962"/>
                <a:ext cx="605961" cy="385266"/>
              </a:xfrm>
              <a:prstGeom prst="rect">
                <a:avLst/>
              </a:prstGeom>
              <a:noFill/>
              <a:effectLst/>
            </p:spPr>
            <p:txBody>
              <a:bodyPr wrap="none" rtlCol="0">
                <a:spAutoFit/>
              </a:bodyPr>
              <a:lstStyle/>
              <a:p>
                <a:pPr algn="ctr" defTabSz="932239">
                  <a:defRPr/>
                </a:pPr>
                <a:r>
                  <a:rPr lang="en-US" sz="1428">
                    <a:solidFill>
                      <a:prstClr val="black">
                        <a:lumMod val="50000"/>
                        <a:lumOff val="50000"/>
                      </a:prstClr>
                    </a:solidFill>
                    <a:latin typeface="Calibri" panose="020F0502020204030204"/>
                  </a:rPr>
                  <a:t>IaaS</a:t>
                </a:r>
                <a:endParaRPr lang="en-US" sz="1428">
                  <a:solidFill>
                    <a:prstClr val="white">
                      <a:lumMod val="65000"/>
                    </a:prstClr>
                  </a:solidFill>
                  <a:latin typeface="Calibri" panose="020F0502020204030204"/>
                </a:endParaRPr>
              </a:p>
            </p:txBody>
          </p:sp>
        </p:grpSp>
        <p:grpSp>
          <p:nvGrpSpPr>
            <p:cNvPr id="2" name="SMB / REST"/>
            <p:cNvGrpSpPr/>
            <p:nvPr/>
          </p:nvGrpSpPr>
          <p:grpSpPr>
            <a:xfrm>
              <a:off x="1377464" y="1045365"/>
              <a:ext cx="2066916" cy="1811658"/>
              <a:chOff x="1377464" y="1045365"/>
              <a:chExt cx="2066916" cy="1811658"/>
            </a:xfrm>
          </p:grpSpPr>
          <p:sp>
            <p:nvSpPr>
              <p:cNvPr id="117" name="Arc 116"/>
              <p:cNvSpPr/>
              <p:nvPr/>
            </p:nvSpPr>
            <p:spPr>
              <a:xfrm rot="13665660" flipV="1">
                <a:off x="1505093" y="917736"/>
                <a:ext cx="1811658" cy="2066916"/>
              </a:xfrm>
              <a:prstGeom prst="arc">
                <a:avLst>
                  <a:gd name="adj1" fmla="val 19291806"/>
                  <a:gd name="adj2" fmla="val 248585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239">
                  <a:defRPr/>
                </a:pPr>
                <a:endParaRPr lang="en-US" sz="1836">
                  <a:solidFill>
                    <a:prstClr val="black"/>
                  </a:solidFill>
                  <a:latin typeface="Calibri" panose="020F0502020204030204"/>
                </a:endParaRPr>
              </a:p>
            </p:txBody>
          </p:sp>
          <p:grpSp>
            <p:nvGrpSpPr>
              <p:cNvPr id="49" name="Group 48"/>
              <p:cNvGrpSpPr/>
              <p:nvPr/>
            </p:nvGrpSpPr>
            <p:grpSpPr>
              <a:xfrm rot="2506038">
                <a:off x="1797834" y="1454026"/>
                <a:ext cx="1268139" cy="717773"/>
                <a:chOff x="2127905" y="1505347"/>
                <a:chExt cx="722930" cy="717773"/>
              </a:xfrm>
            </p:grpSpPr>
            <p:sp>
              <p:nvSpPr>
                <p:cNvPr id="118" name="TextBox 117"/>
                <p:cNvSpPr txBox="1"/>
                <p:nvPr/>
              </p:nvSpPr>
              <p:spPr>
                <a:xfrm>
                  <a:off x="2127905" y="1505347"/>
                  <a:ext cx="722930" cy="717773"/>
                </a:xfrm>
                <a:prstGeom prst="rect">
                  <a:avLst/>
                </a:prstGeom>
                <a:noFill/>
              </p:spPr>
              <p:txBody>
                <a:bodyPr wrap="square" rtlCol="0">
                  <a:spAutoFit/>
                </a:bodyPr>
                <a:lstStyle/>
                <a:p>
                  <a:pPr algn="ctr" defTabSz="932239">
                    <a:lnSpc>
                      <a:spcPct val="150000"/>
                    </a:lnSpc>
                    <a:defRPr/>
                  </a:pPr>
                  <a:r>
                    <a:rPr lang="en-US" sz="1428">
                      <a:solidFill>
                        <a:prstClr val="black">
                          <a:lumMod val="50000"/>
                          <a:lumOff val="50000"/>
                        </a:prstClr>
                      </a:solidFill>
                      <a:latin typeface="Calibri" panose="020F0502020204030204"/>
                    </a:rPr>
                    <a:t>SMB</a:t>
                  </a:r>
                </a:p>
                <a:p>
                  <a:pPr algn="ctr" defTabSz="932239">
                    <a:lnSpc>
                      <a:spcPct val="150000"/>
                    </a:lnSpc>
                    <a:defRPr/>
                  </a:pPr>
                  <a:r>
                    <a:rPr lang="en-US" sz="1428">
                      <a:solidFill>
                        <a:prstClr val="black">
                          <a:lumMod val="50000"/>
                          <a:lumOff val="50000"/>
                        </a:prstClr>
                      </a:solidFill>
                      <a:latin typeface="Calibri" panose="020F0502020204030204"/>
                    </a:rPr>
                    <a:t>REST</a:t>
                  </a:r>
                </a:p>
              </p:txBody>
            </p:sp>
            <p:cxnSp>
              <p:nvCxnSpPr>
                <p:cNvPr id="119" name="Straight Arrow Connector 118"/>
                <p:cNvCxnSpPr/>
                <p:nvPr/>
              </p:nvCxnSpPr>
              <p:spPr>
                <a:xfrm flipV="1">
                  <a:off x="2142983" y="1880579"/>
                  <a:ext cx="692777" cy="1"/>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123" name="East US"/>
          <p:cNvGrpSpPr/>
          <p:nvPr/>
        </p:nvGrpSpPr>
        <p:grpSpPr>
          <a:xfrm>
            <a:off x="6976673" y="1500670"/>
            <a:ext cx="2335747" cy="1577655"/>
            <a:chOff x="2856517" y="1582399"/>
            <a:chExt cx="2290805" cy="1547300"/>
          </a:xfrm>
        </p:grpSpPr>
        <p:grpSp>
          <p:nvGrpSpPr>
            <p:cNvPr id="124" name="Group 123"/>
            <p:cNvGrpSpPr/>
            <p:nvPr/>
          </p:nvGrpSpPr>
          <p:grpSpPr>
            <a:xfrm>
              <a:off x="2856517" y="1916920"/>
              <a:ext cx="2290805" cy="1212779"/>
              <a:chOff x="4233863" y="2443162"/>
              <a:chExt cx="3724275" cy="1971674"/>
            </a:xfrm>
          </p:grpSpPr>
          <p:pic>
            <p:nvPicPr>
              <p:cNvPr id="128" name="Picture 127"/>
              <p:cNvPicPr>
                <a:picLocks noChangeAspect="1"/>
              </p:cNvPicPr>
              <p:nvPr/>
            </p:nvPicPr>
            <p:blipFill>
              <a:blip r:embed="rId9"/>
              <a:stretch>
                <a:fillRect/>
              </a:stretch>
            </p:blipFill>
            <p:spPr>
              <a:xfrm>
                <a:off x="4233863" y="2443162"/>
                <a:ext cx="3724275" cy="1971674"/>
              </a:xfrm>
              <a:prstGeom prst="rect">
                <a:avLst/>
              </a:prstGeom>
            </p:spPr>
          </p:pic>
          <p:sp>
            <p:nvSpPr>
              <p:cNvPr id="129" name="Rectangle 128"/>
              <p:cNvSpPr/>
              <p:nvPr/>
            </p:nvSpPr>
            <p:spPr>
              <a:xfrm>
                <a:off x="4993106" y="3286488"/>
                <a:ext cx="2358189" cy="665886"/>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36">
                  <a:solidFill>
                    <a:prstClr val="white"/>
                  </a:solidFill>
                  <a:latin typeface="Calibri" panose="020F0502020204030204"/>
                </a:endParaRPr>
              </a:p>
            </p:txBody>
          </p:sp>
        </p:grpSp>
        <p:pic>
          <p:nvPicPr>
            <p:cNvPr id="125" name="Picture 5" descr="C:\Users\mitchellg\Desktop\Folder.png"/>
            <p:cNvPicPr>
              <a:picLocks noChangeAspect="1" noChangeArrowheads="1"/>
            </p:cNvPicPr>
            <p:nvPr/>
          </p:nvPicPr>
          <p:blipFill>
            <a:blip r:embed="rId5" cstate="print">
              <a:lum bright="100000"/>
            </a:blip>
            <a:srcRect/>
            <a:stretch>
              <a:fillRect/>
            </a:stretch>
          </p:blipFill>
          <p:spPr bwMode="auto">
            <a:xfrm>
              <a:off x="3717539" y="2254152"/>
              <a:ext cx="568761" cy="568761"/>
            </a:xfrm>
            <a:prstGeom prst="rect">
              <a:avLst/>
            </a:prstGeom>
            <a:noFill/>
          </p:spPr>
        </p:pic>
        <p:sp>
          <p:nvSpPr>
            <p:cNvPr id="126" name="TextBox 125"/>
            <p:cNvSpPr txBox="1"/>
            <p:nvPr/>
          </p:nvSpPr>
          <p:spPr>
            <a:xfrm>
              <a:off x="3625053" y="2676246"/>
              <a:ext cx="753732" cy="265009"/>
            </a:xfrm>
            <a:prstGeom prst="rect">
              <a:avLst/>
            </a:prstGeom>
            <a:noFill/>
          </p:spPr>
          <p:txBody>
            <a:bodyPr wrap="none" rtlCol="0">
              <a:spAutoFit/>
            </a:bodyPr>
            <a:lstStyle/>
            <a:p>
              <a:pPr algn="ctr" defTabSz="932239">
                <a:defRPr/>
              </a:pPr>
              <a:r>
                <a:rPr lang="en-US" sz="1122">
                  <a:solidFill>
                    <a:prstClr val="white"/>
                  </a:solidFill>
                  <a:latin typeface="Calibri" panose="020F0502020204030204"/>
                </a:rPr>
                <a:t>File Share</a:t>
              </a:r>
            </a:p>
          </p:txBody>
        </p:sp>
        <p:sp>
          <p:nvSpPr>
            <p:cNvPr id="127" name="TextBox 126"/>
            <p:cNvSpPr txBox="1"/>
            <p:nvPr/>
          </p:nvSpPr>
          <p:spPr>
            <a:xfrm>
              <a:off x="3558594" y="1582399"/>
              <a:ext cx="886653" cy="374846"/>
            </a:xfrm>
            <a:prstGeom prst="rect">
              <a:avLst/>
            </a:prstGeom>
            <a:noFill/>
          </p:spPr>
          <p:txBody>
            <a:bodyPr wrap="none" rtlCol="0">
              <a:spAutoFit/>
            </a:bodyPr>
            <a:lstStyle/>
            <a:p>
              <a:pPr algn="ctr" defTabSz="932239">
                <a:defRPr/>
              </a:pPr>
              <a:r>
                <a:rPr lang="en-US" sz="1836">
                  <a:solidFill>
                    <a:prstClr val="black">
                      <a:lumMod val="50000"/>
                      <a:lumOff val="50000"/>
                    </a:prstClr>
                  </a:solidFill>
                  <a:latin typeface="Calibri" panose="020F0502020204030204"/>
                </a:rPr>
                <a:t>East US</a:t>
              </a:r>
            </a:p>
          </p:txBody>
        </p:sp>
      </p:grpSp>
      <p:grpSp>
        <p:nvGrpSpPr>
          <p:cNvPr id="132" name="HQ Server"/>
          <p:cNvGrpSpPr/>
          <p:nvPr/>
        </p:nvGrpSpPr>
        <p:grpSpPr>
          <a:xfrm>
            <a:off x="6238162" y="4327776"/>
            <a:ext cx="1498824" cy="2024286"/>
            <a:chOff x="2823939" y="4249398"/>
            <a:chExt cx="1469985" cy="1985337"/>
          </a:xfrm>
        </p:grpSpPr>
        <p:pic>
          <p:nvPicPr>
            <p:cNvPr id="133" name="Picture 2" descr="\\MAGNUM\Projects\Microsoft\Cloud Power FY12\Design\Icons\PNGs\Server_2.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134" name="TextBox 133"/>
            <p:cNvSpPr txBox="1"/>
            <p:nvPr/>
          </p:nvSpPr>
          <p:spPr>
            <a:xfrm>
              <a:off x="2823939" y="5577189"/>
              <a:ext cx="1469985" cy="657546"/>
            </a:xfrm>
            <a:prstGeom prst="rect">
              <a:avLst/>
            </a:prstGeom>
            <a:noFill/>
          </p:spPr>
          <p:txBody>
            <a:bodyPr wrap="none" rtlCol="0">
              <a:spAutoFit/>
            </a:bodyPr>
            <a:lstStyle/>
            <a:p>
              <a:pPr algn="ctr" defTabSz="932239">
                <a:defRPr/>
              </a:pPr>
              <a:r>
                <a:rPr lang="en-US" sz="1836" dirty="0">
                  <a:solidFill>
                    <a:prstClr val="black">
                      <a:lumMod val="50000"/>
                      <a:lumOff val="50000"/>
                    </a:prstClr>
                  </a:solidFill>
                  <a:latin typeface="Calibri" panose="020F0502020204030204"/>
                </a:rPr>
                <a:t>Branch Office</a:t>
              </a:r>
              <a:br>
                <a:rPr lang="en-US" sz="1836" dirty="0">
                  <a:solidFill>
                    <a:prstClr val="black">
                      <a:lumMod val="50000"/>
                      <a:lumOff val="50000"/>
                    </a:prstClr>
                  </a:solidFill>
                  <a:latin typeface="Calibri" panose="020F0502020204030204"/>
                </a:rPr>
              </a:br>
              <a:r>
                <a:rPr lang="en-US" sz="1836" dirty="0">
                  <a:solidFill>
                    <a:prstClr val="black">
                      <a:lumMod val="50000"/>
                      <a:lumOff val="50000"/>
                    </a:prstClr>
                  </a:solidFill>
                  <a:latin typeface="Calibri" panose="020F0502020204030204"/>
                </a:rPr>
                <a:t>Seattle</a:t>
              </a:r>
              <a:endParaRPr lang="en-US" sz="1836" dirty="0">
                <a:solidFill>
                  <a:prstClr val="white">
                    <a:lumMod val="65000"/>
                  </a:prstClr>
                </a:solidFill>
                <a:latin typeface="Calibri" panose="020F0502020204030204"/>
              </a:endParaRPr>
            </a:p>
          </p:txBody>
        </p:sp>
      </p:grpSp>
      <p:grpSp>
        <p:nvGrpSpPr>
          <p:cNvPr id="8" name="MAB"/>
          <p:cNvGrpSpPr/>
          <p:nvPr/>
        </p:nvGrpSpPr>
        <p:grpSpPr>
          <a:xfrm>
            <a:off x="9312425" y="580789"/>
            <a:ext cx="2902477" cy="1417246"/>
            <a:chOff x="9131426" y="568641"/>
            <a:chExt cx="2846631" cy="1389977"/>
          </a:xfrm>
        </p:grpSpPr>
        <p:cxnSp>
          <p:nvCxnSpPr>
            <p:cNvPr id="116" name="To MAB"/>
            <p:cNvCxnSpPr>
              <a:cxnSpLocks/>
            </p:cNvCxnSpPr>
            <p:nvPr/>
          </p:nvCxnSpPr>
          <p:spPr>
            <a:xfrm flipV="1">
              <a:off x="9131426" y="1379487"/>
              <a:ext cx="1254233" cy="579131"/>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nvGrpSpPr>
            <p:cNvPr id="144" name="Vault"/>
            <p:cNvGrpSpPr/>
            <p:nvPr/>
          </p:nvGrpSpPr>
          <p:grpSpPr>
            <a:xfrm>
              <a:off x="10364922" y="568641"/>
              <a:ext cx="1613135" cy="1104707"/>
              <a:chOff x="7926457" y="1867712"/>
              <a:chExt cx="1952547" cy="1337143"/>
            </a:xfrm>
          </p:grpSpPr>
          <p:pic>
            <p:nvPicPr>
              <p:cNvPr id="145" name="Picture 144"/>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8139781" y="1867712"/>
                <a:ext cx="1525899" cy="960443"/>
              </a:xfrm>
              <a:prstGeom prst="rect">
                <a:avLst/>
              </a:prstGeom>
            </p:spPr>
          </p:pic>
          <p:sp>
            <p:nvSpPr>
              <p:cNvPr id="146" name="TextBox 145"/>
              <p:cNvSpPr txBox="1"/>
              <p:nvPr/>
            </p:nvSpPr>
            <p:spPr>
              <a:xfrm>
                <a:off x="7926457" y="2827120"/>
                <a:ext cx="1952547" cy="377735"/>
              </a:xfrm>
              <a:prstGeom prst="rect">
                <a:avLst/>
              </a:prstGeom>
              <a:noFill/>
            </p:spPr>
            <p:txBody>
              <a:bodyPr wrap="none" rtlCol="0">
                <a:spAutoFit/>
              </a:bodyPr>
              <a:lstStyle/>
              <a:p>
                <a:pPr algn="ctr" defTabSz="932239">
                  <a:defRPr/>
                </a:pPr>
                <a:r>
                  <a:rPr lang="en-US" sz="1428">
                    <a:solidFill>
                      <a:prstClr val="white">
                        <a:lumMod val="50000"/>
                      </a:prstClr>
                    </a:solidFill>
                    <a:latin typeface="Calibri" panose="020F0502020204030204"/>
                  </a:rPr>
                  <a:t>Azure Backup Vault</a:t>
                </a:r>
              </a:p>
            </p:txBody>
          </p:sp>
        </p:grpSp>
      </p:grpSp>
      <p:pic>
        <p:nvPicPr>
          <p:cNvPr id="65" name="Files"/>
          <p:cNvPicPr>
            <a:picLocks noChangeAspect="1"/>
          </p:cNvPicPr>
          <p:nvPr/>
        </p:nvPicPr>
        <p:blipFill rotWithShape="1">
          <a:blip r:embed="rId12"/>
          <a:srcRect t="-36" b="717"/>
          <a:stretch/>
        </p:blipFill>
        <p:spPr>
          <a:xfrm>
            <a:off x="9244233" y="4250198"/>
            <a:ext cx="1204388" cy="2476526"/>
          </a:xfrm>
          <a:prstGeom prst="rect">
            <a:avLst/>
          </a:prstGeom>
        </p:spPr>
      </p:pic>
      <p:pic>
        <p:nvPicPr>
          <p:cNvPr id="66" name="File Ghosts #1"/>
          <p:cNvPicPr>
            <a:picLocks noChangeAspect="1"/>
          </p:cNvPicPr>
          <p:nvPr/>
        </p:nvPicPr>
        <p:blipFill rotWithShape="1">
          <a:blip r:embed="rId13">
            <a:extLst>
              <a:ext uri="{BEBA8EAE-BF5A-486C-A8C5-ECC9F3942E4B}">
                <a14:imgProps xmlns:a14="http://schemas.microsoft.com/office/drawing/2010/main">
                  <a14:imgLayer r:embed="rId14">
                    <a14:imgEffect>
                      <a14:saturation sat="0"/>
                    </a14:imgEffect>
                  </a14:imgLayer>
                </a14:imgProps>
              </a:ext>
            </a:extLst>
          </a:blip>
          <a:srcRect t="8146" b="60383"/>
          <a:stretch/>
        </p:blipFill>
        <p:spPr>
          <a:xfrm>
            <a:off x="9244233" y="4458500"/>
            <a:ext cx="1204388" cy="784720"/>
          </a:xfrm>
          <a:prstGeom prst="rect">
            <a:avLst/>
          </a:prstGeom>
        </p:spPr>
      </p:pic>
      <p:pic>
        <p:nvPicPr>
          <p:cNvPr id="67" name="File Ghosts #2"/>
          <p:cNvPicPr>
            <a:picLocks noChangeAspect="1"/>
          </p:cNvPicPr>
          <p:nvPr/>
        </p:nvPicPr>
        <p:blipFill rotWithShape="1">
          <a:blip r:embed="rId13">
            <a:extLst>
              <a:ext uri="{BEBA8EAE-BF5A-486C-A8C5-ECC9F3942E4B}">
                <a14:imgProps xmlns:a14="http://schemas.microsoft.com/office/drawing/2010/main">
                  <a14:imgLayer r:embed="rId14">
                    <a14:imgEffect>
                      <a14:saturation sat="0"/>
                    </a14:imgEffect>
                  </a14:imgLayer>
                </a14:imgProps>
              </a:ext>
            </a:extLst>
          </a:blip>
          <a:srcRect t="51299" b="12354"/>
          <a:stretch/>
        </p:blipFill>
        <p:spPr>
          <a:xfrm>
            <a:off x="9244233" y="5538282"/>
            <a:ext cx="1204388" cy="906294"/>
          </a:xfrm>
          <a:prstGeom prst="rect">
            <a:avLst/>
          </a:prstGeom>
        </p:spPr>
      </p:pic>
      <p:cxnSp>
        <p:nvCxnSpPr>
          <p:cNvPr id="68" name="Tiering Progress"/>
          <p:cNvCxnSpPr>
            <a:cxnSpLocks/>
          </p:cNvCxnSpPr>
          <p:nvPr/>
        </p:nvCxnSpPr>
        <p:spPr>
          <a:xfrm>
            <a:off x="9178215" y="4278263"/>
            <a:ext cx="0" cy="2434133"/>
          </a:xfrm>
          <a:prstGeom prst="straightConnector1">
            <a:avLst/>
          </a:prstGeom>
          <a:ln w="317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West Europe"/>
          <p:cNvGrpSpPr/>
          <p:nvPr/>
        </p:nvGrpSpPr>
        <p:grpSpPr>
          <a:xfrm>
            <a:off x="3012883" y="1496866"/>
            <a:ext cx="2335747" cy="1577656"/>
            <a:chOff x="2856517" y="1582399"/>
            <a:chExt cx="2290805" cy="1547301"/>
          </a:xfrm>
        </p:grpSpPr>
        <p:grpSp>
          <p:nvGrpSpPr>
            <p:cNvPr id="3" name="West Europe"/>
            <p:cNvGrpSpPr/>
            <p:nvPr/>
          </p:nvGrpSpPr>
          <p:grpSpPr>
            <a:xfrm>
              <a:off x="2856517" y="1582399"/>
              <a:ext cx="2290805" cy="1547301"/>
              <a:chOff x="2856517" y="1582399"/>
              <a:chExt cx="2290805" cy="1547301"/>
            </a:xfrm>
          </p:grpSpPr>
          <p:grpSp>
            <p:nvGrpSpPr>
              <p:cNvPr id="51" name="West Europe"/>
              <p:cNvGrpSpPr/>
              <p:nvPr/>
            </p:nvGrpSpPr>
            <p:grpSpPr>
              <a:xfrm>
                <a:off x="2856517" y="1916921"/>
                <a:ext cx="2290805" cy="1212779"/>
                <a:chOff x="4233861" y="2443163"/>
                <a:chExt cx="3724276" cy="1971675"/>
              </a:xfrm>
            </p:grpSpPr>
            <p:pic>
              <p:nvPicPr>
                <p:cNvPr id="59" name="Picture 58"/>
                <p:cNvPicPr>
                  <a:picLocks noChangeAspect="1"/>
                </p:cNvPicPr>
                <p:nvPr/>
              </p:nvPicPr>
              <p:blipFill>
                <a:blip r:embed="rId9"/>
                <a:stretch>
                  <a:fillRect/>
                </a:stretch>
              </p:blipFill>
              <p:spPr>
                <a:xfrm>
                  <a:off x="4233861" y="2443163"/>
                  <a:ext cx="3724276" cy="1971675"/>
                </a:xfrm>
                <a:prstGeom prst="rect">
                  <a:avLst/>
                </a:prstGeom>
              </p:spPr>
            </p:pic>
            <p:sp>
              <p:nvSpPr>
                <p:cNvPr id="60" name="Rectangle 59"/>
                <p:cNvSpPr/>
                <p:nvPr/>
              </p:nvSpPr>
              <p:spPr>
                <a:xfrm>
                  <a:off x="4993106" y="3286488"/>
                  <a:ext cx="2358189" cy="665886"/>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36">
                    <a:solidFill>
                      <a:prstClr val="white"/>
                    </a:solidFill>
                    <a:latin typeface="Calibri" panose="020F0502020204030204"/>
                  </a:endParaRPr>
                </a:p>
              </p:txBody>
            </p:sp>
          </p:grpSp>
          <p:sp>
            <p:nvSpPr>
              <p:cNvPr id="50" name="TextBox 49"/>
              <p:cNvSpPr txBox="1"/>
              <p:nvPr/>
            </p:nvSpPr>
            <p:spPr>
              <a:xfrm>
                <a:off x="3299932" y="1582399"/>
                <a:ext cx="1403974" cy="374846"/>
              </a:xfrm>
              <a:prstGeom prst="rect">
                <a:avLst/>
              </a:prstGeom>
              <a:noFill/>
            </p:spPr>
            <p:txBody>
              <a:bodyPr wrap="none" rtlCol="0">
                <a:spAutoFit/>
              </a:bodyPr>
              <a:lstStyle/>
              <a:p>
                <a:pPr algn="ctr" defTabSz="932239">
                  <a:defRPr/>
                </a:pPr>
                <a:r>
                  <a:rPr lang="en-US" sz="1836">
                    <a:solidFill>
                      <a:prstClr val="black">
                        <a:lumMod val="50000"/>
                        <a:lumOff val="50000"/>
                      </a:prstClr>
                    </a:solidFill>
                    <a:latin typeface="Calibri" panose="020F0502020204030204"/>
                  </a:rPr>
                  <a:t>West Europe</a:t>
                </a:r>
              </a:p>
            </p:txBody>
          </p:sp>
        </p:grpSp>
        <p:pic>
          <p:nvPicPr>
            <p:cNvPr id="75" name="Picture 5" descr="C:\Users\mitchellg\Desktop\Folder.png"/>
            <p:cNvPicPr>
              <a:picLocks noChangeAspect="1" noChangeArrowheads="1"/>
            </p:cNvPicPr>
            <p:nvPr/>
          </p:nvPicPr>
          <p:blipFill>
            <a:blip r:embed="rId5" cstate="print">
              <a:lum bright="100000"/>
            </a:blip>
            <a:srcRect/>
            <a:stretch>
              <a:fillRect/>
            </a:stretch>
          </p:blipFill>
          <p:spPr bwMode="auto">
            <a:xfrm>
              <a:off x="3817908" y="2227942"/>
              <a:ext cx="568761" cy="568761"/>
            </a:xfrm>
            <a:prstGeom prst="rect">
              <a:avLst/>
            </a:prstGeom>
            <a:noFill/>
          </p:spPr>
        </p:pic>
        <p:sp>
          <p:nvSpPr>
            <p:cNvPr id="76" name="TextBox 75"/>
            <p:cNvSpPr txBox="1"/>
            <p:nvPr/>
          </p:nvSpPr>
          <p:spPr>
            <a:xfrm>
              <a:off x="3725422" y="2670875"/>
              <a:ext cx="753732" cy="265009"/>
            </a:xfrm>
            <a:prstGeom prst="rect">
              <a:avLst/>
            </a:prstGeom>
            <a:noFill/>
          </p:spPr>
          <p:txBody>
            <a:bodyPr wrap="none" rtlCol="0">
              <a:spAutoFit/>
            </a:bodyPr>
            <a:lstStyle/>
            <a:p>
              <a:pPr algn="ctr" defTabSz="932239">
                <a:defRPr/>
              </a:pPr>
              <a:r>
                <a:rPr lang="en-US" sz="1122">
                  <a:solidFill>
                    <a:prstClr val="white"/>
                  </a:solidFill>
                  <a:latin typeface="Calibri" panose="020F0502020204030204"/>
                </a:rPr>
                <a:t>File Share</a:t>
              </a:r>
            </a:p>
          </p:txBody>
        </p:sp>
      </p:grpSp>
      <p:pic>
        <p:nvPicPr>
          <p:cNvPr id="77" name="Post DR Files"/>
          <p:cNvPicPr>
            <a:picLocks noChangeAspect="1"/>
          </p:cNvPicPr>
          <p:nvPr/>
        </p:nvPicPr>
        <p:blipFill rotWithShape="1">
          <a:blip r:embed="rId15">
            <a:extLst>
              <a:ext uri="{BEBA8EAE-BF5A-486C-A8C5-ECC9F3942E4B}">
                <a14:imgProps xmlns:a14="http://schemas.microsoft.com/office/drawing/2010/main">
                  <a14:imgLayer r:embed="rId16">
                    <a14:imgEffect>
                      <a14:saturation sat="0"/>
                    </a14:imgEffect>
                  </a14:imgLayer>
                </a14:imgProps>
              </a:ext>
            </a:extLst>
          </a:blip>
          <a:srcRect t="-36" b="717"/>
          <a:stretch/>
        </p:blipFill>
        <p:spPr>
          <a:xfrm>
            <a:off x="9244233" y="4250198"/>
            <a:ext cx="1204388" cy="2476526"/>
          </a:xfrm>
          <a:prstGeom prst="rect">
            <a:avLst/>
          </a:prstGeom>
        </p:spPr>
      </p:pic>
      <p:cxnSp>
        <p:nvCxnSpPr>
          <p:cNvPr id="78" name="Recall Progress"/>
          <p:cNvCxnSpPr>
            <a:cxnSpLocks/>
          </p:cNvCxnSpPr>
          <p:nvPr/>
        </p:nvCxnSpPr>
        <p:spPr>
          <a:xfrm>
            <a:off x="9178215" y="4278263"/>
            <a:ext cx="0" cy="2434133"/>
          </a:xfrm>
          <a:prstGeom prst="straightConnector1">
            <a:avLst/>
          </a:prstGeom>
          <a:ln w="31750">
            <a:solidFill>
              <a:srgbClr val="FFE490"/>
            </a:solidFill>
            <a:tailEnd type="triangle"/>
          </a:ln>
        </p:spPr>
        <p:style>
          <a:lnRef idx="1">
            <a:schemeClr val="accent1"/>
          </a:lnRef>
          <a:fillRef idx="0">
            <a:schemeClr val="accent1"/>
          </a:fillRef>
          <a:effectRef idx="0">
            <a:schemeClr val="accent1"/>
          </a:effectRef>
          <a:fontRef idx="minor">
            <a:schemeClr val="tx1"/>
          </a:fontRef>
        </p:style>
      </p:cxnSp>
      <p:grpSp>
        <p:nvGrpSpPr>
          <p:cNvPr id="29" name="IW Access color sync"/>
          <p:cNvGrpSpPr/>
          <p:nvPr/>
        </p:nvGrpSpPr>
        <p:grpSpPr>
          <a:xfrm>
            <a:off x="421816" y="3968057"/>
            <a:ext cx="2847219" cy="1939162"/>
            <a:chOff x="355771" y="3965247"/>
            <a:chExt cx="2848027" cy="1939712"/>
          </a:xfrm>
        </p:grpSpPr>
        <p:grpSp>
          <p:nvGrpSpPr>
            <p:cNvPr id="28" name="Group 27"/>
            <p:cNvGrpSpPr/>
            <p:nvPr/>
          </p:nvGrpSpPr>
          <p:grpSpPr>
            <a:xfrm>
              <a:off x="355771" y="3965247"/>
              <a:ext cx="2848027" cy="1939712"/>
              <a:chOff x="355771" y="3965247"/>
              <a:chExt cx="2848027" cy="1939712"/>
            </a:xfrm>
          </p:grpSpPr>
          <p:sp>
            <p:nvSpPr>
              <p:cNvPr id="99" name="Arc 98"/>
              <p:cNvSpPr/>
              <p:nvPr/>
            </p:nvSpPr>
            <p:spPr>
              <a:xfrm rot="1002910" flipH="1" flipV="1">
                <a:off x="1478995" y="3965247"/>
                <a:ext cx="1310214" cy="1820029"/>
              </a:xfrm>
              <a:prstGeom prst="arc">
                <a:avLst>
                  <a:gd name="adj1" fmla="val 16200000"/>
                  <a:gd name="adj2" fmla="val 248585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239">
                  <a:defRPr/>
                </a:pPr>
                <a:endParaRPr lang="en-US" sz="1836">
                  <a:solidFill>
                    <a:prstClr val="black"/>
                  </a:solidFill>
                  <a:latin typeface="Calibri" panose="020F0502020204030204"/>
                </a:endParaRPr>
              </a:p>
            </p:txBody>
          </p:sp>
          <p:grpSp>
            <p:nvGrpSpPr>
              <p:cNvPr id="27" name="Group 26"/>
              <p:cNvGrpSpPr/>
              <p:nvPr/>
            </p:nvGrpSpPr>
            <p:grpSpPr>
              <a:xfrm>
                <a:off x="355771" y="4088145"/>
                <a:ext cx="2848027" cy="1816814"/>
                <a:chOff x="355771" y="4088145"/>
                <a:chExt cx="2848027" cy="1816814"/>
              </a:xfrm>
            </p:grpSpPr>
            <p:grpSp>
              <p:nvGrpSpPr>
                <p:cNvPr id="26" name="Group 25"/>
                <p:cNvGrpSpPr/>
                <p:nvPr/>
              </p:nvGrpSpPr>
              <p:grpSpPr>
                <a:xfrm>
                  <a:off x="355771" y="4088145"/>
                  <a:ext cx="1149075" cy="1816814"/>
                  <a:chOff x="451154" y="6462143"/>
                  <a:chExt cx="1149075" cy="1816814"/>
                </a:xfrm>
              </p:grpSpPr>
              <p:pic>
                <p:nvPicPr>
                  <p:cNvPr id="16" name="Picture 15"/>
                  <p:cNvPicPr>
                    <a:picLocks noChangeAspect="1"/>
                  </p:cNvPicPr>
                  <p:nvPr/>
                </p:nvPicPr>
                <p:blipFill>
                  <a:blip r:embed="rId17">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451154" y="7114807"/>
                    <a:ext cx="782821" cy="554353"/>
                  </a:xfrm>
                  <a:prstGeom prst="rect">
                    <a:avLst/>
                  </a:prstGeom>
                </p:spPr>
              </p:pic>
              <p:pic>
                <p:nvPicPr>
                  <p:cNvPr id="23" name="Picture 22"/>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Lst>
                  </a:blip>
                  <a:stretch>
                    <a:fillRect/>
                  </a:stretch>
                </p:blipFill>
                <p:spPr>
                  <a:xfrm>
                    <a:off x="1209170" y="7669160"/>
                    <a:ext cx="348720" cy="609797"/>
                  </a:xfrm>
                  <a:prstGeom prst="rect">
                    <a:avLst/>
                  </a:prstGeom>
                </p:spPr>
              </p:pic>
              <p:pic>
                <p:nvPicPr>
                  <p:cNvPr id="25" name="Picture 24"/>
                  <p:cNvPicPr>
                    <a:picLocks noChangeAspect="1"/>
                  </p:cNvPicPr>
                  <p:nvPr/>
                </p:nvPicPr>
                <p:blipFill>
                  <a:blip r:embed="rId21">
                    <a:extLst>
                      <a:ext uri="{BEBA8EAE-BF5A-486C-A8C5-ECC9F3942E4B}">
                        <a14:imgProps xmlns:a14="http://schemas.microsoft.com/office/drawing/2010/main">
                          <a14:imgLayer r:embed="rId22">
                            <a14:imgEffect>
                              <a14:saturation sat="0"/>
                            </a14:imgEffect>
                          </a14:imgLayer>
                        </a14:imgProps>
                      </a:ext>
                    </a:extLst>
                  </a:blip>
                  <a:stretch>
                    <a:fillRect/>
                  </a:stretch>
                </p:blipFill>
                <p:spPr>
                  <a:xfrm>
                    <a:off x="1179545" y="6462143"/>
                    <a:ext cx="420684" cy="691535"/>
                  </a:xfrm>
                  <a:prstGeom prst="rect">
                    <a:avLst/>
                  </a:prstGeom>
                </p:spPr>
              </p:pic>
            </p:grpSp>
            <p:cxnSp>
              <p:nvCxnSpPr>
                <p:cNvPr id="108" name="Straight Arrow Connector 107"/>
                <p:cNvCxnSpPr>
                  <a:cxnSpLocks/>
                </p:cNvCxnSpPr>
                <p:nvPr/>
              </p:nvCxnSpPr>
              <p:spPr>
                <a:xfrm flipV="1">
                  <a:off x="1528266" y="5039578"/>
                  <a:ext cx="1675532" cy="2364"/>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sp>
          <p:nvSpPr>
            <p:cNvPr id="109" name="TextBox 108"/>
            <p:cNvSpPr txBox="1"/>
            <p:nvPr/>
          </p:nvSpPr>
          <p:spPr>
            <a:xfrm>
              <a:off x="1676987" y="4716120"/>
              <a:ext cx="1348707" cy="318285"/>
            </a:xfrm>
            <a:prstGeom prst="rect">
              <a:avLst/>
            </a:prstGeom>
            <a:noFill/>
          </p:spPr>
          <p:txBody>
            <a:bodyPr wrap="square" rtlCol="0">
              <a:spAutoFit/>
            </a:bodyPr>
            <a:lstStyle/>
            <a:p>
              <a:pPr algn="ctr" defTabSz="932239">
                <a:defRPr/>
              </a:pPr>
              <a:r>
                <a:rPr lang="en-US" sz="1428">
                  <a:solidFill>
                    <a:prstClr val="black">
                      <a:lumMod val="50000"/>
                      <a:lumOff val="50000"/>
                    </a:prstClr>
                  </a:solidFill>
                  <a:latin typeface="Calibri" panose="020F0502020204030204"/>
                </a:rPr>
                <a:t>Work Folders</a:t>
              </a:r>
            </a:p>
          </p:txBody>
        </p:sp>
      </p:grpSp>
      <p:sp>
        <p:nvSpPr>
          <p:cNvPr id="9" name="Freeform: Shape 8">
            <a:extLst>
              <a:ext uri="{FF2B5EF4-FFF2-40B4-BE49-F238E27FC236}">
                <a16:creationId xmlns:a16="http://schemas.microsoft.com/office/drawing/2014/main" id="{53D46E01-7163-4DF8-B5ED-8F4F2C3E7B85}"/>
              </a:ext>
            </a:extLst>
          </p:cNvPr>
          <p:cNvSpPr/>
          <p:nvPr/>
        </p:nvSpPr>
        <p:spPr bwMode="auto">
          <a:xfrm>
            <a:off x="3955578" y="2787750"/>
            <a:ext cx="3034869" cy="1682512"/>
          </a:xfrm>
          <a:custGeom>
            <a:avLst/>
            <a:gdLst>
              <a:gd name="connsiteX0" fmla="*/ 0 w 3035300"/>
              <a:gd name="connsiteY0" fmla="*/ 1682750 h 1682750"/>
              <a:gd name="connsiteX1" fmla="*/ 1155700 w 3035300"/>
              <a:gd name="connsiteY1" fmla="*/ 666750 h 1682750"/>
              <a:gd name="connsiteX2" fmla="*/ 3035300 w 3035300"/>
              <a:gd name="connsiteY2" fmla="*/ 0 h 1682750"/>
            </a:gdLst>
            <a:ahLst/>
            <a:cxnLst>
              <a:cxn ang="0">
                <a:pos x="connsiteX0" y="connsiteY0"/>
              </a:cxn>
              <a:cxn ang="0">
                <a:pos x="connsiteX1" y="connsiteY1"/>
              </a:cxn>
              <a:cxn ang="0">
                <a:pos x="connsiteX2" y="connsiteY2"/>
              </a:cxn>
            </a:cxnLst>
            <a:rect l="l" t="t" r="r" b="b"/>
            <a:pathLst>
              <a:path w="3035300" h="1682750">
                <a:moveTo>
                  <a:pt x="0" y="1682750"/>
                </a:moveTo>
                <a:cubicBezTo>
                  <a:pt x="324908" y="1314979"/>
                  <a:pt x="649817" y="947208"/>
                  <a:pt x="1155700" y="666750"/>
                </a:cubicBezTo>
                <a:cubicBezTo>
                  <a:pt x="1661583" y="386292"/>
                  <a:pt x="2348441" y="193146"/>
                  <a:pt x="3035300" y="0"/>
                </a:cubicBezTo>
              </a:path>
            </a:pathLst>
          </a:custGeom>
          <a:noFill/>
          <a:ln w="25400" cmpd="sng">
            <a:solidFill>
              <a:schemeClr val="accent1"/>
            </a:solidFill>
            <a:prstDash val="dash"/>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10" name="TextBox 9">
            <a:extLst>
              <a:ext uri="{FF2B5EF4-FFF2-40B4-BE49-F238E27FC236}">
                <a16:creationId xmlns:a16="http://schemas.microsoft.com/office/drawing/2014/main" id="{7B135E1F-9AF1-4A9F-8CE9-ED4BED8A658B}"/>
              </a:ext>
            </a:extLst>
          </p:cNvPr>
          <p:cNvSpPr txBox="1"/>
          <p:nvPr/>
        </p:nvSpPr>
        <p:spPr>
          <a:xfrm>
            <a:off x="4856931" y="3415608"/>
            <a:ext cx="1540467" cy="747183"/>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599" dirty="0">
                <a:gradFill>
                  <a:gsLst>
                    <a:gs pos="2917">
                      <a:srgbClr val="353535"/>
                    </a:gs>
                    <a:gs pos="30000">
                      <a:srgbClr val="353535"/>
                    </a:gs>
                  </a:gsLst>
                  <a:lin ang="5400000" scaled="0"/>
                </a:gradFill>
                <a:latin typeface="Segoe UI Semilight"/>
              </a:rPr>
              <a:t>AUTOMATIC </a:t>
            </a:r>
            <a:br>
              <a:rPr lang="en-US" sz="1599" dirty="0">
                <a:gradFill>
                  <a:gsLst>
                    <a:gs pos="2917">
                      <a:srgbClr val="353535"/>
                    </a:gs>
                    <a:gs pos="30000">
                      <a:srgbClr val="353535"/>
                    </a:gs>
                  </a:gsLst>
                  <a:lin ang="5400000" scaled="0"/>
                </a:gradFill>
                <a:latin typeface="Segoe UI Semilight"/>
              </a:rPr>
            </a:br>
            <a:r>
              <a:rPr lang="en-US" sz="1599" dirty="0">
                <a:gradFill>
                  <a:gsLst>
                    <a:gs pos="2917">
                      <a:srgbClr val="353535"/>
                    </a:gs>
                    <a:gs pos="30000">
                      <a:srgbClr val="353535"/>
                    </a:gs>
                  </a:gsLst>
                  <a:lin ang="5400000" scaled="0"/>
                </a:gradFill>
                <a:latin typeface="Segoe UI Semilight"/>
              </a:rPr>
              <a:t>FAIL OVER</a:t>
            </a:r>
          </a:p>
        </p:txBody>
      </p:sp>
      <p:grpSp>
        <p:nvGrpSpPr>
          <p:cNvPr id="15" name="Group 14">
            <a:extLst>
              <a:ext uri="{FF2B5EF4-FFF2-40B4-BE49-F238E27FC236}">
                <a16:creationId xmlns:a16="http://schemas.microsoft.com/office/drawing/2014/main" id="{FD4588B4-1C50-4045-8479-31F42F4BC44E}"/>
              </a:ext>
            </a:extLst>
          </p:cNvPr>
          <p:cNvGrpSpPr/>
          <p:nvPr/>
        </p:nvGrpSpPr>
        <p:grpSpPr>
          <a:xfrm>
            <a:off x="2965478" y="1806486"/>
            <a:ext cx="2363389" cy="1137695"/>
            <a:chOff x="2998703" y="1822547"/>
            <a:chExt cx="2363724" cy="1137857"/>
          </a:xfrm>
        </p:grpSpPr>
        <p:pic>
          <p:nvPicPr>
            <p:cNvPr id="14" name="Graphic 13">
              <a:extLst>
                <a:ext uri="{FF2B5EF4-FFF2-40B4-BE49-F238E27FC236}">
                  <a16:creationId xmlns:a16="http://schemas.microsoft.com/office/drawing/2014/main" id="{D18D9895-BF23-4AA7-A4DE-6334C624BBF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998703" y="1822547"/>
              <a:ext cx="2363724" cy="1137857"/>
            </a:xfrm>
            <a:prstGeom prst="rect">
              <a:avLst/>
            </a:prstGeom>
          </p:spPr>
        </p:pic>
        <p:pic>
          <p:nvPicPr>
            <p:cNvPr id="95" name="Picture 5" descr="C:\Users\mitchellg\Desktop\Folder.png">
              <a:extLst>
                <a:ext uri="{FF2B5EF4-FFF2-40B4-BE49-F238E27FC236}">
                  <a16:creationId xmlns:a16="http://schemas.microsoft.com/office/drawing/2014/main" id="{F554F3A7-05D2-4517-9DF4-9BF57149E6D0}"/>
                </a:ext>
              </a:extLst>
            </p:cNvPr>
            <p:cNvPicPr>
              <a:picLocks noChangeAspect="1" noChangeArrowheads="1"/>
            </p:cNvPicPr>
            <p:nvPr/>
          </p:nvPicPr>
          <p:blipFill>
            <a:blip r:embed="rId5" cstate="print">
              <a:lum bright="100000"/>
            </a:blip>
            <a:srcRect/>
            <a:stretch>
              <a:fillRect/>
            </a:stretch>
          </p:blipFill>
          <p:spPr bwMode="auto">
            <a:xfrm>
              <a:off x="3994295" y="2155892"/>
              <a:ext cx="580001" cy="580001"/>
            </a:xfrm>
            <a:prstGeom prst="rect">
              <a:avLst/>
            </a:prstGeom>
            <a:noFill/>
          </p:spPr>
        </p:pic>
        <p:sp>
          <p:nvSpPr>
            <p:cNvPr id="96" name="TextBox 95">
              <a:extLst>
                <a:ext uri="{FF2B5EF4-FFF2-40B4-BE49-F238E27FC236}">
                  <a16:creationId xmlns:a16="http://schemas.microsoft.com/office/drawing/2014/main" id="{AC8EE9DB-0F70-472F-BCD0-B346B7CDD8B9}"/>
                </a:ext>
              </a:extLst>
            </p:cNvPr>
            <p:cNvSpPr txBox="1"/>
            <p:nvPr/>
          </p:nvSpPr>
          <p:spPr>
            <a:xfrm>
              <a:off x="3899981" y="2607578"/>
              <a:ext cx="768628" cy="270246"/>
            </a:xfrm>
            <a:prstGeom prst="rect">
              <a:avLst/>
            </a:prstGeom>
            <a:noFill/>
          </p:spPr>
          <p:txBody>
            <a:bodyPr wrap="none" rtlCol="0">
              <a:spAutoFit/>
            </a:bodyPr>
            <a:lstStyle/>
            <a:p>
              <a:pPr algn="ctr" defTabSz="932239">
                <a:defRPr/>
              </a:pPr>
              <a:r>
                <a:rPr lang="en-US" sz="1122">
                  <a:solidFill>
                    <a:prstClr val="white"/>
                  </a:solidFill>
                  <a:latin typeface="Calibri" panose="020F0502020204030204"/>
                </a:rPr>
                <a:t>File Share</a:t>
              </a:r>
            </a:p>
          </p:txBody>
        </p:sp>
      </p:grpSp>
      <p:sp>
        <p:nvSpPr>
          <p:cNvPr id="18" name="Multiplication Sign 17">
            <a:extLst>
              <a:ext uri="{FF2B5EF4-FFF2-40B4-BE49-F238E27FC236}">
                <a16:creationId xmlns:a16="http://schemas.microsoft.com/office/drawing/2014/main" id="{3E47627E-C74A-4217-B149-18E9C00BB4B0}"/>
              </a:ext>
            </a:extLst>
          </p:cNvPr>
          <p:cNvSpPr/>
          <p:nvPr/>
        </p:nvSpPr>
        <p:spPr bwMode="auto">
          <a:xfrm>
            <a:off x="3659250" y="3333307"/>
            <a:ext cx="578250" cy="578250"/>
          </a:xfrm>
          <a:prstGeom prst="mathMultiply">
            <a:avLst>
              <a:gd name="adj1" fmla="val 6639"/>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5604987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up)">
                                      <p:cBhvr>
                                        <p:cTn id="7" dur="1000"/>
                                        <p:tgtEl>
                                          <p:spTgt spid="65"/>
                                        </p:tgtEl>
                                      </p:cBhvr>
                                    </p:animEffect>
                                  </p:childTnLst>
                                </p:cTn>
                              </p:par>
                            </p:childTnLst>
                          </p:cTn>
                        </p:par>
                        <p:par>
                          <p:cTn id="8" fill="hold">
                            <p:stCondLst>
                              <p:cond delay="1000"/>
                            </p:stCondLst>
                            <p:childTnLst>
                              <p:par>
                                <p:cTn id="9" presetID="1" presetClass="entr" presetSubtype="0" fill="hold" nodeType="afterEffect">
                                  <p:stCondLst>
                                    <p:cond delay="250"/>
                                  </p:stCondLst>
                                  <p:childTnLst>
                                    <p:set>
                                      <p:cBhvr>
                                        <p:cTn id="10" dur="1" fill="hold">
                                          <p:stCondLst>
                                            <p:cond delay="0"/>
                                          </p:stCondLst>
                                        </p:cTn>
                                        <p:tgtEl>
                                          <p:spTgt spid="70"/>
                                        </p:tgtEl>
                                        <p:attrNameLst>
                                          <p:attrName>style.visibility</p:attrName>
                                        </p:attrNameLst>
                                      </p:cBhvr>
                                      <p:to>
                                        <p:strVal val="visible"/>
                                      </p:to>
                                    </p:set>
                                  </p:childTnLst>
                                </p:cTn>
                              </p:par>
                            </p:childTnLst>
                          </p:cTn>
                        </p:par>
                        <p:par>
                          <p:cTn id="11" fill="hold">
                            <p:stCondLst>
                              <p:cond delay="1250"/>
                            </p:stCondLst>
                            <p:childTnLst>
                              <p:par>
                                <p:cTn id="12" presetID="26" presetClass="emph" presetSubtype="0" repeatCount="3000" fill="hold" nodeType="afterEffect">
                                  <p:stCondLst>
                                    <p:cond delay="0"/>
                                  </p:stCondLst>
                                  <p:childTnLst>
                                    <p:animEffect transition="out" filter="fade">
                                      <p:cBhvr>
                                        <p:cTn id="13" dur="1000" tmFilter="0, 0; .2, .5; .8, .5; 1, 0"/>
                                        <p:tgtEl>
                                          <p:spTgt spid="70"/>
                                        </p:tgtEl>
                                      </p:cBhvr>
                                    </p:animEffect>
                                    <p:animScale>
                                      <p:cBhvr>
                                        <p:cTn id="14" dur="500" autoRev="1" fill="hold"/>
                                        <p:tgtEl>
                                          <p:spTgt spid="70"/>
                                        </p:tgtEl>
                                      </p:cBhvr>
                                      <p:by x="105000" y="105000"/>
                                    </p:animScale>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0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wipe(up)">
                                      <p:cBhvr>
                                        <p:cTn id="26" dur="1000"/>
                                        <p:tgtEl>
                                          <p:spTgt spid="68"/>
                                        </p:tgtEl>
                                      </p:cBhvr>
                                    </p:animEffect>
                                  </p:childTnLst>
                                </p:cTn>
                              </p:par>
                              <p:par>
                                <p:cTn id="27" presetID="22" presetClass="entr" presetSubtype="1"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wipe(up)">
                                      <p:cBhvr>
                                        <p:cTn id="29" dur="500"/>
                                        <p:tgtEl>
                                          <p:spTgt spid="66"/>
                                        </p:tgtEl>
                                      </p:cBhvr>
                                    </p:animEffect>
                                  </p:childTnLst>
                                </p:cTn>
                              </p:par>
                              <p:par>
                                <p:cTn id="30" presetID="22" presetClass="entr" presetSubtype="1" fill="hold" nodeType="withEffect">
                                  <p:stCondLst>
                                    <p:cond delay="500"/>
                                  </p:stCondLst>
                                  <p:childTnLst>
                                    <p:set>
                                      <p:cBhvr>
                                        <p:cTn id="31" dur="1" fill="hold">
                                          <p:stCondLst>
                                            <p:cond delay="0"/>
                                          </p:stCondLst>
                                        </p:cTn>
                                        <p:tgtEl>
                                          <p:spTgt spid="67"/>
                                        </p:tgtEl>
                                        <p:attrNameLst>
                                          <p:attrName>style.visibility</p:attrName>
                                        </p:attrNameLst>
                                      </p:cBhvr>
                                      <p:to>
                                        <p:strVal val="visible"/>
                                      </p:to>
                                    </p:set>
                                    <p:animEffect transition="in" filter="wipe(up)">
                                      <p:cBhvr>
                                        <p:cTn id="32" dur="500"/>
                                        <p:tgtEl>
                                          <p:spTgt spid="67"/>
                                        </p:tgtEl>
                                      </p:cBhvr>
                                    </p:animEffect>
                                  </p:childTnLst>
                                </p:cTn>
                              </p:par>
                            </p:childTnLst>
                          </p:cTn>
                        </p:par>
                        <p:par>
                          <p:cTn id="33" fill="hold">
                            <p:stCondLst>
                              <p:cond delay="1000"/>
                            </p:stCondLst>
                            <p:childTnLst>
                              <p:par>
                                <p:cTn id="34" presetID="10" presetClass="exit" presetSubtype="0" fill="hold" nodeType="afterEffect">
                                  <p:stCondLst>
                                    <p:cond delay="0"/>
                                  </p:stCondLst>
                                  <p:childTnLst>
                                    <p:animEffect transition="out" filter="fade">
                                      <p:cBhvr>
                                        <p:cTn id="35" dur="500"/>
                                        <p:tgtEl>
                                          <p:spTgt spid="70"/>
                                        </p:tgtEl>
                                      </p:cBhvr>
                                    </p:animEffect>
                                    <p:set>
                                      <p:cBhvr>
                                        <p:cTn id="36" dur="1" fill="hold">
                                          <p:stCondLst>
                                            <p:cond delay="499"/>
                                          </p:stCondLst>
                                        </p:cTn>
                                        <p:tgtEl>
                                          <p:spTgt spid="70"/>
                                        </p:tgtEl>
                                        <p:attrNameLst>
                                          <p:attrName>style.visibility</p:attrName>
                                        </p:attrNameLst>
                                      </p:cBhvr>
                                      <p:to>
                                        <p:strVal val="hidden"/>
                                      </p:to>
                                    </p:set>
                                  </p:childTnLst>
                                </p:cTn>
                              </p:par>
                            </p:childTnLst>
                          </p:cTn>
                        </p:par>
                        <p:par>
                          <p:cTn id="37" fill="hold">
                            <p:stCondLst>
                              <p:cond delay="1500"/>
                            </p:stCondLst>
                            <p:childTnLst>
                              <p:par>
                                <p:cTn id="38" presetID="22" presetClass="entr" presetSubtype="4" fill="hold" nodeType="after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wipe(down)">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37" presetClass="exit" presetSubtype="0" fill="hold" nodeType="clickEffect">
                                  <p:stCondLst>
                                    <p:cond delay="0"/>
                                  </p:stCondLst>
                                  <p:childTnLst>
                                    <p:animEffect transition="out" filter="fade">
                                      <p:cBhvr>
                                        <p:cTn id="44" dur="1500"/>
                                        <p:tgtEl>
                                          <p:spTgt spid="135"/>
                                        </p:tgtEl>
                                      </p:cBhvr>
                                    </p:animEffect>
                                    <p:anim calcmode="lin" valueType="num">
                                      <p:cBhvr>
                                        <p:cTn id="45" dur="1500"/>
                                        <p:tgtEl>
                                          <p:spTgt spid="135"/>
                                        </p:tgtEl>
                                        <p:attrNameLst>
                                          <p:attrName>ppt_x</p:attrName>
                                        </p:attrNameLst>
                                      </p:cBhvr>
                                      <p:tavLst>
                                        <p:tav tm="0">
                                          <p:val>
                                            <p:strVal val="ppt_x"/>
                                          </p:val>
                                        </p:tav>
                                        <p:tav tm="100000">
                                          <p:val>
                                            <p:strVal val="ppt_x"/>
                                          </p:val>
                                        </p:tav>
                                      </p:tavLst>
                                    </p:anim>
                                    <p:anim calcmode="lin" valueType="num">
                                      <p:cBhvr>
                                        <p:cTn id="46" dur="150" decel="100000"/>
                                        <p:tgtEl>
                                          <p:spTgt spid="135"/>
                                        </p:tgtEl>
                                        <p:attrNameLst>
                                          <p:attrName>ppt_y</p:attrName>
                                        </p:attrNameLst>
                                      </p:cBhvr>
                                      <p:tavLst>
                                        <p:tav tm="0">
                                          <p:val>
                                            <p:strVal val="ppt_y"/>
                                          </p:val>
                                        </p:tav>
                                        <p:tav tm="100000">
                                          <p:val>
                                            <p:strVal val="ppt_y-.03"/>
                                          </p:val>
                                        </p:tav>
                                      </p:tavLst>
                                    </p:anim>
                                    <p:anim calcmode="lin" valueType="num">
                                      <p:cBhvr>
                                        <p:cTn id="47" dur="1350" accel="100000">
                                          <p:stCondLst>
                                            <p:cond delay="150"/>
                                          </p:stCondLst>
                                        </p:cTn>
                                        <p:tgtEl>
                                          <p:spTgt spid="135"/>
                                        </p:tgtEl>
                                        <p:attrNameLst>
                                          <p:attrName>ppt_y</p:attrName>
                                        </p:attrNameLst>
                                      </p:cBhvr>
                                      <p:tavLst>
                                        <p:tav tm="0">
                                          <p:val>
                                            <p:strVal val="ppt_y"/>
                                          </p:val>
                                        </p:tav>
                                        <p:tav tm="100000">
                                          <p:val>
                                            <p:strVal val="ppt_y+1"/>
                                          </p:val>
                                        </p:tav>
                                      </p:tavLst>
                                    </p:anim>
                                    <p:set>
                                      <p:cBhvr>
                                        <p:cTn id="48" dur="1" fill="hold">
                                          <p:stCondLst>
                                            <p:cond delay="1499"/>
                                          </p:stCondLst>
                                        </p:cTn>
                                        <p:tgtEl>
                                          <p:spTgt spid="135"/>
                                        </p:tgtEl>
                                        <p:attrNameLst>
                                          <p:attrName>style.visibility</p:attrName>
                                        </p:attrNameLst>
                                      </p:cBhvr>
                                      <p:to>
                                        <p:strVal val="hidden"/>
                                      </p:to>
                                    </p:set>
                                  </p:childTnLst>
                                </p:cTn>
                              </p:par>
                              <p:par>
                                <p:cTn id="49" presetID="10" presetClass="exit" presetSubtype="0" fill="hold" nodeType="withEffect">
                                  <p:stCondLst>
                                    <p:cond delay="250"/>
                                  </p:stCondLst>
                                  <p:childTnLst>
                                    <p:animEffect transition="out" filter="fade">
                                      <p:cBhvr>
                                        <p:cTn id="50" dur="500"/>
                                        <p:tgtEl>
                                          <p:spTgt spid="74"/>
                                        </p:tgtEl>
                                      </p:cBhvr>
                                    </p:animEffect>
                                    <p:set>
                                      <p:cBhvr>
                                        <p:cTn id="51" dur="1" fill="hold">
                                          <p:stCondLst>
                                            <p:cond delay="499"/>
                                          </p:stCondLst>
                                        </p:cTn>
                                        <p:tgtEl>
                                          <p:spTgt spid="74"/>
                                        </p:tgtEl>
                                        <p:attrNameLst>
                                          <p:attrName>style.visibility</p:attrName>
                                        </p:attrNameLst>
                                      </p:cBhvr>
                                      <p:to>
                                        <p:strVal val="hidden"/>
                                      </p:to>
                                    </p:set>
                                  </p:childTnLst>
                                </p:cTn>
                              </p:par>
                              <p:par>
                                <p:cTn id="52" presetID="10" presetClass="exit" presetSubtype="0" fill="hold" nodeType="withEffect">
                                  <p:stCondLst>
                                    <p:cond delay="250"/>
                                  </p:stCondLst>
                                  <p:childTnLst>
                                    <p:animEffect transition="out" filter="fade">
                                      <p:cBhvr>
                                        <p:cTn id="53" dur="500"/>
                                        <p:tgtEl>
                                          <p:spTgt spid="68"/>
                                        </p:tgtEl>
                                      </p:cBhvr>
                                    </p:animEffect>
                                    <p:set>
                                      <p:cBhvr>
                                        <p:cTn id="54" dur="1" fill="hold">
                                          <p:stCondLst>
                                            <p:cond delay="499"/>
                                          </p:stCondLst>
                                        </p:cTn>
                                        <p:tgtEl>
                                          <p:spTgt spid="68"/>
                                        </p:tgtEl>
                                        <p:attrNameLst>
                                          <p:attrName>style.visibility</p:attrName>
                                        </p:attrNameLst>
                                      </p:cBhvr>
                                      <p:to>
                                        <p:strVal val="hidden"/>
                                      </p:to>
                                    </p:set>
                                  </p:childTnLst>
                                </p:cTn>
                              </p:par>
                              <p:par>
                                <p:cTn id="55" presetID="10" presetClass="exit" presetSubtype="0" fill="hold" nodeType="withEffect">
                                  <p:stCondLst>
                                    <p:cond delay="250"/>
                                  </p:stCondLst>
                                  <p:childTnLst>
                                    <p:animEffect transition="out" filter="fade">
                                      <p:cBhvr>
                                        <p:cTn id="56" dur="500"/>
                                        <p:tgtEl>
                                          <p:spTgt spid="65"/>
                                        </p:tgtEl>
                                      </p:cBhvr>
                                    </p:animEffect>
                                    <p:set>
                                      <p:cBhvr>
                                        <p:cTn id="57" dur="1" fill="hold">
                                          <p:stCondLst>
                                            <p:cond delay="499"/>
                                          </p:stCondLst>
                                        </p:cTn>
                                        <p:tgtEl>
                                          <p:spTgt spid="65"/>
                                        </p:tgtEl>
                                        <p:attrNameLst>
                                          <p:attrName>style.visibility</p:attrName>
                                        </p:attrNameLst>
                                      </p:cBhvr>
                                      <p:to>
                                        <p:strVal val="hidden"/>
                                      </p:to>
                                    </p:set>
                                  </p:childTnLst>
                                </p:cTn>
                              </p:par>
                              <p:par>
                                <p:cTn id="58" presetID="10" presetClass="exit" presetSubtype="0" fill="hold" nodeType="withEffect">
                                  <p:stCondLst>
                                    <p:cond delay="250"/>
                                  </p:stCondLst>
                                  <p:childTnLst>
                                    <p:animEffect transition="out" filter="fade">
                                      <p:cBhvr>
                                        <p:cTn id="59" dur="500"/>
                                        <p:tgtEl>
                                          <p:spTgt spid="66"/>
                                        </p:tgtEl>
                                      </p:cBhvr>
                                    </p:animEffect>
                                    <p:set>
                                      <p:cBhvr>
                                        <p:cTn id="60" dur="1" fill="hold">
                                          <p:stCondLst>
                                            <p:cond delay="499"/>
                                          </p:stCondLst>
                                        </p:cTn>
                                        <p:tgtEl>
                                          <p:spTgt spid="66"/>
                                        </p:tgtEl>
                                        <p:attrNameLst>
                                          <p:attrName>style.visibility</p:attrName>
                                        </p:attrNameLst>
                                      </p:cBhvr>
                                      <p:to>
                                        <p:strVal val="hidden"/>
                                      </p:to>
                                    </p:set>
                                  </p:childTnLst>
                                </p:cTn>
                              </p:par>
                              <p:par>
                                <p:cTn id="61" presetID="10" presetClass="exit" presetSubtype="0" fill="hold" nodeType="withEffect">
                                  <p:stCondLst>
                                    <p:cond delay="250"/>
                                  </p:stCondLst>
                                  <p:childTnLst>
                                    <p:animEffect transition="out" filter="fade">
                                      <p:cBhvr>
                                        <p:cTn id="62" dur="500"/>
                                        <p:tgtEl>
                                          <p:spTgt spid="67"/>
                                        </p:tgtEl>
                                      </p:cBhvr>
                                    </p:animEffect>
                                    <p:set>
                                      <p:cBhvr>
                                        <p:cTn id="63" dur="1" fill="hold">
                                          <p:stCondLst>
                                            <p:cond delay="499"/>
                                          </p:stCondLst>
                                        </p:cTn>
                                        <p:tgtEl>
                                          <p:spTgt spid="67"/>
                                        </p:tgtEl>
                                        <p:attrNameLst>
                                          <p:attrName>style.visibility</p:attrName>
                                        </p:attrNameLst>
                                      </p:cBhvr>
                                      <p:to>
                                        <p:strVal val="hidden"/>
                                      </p:to>
                                    </p:set>
                                  </p:childTnLst>
                                </p:cTn>
                              </p:par>
                              <p:par>
                                <p:cTn id="64" presetID="1" presetClass="exit" presetSubtype="0" fill="hold" nodeType="withEffect">
                                  <p:stCondLst>
                                    <p:cond delay="250"/>
                                  </p:stCondLst>
                                  <p:childTnLst>
                                    <p:set>
                                      <p:cBhvr>
                                        <p:cTn id="65" dur="1" fill="hold">
                                          <p:stCondLst>
                                            <p:cond delay="499"/>
                                          </p:stCondLst>
                                        </p:cTn>
                                        <p:tgtEl>
                                          <p:spTgt spid="106"/>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35"/>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06"/>
                                        </p:tgtEl>
                                        <p:attrNameLst>
                                          <p:attrName>style.visibility</p:attrName>
                                        </p:attrNameLst>
                                      </p:cBhvr>
                                      <p:to>
                                        <p:strVal val="visible"/>
                                      </p:to>
                                    </p:set>
                                  </p:childTnLst>
                                </p:cTn>
                              </p:par>
                            </p:childTnLst>
                          </p:cTn>
                        </p:par>
                        <p:par>
                          <p:cTn id="74" fill="hold">
                            <p:stCondLst>
                              <p:cond delay="0"/>
                            </p:stCondLst>
                            <p:childTnLst>
                              <p:par>
                                <p:cTn id="75" presetID="22" presetClass="entr" presetSubtype="1" fill="hold" nodeType="afterEffect">
                                  <p:stCondLst>
                                    <p:cond delay="0"/>
                                  </p:stCondLst>
                                  <p:childTnLst>
                                    <p:set>
                                      <p:cBhvr>
                                        <p:cTn id="76" dur="1" fill="hold">
                                          <p:stCondLst>
                                            <p:cond delay="0"/>
                                          </p:stCondLst>
                                        </p:cTn>
                                        <p:tgtEl>
                                          <p:spTgt spid="77"/>
                                        </p:tgtEl>
                                        <p:attrNameLst>
                                          <p:attrName>style.visibility</p:attrName>
                                        </p:attrNameLst>
                                      </p:cBhvr>
                                      <p:to>
                                        <p:strVal val="visible"/>
                                      </p:to>
                                    </p:set>
                                    <p:animEffect transition="in" filter="wipe(up)">
                                      <p:cBhvr>
                                        <p:cTn id="77" dur="1000"/>
                                        <p:tgtEl>
                                          <p:spTgt spid="77"/>
                                        </p:tgtEl>
                                      </p:cBhvr>
                                    </p:animEffect>
                                  </p:childTnLst>
                                </p:cTn>
                              </p:par>
                              <p:par>
                                <p:cTn id="78" presetID="22" presetClass="entr" presetSubtype="1" fill="hold" nodeType="with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wipe(up)">
                                      <p:cBhvr>
                                        <p:cTn id="80" dur="1000"/>
                                        <p:tgtEl>
                                          <p:spTgt spid="6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xit" presetSubtype="1" fill="hold" nodeType="clickEffect">
                                  <p:stCondLst>
                                    <p:cond delay="0"/>
                                  </p:stCondLst>
                                  <p:childTnLst>
                                    <p:animEffect transition="out" filter="wipe(up)">
                                      <p:cBhvr>
                                        <p:cTn id="84" dur="1000"/>
                                        <p:tgtEl>
                                          <p:spTgt spid="77"/>
                                        </p:tgtEl>
                                      </p:cBhvr>
                                    </p:animEffect>
                                    <p:set>
                                      <p:cBhvr>
                                        <p:cTn id="85" dur="1" fill="hold">
                                          <p:stCondLst>
                                            <p:cond delay="999"/>
                                          </p:stCondLst>
                                        </p:cTn>
                                        <p:tgtEl>
                                          <p:spTgt spid="77"/>
                                        </p:tgtEl>
                                        <p:attrNameLst>
                                          <p:attrName>style.visibility</p:attrName>
                                        </p:attrNameLst>
                                      </p:cBhvr>
                                      <p:to>
                                        <p:strVal val="hidden"/>
                                      </p:to>
                                    </p:set>
                                  </p:childTnLst>
                                </p:cTn>
                              </p:par>
                              <p:par>
                                <p:cTn id="86" presetID="22" presetClass="entr" presetSubtype="1" fill="hold" nodeType="with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wipe(up)">
                                      <p:cBhvr>
                                        <p:cTn id="88" dur="1000"/>
                                        <p:tgtEl>
                                          <p:spTgt spid="78"/>
                                        </p:tgtEl>
                                      </p:cBhvr>
                                    </p:animEffect>
                                  </p:childTnLst>
                                </p:cTn>
                              </p:par>
                              <p:par>
                                <p:cTn id="89" presetID="22" presetClass="entr" presetSubtype="1" fill="hold" nodeType="with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up)">
                                      <p:cBhvr>
                                        <p:cTn id="91" dur="1000"/>
                                        <p:tgtEl>
                                          <p:spTgt spid="65"/>
                                        </p:tgtEl>
                                      </p:cBhvr>
                                    </p:animEffect>
                                  </p:childTnLst>
                                </p:cTn>
                              </p:par>
                              <p:par>
                                <p:cTn id="92" presetID="22" presetClass="entr" presetSubtype="1" fill="hold" nodeType="with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wipe(up)">
                                      <p:cBhvr>
                                        <p:cTn id="94" dur="500"/>
                                        <p:tgtEl>
                                          <p:spTgt spid="66"/>
                                        </p:tgtEl>
                                      </p:cBhvr>
                                    </p:animEffect>
                                  </p:childTnLst>
                                </p:cTn>
                              </p:par>
                              <p:par>
                                <p:cTn id="95" presetID="22" presetClass="entr" presetSubtype="1" fill="hold" nodeType="withEffect">
                                  <p:stCondLst>
                                    <p:cond delay="500"/>
                                  </p:stCondLst>
                                  <p:childTnLst>
                                    <p:set>
                                      <p:cBhvr>
                                        <p:cTn id="96" dur="1" fill="hold">
                                          <p:stCondLst>
                                            <p:cond delay="0"/>
                                          </p:stCondLst>
                                        </p:cTn>
                                        <p:tgtEl>
                                          <p:spTgt spid="67"/>
                                        </p:tgtEl>
                                        <p:attrNameLst>
                                          <p:attrName>style.visibility</p:attrName>
                                        </p:attrNameLst>
                                      </p:cBhvr>
                                      <p:to>
                                        <p:strVal val="visible"/>
                                      </p:to>
                                    </p:set>
                                    <p:animEffect transition="in" filter="wipe(up)">
                                      <p:cBhvr>
                                        <p:cTn id="97" dur="500"/>
                                        <p:tgtEl>
                                          <p:spTgt spid="67"/>
                                        </p:tgtEl>
                                      </p:cBhvr>
                                    </p:animEffect>
                                  </p:childTnLst>
                                </p:cTn>
                              </p:par>
                            </p:childTnLst>
                          </p:cTn>
                        </p:par>
                        <p:par>
                          <p:cTn id="98" fill="hold">
                            <p:stCondLst>
                              <p:cond delay="1000"/>
                            </p:stCondLst>
                            <p:childTnLst>
                              <p:par>
                                <p:cTn id="99" presetID="1" presetClass="exit" presetSubtype="0" fill="hold" nodeType="afterEffect">
                                  <p:stCondLst>
                                    <p:cond delay="0"/>
                                  </p:stCondLst>
                                  <p:childTnLst>
                                    <p:set>
                                      <p:cBhvr>
                                        <p:cTn id="100" dur="1" fill="hold">
                                          <p:stCondLst>
                                            <p:cond delay="0"/>
                                          </p:stCondLst>
                                        </p:cTn>
                                        <p:tgtEl>
                                          <p:spTgt spid="68"/>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32"/>
                                        </p:tgtEl>
                                        <p:attrNameLst>
                                          <p:attrName>style.visibility</p:attrName>
                                        </p:attrNameLst>
                                      </p:cBhvr>
                                      <p:to>
                                        <p:strVal val="visible"/>
                                      </p:to>
                                    </p:set>
                                  </p:childTnLst>
                                </p:cTn>
                              </p:par>
                              <p:par>
                                <p:cTn id="105" presetID="1" presetClass="exit" presetSubtype="0" fill="hold" nodeType="withEffect">
                                  <p:stCondLst>
                                    <p:cond delay="0"/>
                                  </p:stCondLst>
                                  <p:childTnLst>
                                    <p:set>
                                      <p:cBhvr>
                                        <p:cTn id="106" dur="1" fill="hold">
                                          <p:stCondLst>
                                            <p:cond delay="0"/>
                                          </p:stCondLst>
                                        </p:cTn>
                                        <p:tgtEl>
                                          <p:spTgt spid="78"/>
                                        </p:tgtEl>
                                        <p:attrNameLst>
                                          <p:attrName>style.visibility</p:attrName>
                                        </p:attrNameLst>
                                      </p:cBhvr>
                                      <p:to>
                                        <p:strVal val="hidden"/>
                                      </p:to>
                                    </p:set>
                                  </p:childTnLst>
                                </p:cTn>
                              </p:par>
                            </p:childTnLst>
                          </p:cTn>
                        </p:par>
                        <p:par>
                          <p:cTn id="107" fill="hold">
                            <p:stCondLst>
                              <p:cond delay="0"/>
                            </p:stCondLst>
                            <p:childTnLst>
                              <p:par>
                                <p:cTn id="108" presetID="1" presetClass="entr" presetSubtype="0" fill="hold" nodeType="afterEffect">
                                  <p:stCondLst>
                                    <p:cond delay="0"/>
                                  </p:stCondLst>
                                  <p:childTnLst>
                                    <p:set>
                                      <p:cBhvr>
                                        <p:cTn id="109" dur="1" fill="hold">
                                          <p:stCondLst>
                                            <p:cond delay="0"/>
                                          </p:stCondLst>
                                        </p:cTn>
                                        <p:tgtEl>
                                          <p:spTgt spid="105"/>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6"/>
                                        </p:tgtEl>
                                        <p:attrNameLst>
                                          <p:attrName>style.visibility</p:attrName>
                                        </p:attrNameLst>
                                      </p:cBhvr>
                                      <p:to>
                                        <p:strVal val="visible"/>
                                      </p:to>
                                    </p:set>
                                  </p:childTnLst>
                                </p:cTn>
                              </p:par>
                            </p:childTnLst>
                          </p:cTn>
                        </p:par>
                        <p:par>
                          <p:cTn id="114" fill="hold">
                            <p:stCondLst>
                              <p:cond delay="0"/>
                            </p:stCondLst>
                            <p:childTnLst>
                              <p:par>
                                <p:cTn id="115" presetID="1" presetClass="entr" presetSubtype="0" fill="hold" nodeType="afterEffect">
                                  <p:stCondLst>
                                    <p:cond delay="0"/>
                                  </p:stCondLst>
                                  <p:childTnLst>
                                    <p:set>
                                      <p:cBhvr>
                                        <p:cTn id="116" dur="1" fill="hold">
                                          <p:stCondLst>
                                            <p:cond delay="0"/>
                                          </p:stCondLst>
                                        </p:cTn>
                                        <p:tgtEl>
                                          <p:spTgt spid="11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31"/>
                                        </p:tgtEl>
                                        <p:attrNameLst>
                                          <p:attrName>style.visibility</p:attrName>
                                        </p:attrNameLst>
                                      </p:cBhvr>
                                      <p:to>
                                        <p:strVal val="visible"/>
                                      </p:to>
                                    </p:set>
                                  </p:childTnLst>
                                </p:cTn>
                              </p:par>
                            </p:childTnLst>
                          </p:cTn>
                        </p:par>
                        <p:par>
                          <p:cTn id="121" fill="hold">
                            <p:stCondLst>
                              <p:cond delay="0"/>
                            </p:stCondLst>
                            <p:childTnLst>
                              <p:par>
                                <p:cTn id="122" presetID="1" presetClass="entr" presetSubtype="0" fill="hold" nodeType="afterEffect">
                                  <p:stCondLst>
                                    <p:cond delay="0"/>
                                  </p:stCondLst>
                                  <p:childTnLst>
                                    <p:set>
                                      <p:cBhvr>
                                        <p:cTn id="123" dur="1" fill="hold">
                                          <p:stCondLst>
                                            <p:cond delay="0"/>
                                          </p:stCondLst>
                                        </p:cTn>
                                        <p:tgtEl>
                                          <p:spTgt spid="115"/>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15"/>
                                        </p:tgtEl>
                                        <p:attrNameLst>
                                          <p:attrName>style.visibility</p:attrName>
                                        </p:attrNameLst>
                                      </p:cBhvr>
                                      <p:to>
                                        <p:strVal val="visible"/>
                                      </p:to>
                                    </p:set>
                                    <p:animEffect transition="in" filter="fade">
                                      <p:cBhvr>
                                        <p:cTn id="128" dur="500"/>
                                        <p:tgtEl>
                                          <p:spTgt spid="15"/>
                                        </p:tgtEl>
                                      </p:cBhvr>
                                    </p:animEffect>
                                  </p:childTnLst>
                                </p:cTn>
                              </p:par>
                              <p:par>
                                <p:cTn id="129" presetID="7" presetClass="emph" presetSubtype="2" fill="hold" nodeType="withEffect">
                                  <p:stCondLst>
                                    <p:cond delay="0"/>
                                  </p:stCondLst>
                                  <p:childTnLst>
                                    <p:animClr clrSpc="rgb" dir="cw">
                                      <p:cBhvr>
                                        <p:cTn id="130" dur="500" fill="hold"/>
                                        <p:tgtEl>
                                          <p:spTgt spid="115"/>
                                        </p:tgtEl>
                                        <p:attrNameLst>
                                          <p:attrName>stroke.color</p:attrName>
                                        </p:attrNameLst>
                                      </p:cBhvr>
                                      <p:to>
                                        <a:srgbClr val="A5A5A5"/>
                                      </p:to>
                                    </p:animClr>
                                    <p:set>
                                      <p:cBhvr>
                                        <p:cTn id="131" dur="500" fill="hold"/>
                                        <p:tgtEl>
                                          <p:spTgt spid="115"/>
                                        </p:tgtEl>
                                        <p:attrNameLst>
                                          <p:attrName>stroke.on</p:attrName>
                                        </p:attrNameLst>
                                      </p:cBhvr>
                                      <p:to>
                                        <p:strVal val="true"/>
                                      </p:to>
                                    </p:set>
                                  </p:childTnLst>
                                </p:cTn>
                              </p:par>
                              <p:par>
                                <p:cTn id="132" presetID="10" presetClass="entr" presetSubtype="0" fill="hold" grpId="0" nodeType="withEffect">
                                  <p:stCondLst>
                                    <p:cond delay="0"/>
                                  </p:stCondLst>
                                  <p:childTnLst>
                                    <p:set>
                                      <p:cBhvr>
                                        <p:cTn id="133" dur="1" fill="hold">
                                          <p:stCondLst>
                                            <p:cond delay="0"/>
                                          </p:stCondLst>
                                        </p:cTn>
                                        <p:tgtEl>
                                          <p:spTgt spid="18"/>
                                        </p:tgtEl>
                                        <p:attrNameLst>
                                          <p:attrName>style.visibility</p:attrName>
                                        </p:attrNameLst>
                                      </p:cBhvr>
                                      <p:to>
                                        <p:strVal val="visible"/>
                                      </p:to>
                                    </p:set>
                                    <p:animEffect transition="in" filter="fade">
                                      <p:cBhvr>
                                        <p:cTn id="134" dur="250"/>
                                        <p:tgtEl>
                                          <p:spTgt spid="18"/>
                                        </p:tgtEl>
                                      </p:cBhvr>
                                    </p:animEffect>
                                  </p:childTnLst>
                                </p:cTn>
                              </p:par>
                            </p:childTnLst>
                          </p:cTn>
                        </p:par>
                        <p:par>
                          <p:cTn id="135" fill="hold">
                            <p:stCondLst>
                              <p:cond delay="500"/>
                            </p:stCondLst>
                            <p:childTnLst>
                              <p:par>
                                <p:cTn id="136" presetID="22" presetClass="entr" presetSubtype="8" fill="hold" grpId="0" nodeType="afterEffect">
                                  <p:stCondLst>
                                    <p:cond delay="0"/>
                                  </p:stCondLst>
                                  <p:childTnLst>
                                    <p:set>
                                      <p:cBhvr>
                                        <p:cTn id="137" dur="1" fill="hold">
                                          <p:stCondLst>
                                            <p:cond delay="0"/>
                                          </p:stCondLst>
                                        </p:cTn>
                                        <p:tgtEl>
                                          <p:spTgt spid="9"/>
                                        </p:tgtEl>
                                        <p:attrNameLst>
                                          <p:attrName>style.visibility</p:attrName>
                                        </p:attrNameLst>
                                      </p:cBhvr>
                                      <p:to>
                                        <p:strVal val="visible"/>
                                      </p:to>
                                    </p:set>
                                    <p:animEffect transition="in" filter="wipe(left)">
                                      <p:cBhvr>
                                        <p:cTn id="138" dur="500"/>
                                        <p:tgtEl>
                                          <p:spTgt spid="9"/>
                                        </p:tgtEl>
                                      </p:cBhvr>
                                    </p:animEffect>
                                  </p:childTnLst>
                                </p:cTn>
                              </p:par>
                            </p:childTnLst>
                          </p:cTn>
                        </p:par>
                        <p:par>
                          <p:cTn id="139" fill="hold">
                            <p:stCondLst>
                              <p:cond delay="1000"/>
                            </p:stCondLst>
                            <p:childTnLst>
                              <p:par>
                                <p:cTn id="140" presetID="10" presetClass="entr" presetSubtype="0" fill="hold" grpId="0" nodeType="afterEffect">
                                  <p:stCondLst>
                                    <p:cond delay="0"/>
                                  </p:stCondLst>
                                  <p:childTnLst>
                                    <p:set>
                                      <p:cBhvr>
                                        <p:cTn id="141" dur="1" fill="hold">
                                          <p:stCondLst>
                                            <p:cond delay="0"/>
                                          </p:stCondLst>
                                        </p:cTn>
                                        <p:tgtEl>
                                          <p:spTgt spid="10"/>
                                        </p:tgtEl>
                                        <p:attrNameLst>
                                          <p:attrName>style.visibility</p:attrName>
                                        </p:attrNameLst>
                                      </p:cBhvr>
                                      <p:to>
                                        <p:strVal val="visible"/>
                                      </p:to>
                                    </p:set>
                                    <p:animEffect transition="in" filter="fade">
                                      <p:cBhvr>
                                        <p:cTn id="142" dur="500"/>
                                        <p:tgtEl>
                                          <p:spTgt spid="10"/>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nodeType="clickEffect">
                                  <p:stCondLst>
                                    <p:cond delay="0"/>
                                  </p:stCondLst>
                                  <p:childTnLst>
                                    <p:set>
                                      <p:cBhvr>
                                        <p:cTn id="146" dur="1" fill="hold">
                                          <p:stCondLst>
                                            <p:cond delay="0"/>
                                          </p:stCondLst>
                                        </p:cTn>
                                        <p:tgtEl>
                                          <p:spTgt spid="4"/>
                                        </p:tgtEl>
                                        <p:attrNameLst>
                                          <p:attrName>style.visibility</p:attrName>
                                        </p:attrNameLst>
                                      </p:cBhvr>
                                      <p:to>
                                        <p:strVal val="visible"/>
                                      </p:to>
                                    </p:set>
                                    <p:animEffect transition="in" filter="wipe(left)">
                                      <p:cBhvr>
                                        <p:cTn id="147" dur="500"/>
                                        <p:tgtEl>
                                          <p:spTgt spid="4"/>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2" fill="hold" nodeType="clickEffect">
                                  <p:stCondLst>
                                    <p:cond delay="0"/>
                                  </p:stCondLst>
                                  <p:childTnLst>
                                    <p:set>
                                      <p:cBhvr>
                                        <p:cTn id="151" dur="1" fill="hold">
                                          <p:stCondLst>
                                            <p:cond delay="0"/>
                                          </p:stCondLst>
                                        </p:cTn>
                                        <p:tgtEl>
                                          <p:spTgt spid="29"/>
                                        </p:tgtEl>
                                        <p:attrNameLst>
                                          <p:attrName>style.visibility</p:attrName>
                                        </p:attrNameLst>
                                      </p:cBhvr>
                                      <p:to>
                                        <p:strVal val="visible"/>
                                      </p:to>
                                    </p:set>
                                    <p:animEffect transition="in" filter="wipe(right)">
                                      <p:cBhvr>
                                        <p:cTn id="152" dur="500"/>
                                        <p:tgtEl>
                                          <p:spTgt spid="29"/>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xit" presetSubtype="0" fill="hold" nodeType="clickEffect">
                                  <p:stCondLst>
                                    <p:cond delay="0"/>
                                  </p:stCondLst>
                                  <p:childTnLst>
                                    <p:animEffect transition="out" filter="fade">
                                      <p:cBhvr>
                                        <p:cTn id="156" dur="500"/>
                                        <p:tgtEl>
                                          <p:spTgt spid="15"/>
                                        </p:tgtEl>
                                      </p:cBhvr>
                                    </p:animEffect>
                                    <p:set>
                                      <p:cBhvr>
                                        <p:cTn id="157" dur="1" fill="hold">
                                          <p:stCondLst>
                                            <p:cond delay="499"/>
                                          </p:stCondLst>
                                        </p:cTn>
                                        <p:tgtEl>
                                          <p:spTgt spid="15"/>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18"/>
                                        </p:tgtEl>
                                      </p:cBhvr>
                                    </p:animEffect>
                                    <p:set>
                                      <p:cBhvr>
                                        <p:cTn id="160" dur="1" fill="hold">
                                          <p:stCondLst>
                                            <p:cond delay="499"/>
                                          </p:stCondLst>
                                        </p:cTn>
                                        <p:tgtEl>
                                          <p:spTgt spid="18"/>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9"/>
                                        </p:tgtEl>
                                      </p:cBhvr>
                                    </p:animEffect>
                                    <p:set>
                                      <p:cBhvr>
                                        <p:cTn id="163" dur="1" fill="hold">
                                          <p:stCondLst>
                                            <p:cond delay="499"/>
                                          </p:stCondLst>
                                        </p:cTn>
                                        <p:tgtEl>
                                          <p:spTgt spid="9"/>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10"/>
                                        </p:tgtEl>
                                      </p:cBhvr>
                                    </p:animEffect>
                                    <p:set>
                                      <p:cBhvr>
                                        <p:cTn id="166" dur="1" fill="hold">
                                          <p:stCondLst>
                                            <p:cond delay="499"/>
                                          </p:stCondLst>
                                        </p:cTn>
                                        <p:tgtEl>
                                          <p:spTgt spid="10"/>
                                        </p:tgtEl>
                                        <p:attrNameLst>
                                          <p:attrName>style.visibility</p:attrName>
                                        </p:attrNameLst>
                                      </p:cBhvr>
                                      <p:to>
                                        <p:strVal val="hidden"/>
                                      </p:to>
                                    </p:set>
                                  </p:childTnLst>
                                </p:cTn>
                              </p:par>
                              <p:par>
                                <p:cTn id="167" presetID="7" presetClass="emph" presetSubtype="2" fill="hold" nodeType="withEffect">
                                  <p:stCondLst>
                                    <p:cond delay="0"/>
                                  </p:stCondLst>
                                  <p:childTnLst>
                                    <p:animClr clrSpc="rgb" dir="cw">
                                      <p:cBhvr>
                                        <p:cTn id="168" dur="500" fill="hold"/>
                                        <p:tgtEl>
                                          <p:spTgt spid="115"/>
                                        </p:tgtEl>
                                        <p:attrNameLst>
                                          <p:attrName>stroke.color</p:attrName>
                                        </p:attrNameLst>
                                      </p:cBhvr>
                                      <p:to>
                                        <a:srgbClr val="002050"/>
                                      </p:to>
                                    </p:animClr>
                                    <p:set>
                                      <p:cBhvr>
                                        <p:cTn id="169" dur="500" fill="hold"/>
                                        <p:tgtEl>
                                          <p:spTgt spid="115"/>
                                        </p:tgtEl>
                                        <p:attrNameLst>
                                          <p:attrName>stroke.on</p:attrName>
                                        </p:attrNameLst>
                                      </p:cBhvr>
                                      <p:to>
                                        <p:strVal val="true"/>
                                      </p:to>
                                    </p:set>
                                  </p:childTnLst>
                                </p:cTn>
                              </p:par>
                              <p:par>
                                <p:cTn id="170" presetID="22" presetClass="entr" presetSubtype="4" fill="hold" nodeType="withEffect">
                                  <p:stCondLst>
                                    <p:cond delay="0"/>
                                  </p:stCondLst>
                                  <p:childTnLst>
                                    <p:set>
                                      <p:cBhvr>
                                        <p:cTn id="171" dur="1" fill="hold">
                                          <p:stCondLst>
                                            <p:cond delay="0"/>
                                          </p:stCondLst>
                                        </p:cTn>
                                        <p:tgtEl>
                                          <p:spTgt spid="7"/>
                                        </p:tgtEl>
                                        <p:attrNameLst>
                                          <p:attrName>style.visibility</p:attrName>
                                        </p:attrNameLst>
                                      </p:cBhvr>
                                      <p:to>
                                        <p:strVal val="visible"/>
                                      </p:to>
                                    </p:set>
                                    <p:animEffect transition="in" filter="wipe(down)">
                                      <p:cBhvr>
                                        <p:cTn id="172" dur="500"/>
                                        <p:tgtEl>
                                          <p:spTgt spid="7"/>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nodeType="clickEffect">
                                  <p:stCondLst>
                                    <p:cond delay="0"/>
                                  </p:stCondLst>
                                  <p:childTnLst>
                                    <p:set>
                                      <p:cBhvr>
                                        <p:cTn id="176" dur="1" fill="hold">
                                          <p:stCondLst>
                                            <p:cond delay="0"/>
                                          </p:stCondLst>
                                        </p:cTn>
                                        <p:tgtEl>
                                          <p:spTgt spid="8"/>
                                        </p:tgtEl>
                                        <p:attrNameLst>
                                          <p:attrName>style.visibility</p:attrName>
                                        </p:attrNameLst>
                                      </p:cBhvr>
                                      <p:to>
                                        <p:strVal val="visible"/>
                                      </p:to>
                                    </p:set>
                                    <p:animEffect transition="in" filter="wipe(left)">
                                      <p:cBhvr>
                                        <p:cTn id="17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p:bldP spid="10" grpId="1"/>
      <p:bldP spid="18" grpId="0" animBg="1"/>
      <p:bldP spid="1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Managed Disks</a:t>
            </a:r>
          </a:p>
        </p:txBody>
      </p:sp>
    </p:spTree>
    <p:extLst>
      <p:ext uri="{BB962C8B-B14F-4D97-AF65-F5344CB8AC3E}">
        <p14:creationId xmlns:p14="http://schemas.microsoft.com/office/powerpoint/2010/main" val="13698466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A7506B-BAEF-40E3-BB1D-F8641968FA42}"/>
              </a:ext>
            </a:extLst>
          </p:cNvPr>
          <p:cNvSpPr/>
          <p:nvPr/>
        </p:nvSpPr>
        <p:spPr>
          <a:xfrm>
            <a:off x="6585032" y="4564253"/>
            <a:ext cx="2133456" cy="92392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32239">
              <a:lnSpc>
                <a:spcPct val="90000"/>
              </a:lnSpc>
              <a:defRPr/>
            </a:pPr>
            <a:r>
              <a:rPr lang="en-US" sz="2856" dirty="0">
                <a:gradFill>
                  <a:gsLst>
                    <a:gs pos="0">
                      <a:srgbClr val="353535"/>
                    </a:gs>
                    <a:gs pos="100000">
                      <a:srgbClr val="353535"/>
                    </a:gs>
                  </a:gsLst>
                  <a:lin ang="5400000" scaled="1"/>
                </a:gradFill>
                <a:latin typeface="Segoe UI Semilight" panose="020B0402040204020203" pitchFamily="34" charset="0"/>
                <a:cs typeface="Segoe UI Semilight" panose="020B0402040204020203" pitchFamily="34" charset="0"/>
              </a:rPr>
              <a:t>Simple</a:t>
            </a:r>
          </a:p>
        </p:txBody>
      </p:sp>
      <p:sp>
        <p:nvSpPr>
          <p:cNvPr id="6" name="Rectangle 5">
            <a:extLst>
              <a:ext uri="{FF2B5EF4-FFF2-40B4-BE49-F238E27FC236}">
                <a16:creationId xmlns:a16="http://schemas.microsoft.com/office/drawing/2014/main" id="{A45DC530-3365-4260-AA3A-FF4F42CBCC95}"/>
              </a:ext>
            </a:extLst>
          </p:cNvPr>
          <p:cNvSpPr/>
          <p:nvPr/>
        </p:nvSpPr>
        <p:spPr bwMode="auto">
          <a:xfrm>
            <a:off x="1854" y="-9252"/>
            <a:ext cx="12431184" cy="32803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itle 4">
            <a:extLst>
              <a:ext uri="{FF2B5EF4-FFF2-40B4-BE49-F238E27FC236}">
                <a16:creationId xmlns:a16="http://schemas.microsoft.com/office/drawing/2014/main" id="{6DF60F1D-06E5-4A54-823C-665ED38B43E0}"/>
              </a:ext>
            </a:extLst>
          </p:cNvPr>
          <p:cNvSpPr txBox="1">
            <a:spLocks/>
          </p:cNvSpPr>
          <p:nvPr/>
        </p:nvSpPr>
        <p:spPr>
          <a:xfrm>
            <a:off x="276374" y="296185"/>
            <a:ext cx="11884506" cy="917314"/>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05">
              <a:defRPr/>
            </a:pPr>
            <a:r>
              <a:rPr lang="en-US" sz="4488" spc="-102" dirty="0">
                <a:gradFill>
                  <a:gsLst>
                    <a:gs pos="1250">
                      <a:srgbClr val="FFFFFF"/>
                    </a:gs>
                    <a:gs pos="100000">
                      <a:srgbClr val="FFFFFF"/>
                    </a:gs>
                  </a:gsLst>
                  <a:lin ang="5400000" scaled="0"/>
                </a:gradFill>
                <a:latin typeface="Segoe UI Light"/>
              </a:rPr>
              <a:t>Azure Managed Disks Benefits</a:t>
            </a:r>
          </a:p>
        </p:txBody>
      </p:sp>
      <p:sp>
        <p:nvSpPr>
          <p:cNvPr id="2" name="Rectangle 1">
            <a:extLst>
              <a:ext uri="{FF2B5EF4-FFF2-40B4-BE49-F238E27FC236}">
                <a16:creationId xmlns:a16="http://schemas.microsoft.com/office/drawing/2014/main" id="{A0308CFC-4444-486B-A162-E6080306F10D}"/>
              </a:ext>
            </a:extLst>
          </p:cNvPr>
          <p:cNvSpPr/>
          <p:nvPr/>
        </p:nvSpPr>
        <p:spPr>
          <a:xfrm>
            <a:off x="332024" y="1046822"/>
            <a:ext cx="11374343" cy="382254"/>
          </a:xfrm>
          <a:prstGeom prst="rect">
            <a:avLst/>
          </a:prstGeom>
        </p:spPr>
        <p:txBody>
          <a:bodyPr wrap="square" anchor="t">
            <a:spAutoFit/>
          </a:bodyPr>
          <a:lstStyle/>
          <a:p>
            <a:pPr defTabSz="932205">
              <a:defRPr/>
            </a:pPr>
            <a:r>
              <a:rPr lang="en-US" sz="1836">
                <a:gradFill>
                  <a:gsLst>
                    <a:gs pos="1250">
                      <a:srgbClr val="FFFFFF"/>
                    </a:gs>
                    <a:gs pos="100000">
                      <a:srgbClr val="FFFFFF"/>
                    </a:gs>
                  </a:gsLst>
                  <a:lin ang="5400000" scaled="0"/>
                </a:gradFill>
                <a:latin typeface="Segoe UI Light"/>
              </a:rPr>
              <a:t>Best value persistent storage for your business critical workloads</a:t>
            </a:r>
          </a:p>
        </p:txBody>
      </p:sp>
      <p:sp>
        <p:nvSpPr>
          <p:cNvPr id="69" name="Rectangle 68">
            <a:extLst>
              <a:ext uri="{FF2B5EF4-FFF2-40B4-BE49-F238E27FC236}">
                <a16:creationId xmlns:a16="http://schemas.microsoft.com/office/drawing/2014/main" id="{6DE395A8-F501-41FE-938C-8BE03BC043A3}"/>
              </a:ext>
            </a:extLst>
          </p:cNvPr>
          <p:cNvSpPr/>
          <p:nvPr/>
        </p:nvSpPr>
        <p:spPr>
          <a:xfrm>
            <a:off x="6585032" y="5656187"/>
            <a:ext cx="2177162" cy="958583"/>
          </a:xfrm>
          <a:prstGeom prst="rect">
            <a:avLst/>
          </a:prstGeom>
        </p:spPr>
        <p:txBody>
          <a:bodyPr wrap="square">
            <a:spAutoFit/>
          </a:bodyPr>
          <a:lstStyle/>
          <a:p>
            <a:pPr algn="ctr" defTabSz="932026">
              <a:defRPr/>
            </a:pPr>
            <a:r>
              <a:rPr lang="en-US" sz="1836" dirty="0">
                <a:solidFill>
                  <a:srgbClr val="505050"/>
                </a:solidFill>
                <a:latin typeface="Segoe UI Light"/>
              </a:rPr>
              <a:t>No operational costs for disk management</a:t>
            </a:r>
          </a:p>
        </p:txBody>
      </p:sp>
      <p:sp>
        <p:nvSpPr>
          <p:cNvPr id="4" name="Oval 3">
            <a:extLst>
              <a:ext uri="{FF2B5EF4-FFF2-40B4-BE49-F238E27FC236}">
                <a16:creationId xmlns:a16="http://schemas.microsoft.com/office/drawing/2014/main" id="{A096766B-2C0B-48FA-A293-C880CE1EBBF4}"/>
              </a:ext>
            </a:extLst>
          </p:cNvPr>
          <p:cNvSpPr>
            <a:spLocks noChangeAspect="1"/>
          </p:cNvSpPr>
          <p:nvPr/>
        </p:nvSpPr>
        <p:spPr bwMode="auto">
          <a:xfrm>
            <a:off x="6585032" y="2165002"/>
            <a:ext cx="2177162" cy="2177162"/>
          </a:xfrm>
          <a:prstGeom prst="ellipse">
            <a:avLst/>
          </a:prstGeom>
          <a:ln w="571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67532BD8-71F7-47A2-8B55-7F6A50FB1ED8}"/>
              </a:ext>
            </a:extLst>
          </p:cNvPr>
          <p:cNvSpPr/>
          <p:nvPr/>
        </p:nvSpPr>
        <p:spPr bwMode="auto">
          <a:xfrm>
            <a:off x="3534343" y="2124979"/>
            <a:ext cx="2321523" cy="2321523"/>
          </a:xfrm>
          <a:prstGeom prst="ellipse">
            <a:avLst/>
          </a:prstGeom>
          <a:ln w="571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526101CA-9159-4CEB-B792-9B2CB05EAA3E}"/>
              </a:ext>
            </a:extLst>
          </p:cNvPr>
          <p:cNvSpPr/>
          <p:nvPr/>
        </p:nvSpPr>
        <p:spPr bwMode="auto">
          <a:xfrm>
            <a:off x="9436491" y="2165002"/>
            <a:ext cx="2321523" cy="2321523"/>
          </a:xfrm>
          <a:prstGeom prst="ellipse">
            <a:avLst/>
          </a:prstGeom>
          <a:ln w="571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8087DCE8-E03F-4ECF-98C3-D642E73BCF01}"/>
              </a:ext>
            </a:extLst>
          </p:cNvPr>
          <p:cNvSpPr/>
          <p:nvPr/>
        </p:nvSpPr>
        <p:spPr>
          <a:xfrm>
            <a:off x="3534057" y="4516264"/>
            <a:ext cx="2321523" cy="92392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32239">
              <a:lnSpc>
                <a:spcPct val="90000"/>
              </a:lnSpc>
              <a:defRPr/>
            </a:pPr>
            <a:r>
              <a:rPr lang="en-US" sz="2856">
                <a:gradFill>
                  <a:gsLst>
                    <a:gs pos="0">
                      <a:srgbClr val="353535"/>
                    </a:gs>
                    <a:gs pos="100000">
                      <a:srgbClr val="353535"/>
                    </a:gs>
                  </a:gsLst>
                  <a:lin ang="5400000" scaled="1"/>
                </a:gradFill>
                <a:latin typeface="Segoe UI Semilight" panose="020B0402040204020203" pitchFamily="34" charset="0"/>
                <a:cs typeface="Segoe UI Semilight" panose="020B0402040204020203" pitchFamily="34" charset="0"/>
              </a:rPr>
              <a:t>Highly Available</a:t>
            </a:r>
          </a:p>
          <a:p>
            <a:pPr algn="ctr" defTabSz="932418">
              <a:lnSpc>
                <a:spcPct val="90000"/>
              </a:lnSpc>
              <a:defRPr/>
            </a:pPr>
            <a:endParaRPr lang="en-US" sz="2856" b="1">
              <a:gradFill>
                <a:gsLst>
                  <a:gs pos="0">
                    <a:srgbClr val="353535"/>
                  </a:gs>
                  <a:gs pos="100000">
                    <a:srgbClr val="353535"/>
                  </a:gs>
                </a:gsLst>
                <a:lin ang="5400000" scaled="1"/>
              </a:gradFill>
              <a:latin typeface="Segoe UI Semilight" panose="020B0402040204020203" pitchFamily="34" charset="0"/>
              <a:cs typeface="Segoe UI Semilight" panose="020B0402040204020203" pitchFamily="34" charset="0"/>
            </a:endParaRPr>
          </a:p>
          <a:p>
            <a:pPr algn="ctr" defTabSz="932418">
              <a:lnSpc>
                <a:spcPct val="90000"/>
              </a:lnSpc>
              <a:defRPr/>
            </a:pPr>
            <a:endParaRPr lang="en-US" sz="2856" b="1">
              <a:gradFill>
                <a:gsLst>
                  <a:gs pos="0">
                    <a:srgbClr val="353535"/>
                  </a:gs>
                  <a:gs pos="100000">
                    <a:srgbClr val="353535"/>
                  </a:gs>
                </a:gsLst>
                <a:lin ang="5400000" scaled="1"/>
              </a:gradFill>
              <a:latin typeface="Segoe UI Semilight" panose="020B0402040204020203" pitchFamily="34" charset="0"/>
              <a:cs typeface="Segoe UI Semilight" panose="020B0402040204020203" pitchFamily="34" charset="0"/>
            </a:endParaRPr>
          </a:p>
        </p:txBody>
      </p:sp>
      <p:sp>
        <p:nvSpPr>
          <p:cNvPr id="22" name="Rectangle 21">
            <a:extLst>
              <a:ext uri="{FF2B5EF4-FFF2-40B4-BE49-F238E27FC236}">
                <a16:creationId xmlns:a16="http://schemas.microsoft.com/office/drawing/2014/main" id="{143CF443-02BD-40A8-8E98-E217DE9CA1F6}"/>
              </a:ext>
            </a:extLst>
          </p:cNvPr>
          <p:cNvSpPr/>
          <p:nvPr/>
        </p:nvSpPr>
        <p:spPr>
          <a:xfrm>
            <a:off x="3606237" y="5658116"/>
            <a:ext cx="2177162" cy="872064"/>
          </a:xfrm>
          <a:prstGeom prst="rect">
            <a:avLst/>
          </a:prstGeom>
        </p:spPr>
        <p:txBody>
          <a:bodyPr wrap="square">
            <a:spAutoFit/>
          </a:bodyPr>
          <a:lstStyle/>
          <a:p>
            <a:pPr algn="ctr" defTabSz="932026">
              <a:lnSpc>
                <a:spcPct val="90000"/>
              </a:lnSpc>
              <a:defRPr/>
            </a:pPr>
            <a:r>
              <a:rPr lang="en-US" sz="1836">
                <a:solidFill>
                  <a:srgbClr val="505050"/>
                </a:solidFill>
                <a:latin typeface="Segoe UI Light"/>
              </a:rPr>
              <a:t>Prevents single points of failure due to storage</a:t>
            </a:r>
          </a:p>
        </p:txBody>
      </p:sp>
      <p:sp>
        <p:nvSpPr>
          <p:cNvPr id="25" name="Rectangle 24">
            <a:extLst>
              <a:ext uri="{FF2B5EF4-FFF2-40B4-BE49-F238E27FC236}">
                <a16:creationId xmlns:a16="http://schemas.microsoft.com/office/drawing/2014/main" id="{BDE2411D-9EF1-49E9-9B20-92CDCB20A8AD}"/>
              </a:ext>
            </a:extLst>
          </p:cNvPr>
          <p:cNvSpPr/>
          <p:nvPr/>
        </p:nvSpPr>
        <p:spPr>
          <a:xfrm>
            <a:off x="9436491" y="4604278"/>
            <a:ext cx="2269876" cy="92392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32418">
              <a:lnSpc>
                <a:spcPct val="90000"/>
              </a:lnSpc>
              <a:defRPr/>
            </a:pPr>
            <a:r>
              <a:rPr lang="en-US" sz="2856">
                <a:gradFill>
                  <a:gsLst>
                    <a:gs pos="0">
                      <a:srgbClr val="353535"/>
                    </a:gs>
                    <a:gs pos="100000">
                      <a:srgbClr val="353535"/>
                    </a:gs>
                  </a:gsLst>
                  <a:lin ang="5400000" scaled="1"/>
                </a:gradFill>
                <a:latin typeface="Segoe UI Semilight" panose="020B0402040204020203" pitchFamily="34" charset="0"/>
                <a:cs typeface="Segoe UI Semilight" panose="020B0402040204020203" pitchFamily="34" charset="0"/>
              </a:rPr>
              <a:t>Big Scale</a:t>
            </a:r>
          </a:p>
        </p:txBody>
      </p:sp>
      <p:sp>
        <p:nvSpPr>
          <p:cNvPr id="28" name="Rectangle 27">
            <a:extLst>
              <a:ext uri="{FF2B5EF4-FFF2-40B4-BE49-F238E27FC236}">
                <a16:creationId xmlns:a16="http://schemas.microsoft.com/office/drawing/2014/main" id="{1BD63626-D6ED-4A82-BF11-0B34E7F95125}"/>
              </a:ext>
            </a:extLst>
          </p:cNvPr>
          <p:cNvSpPr/>
          <p:nvPr/>
        </p:nvSpPr>
        <p:spPr>
          <a:xfrm>
            <a:off x="9084899" y="5657426"/>
            <a:ext cx="2973058" cy="1131361"/>
          </a:xfrm>
          <a:prstGeom prst="rect">
            <a:avLst/>
          </a:prstGeom>
        </p:spPr>
        <p:txBody>
          <a:bodyPr wrap="square" anchor="t">
            <a:spAutoFit/>
          </a:bodyPr>
          <a:lstStyle/>
          <a:p>
            <a:pPr algn="ctr" defTabSz="932026">
              <a:lnSpc>
                <a:spcPct val="90000"/>
              </a:lnSpc>
              <a:defRPr/>
            </a:pPr>
            <a:r>
              <a:rPr lang="en-US" sz="1836" dirty="0">
                <a:solidFill>
                  <a:srgbClr val="505050"/>
                </a:solidFill>
                <a:latin typeface="Segoe UI Light"/>
              </a:rPr>
              <a:t>50,000 disks per region per subscription</a:t>
            </a:r>
            <a:endParaRPr lang="en-US" sz="1836" dirty="0">
              <a:solidFill>
                <a:srgbClr val="505050"/>
              </a:solidFill>
              <a:latin typeface="Segoe UI Light"/>
              <a:cs typeface="Segoe UI Light"/>
            </a:endParaRPr>
          </a:p>
          <a:p>
            <a:pPr algn="ctr" defTabSz="932026">
              <a:lnSpc>
                <a:spcPct val="90000"/>
              </a:lnSpc>
              <a:defRPr/>
            </a:pPr>
            <a:r>
              <a:rPr lang="en-US" sz="1836" dirty="0">
                <a:solidFill>
                  <a:srgbClr val="505050"/>
                </a:solidFill>
                <a:latin typeface="Segoe UI Light"/>
                <a:cs typeface="Segoe UI Light"/>
              </a:rPr>
              <a:t>No throttling due to storage account IOPS limits</a:t>
            </a:r>
          </a:p>
        </p:txBody>
      </p:sp>
      <p:sp>
        <p:nvSpPr>
          <p:cNvPr id="20" name="heart" descr="Heart, love&#10;">
            <a:extLst>
              <a:ext uri="{FF2B5EF4-FFF2-40B4-BE49-F238E27FC236}">
                <a16:creationId xmlns:a16="http://schemas.microsoft.com/office/drawing/2014/main" id="{DEE54D46-D2B1-45FF-9AD6-DD7F6EB2A15E}"/>
              </a:ext>
            </a:extLst>
          </p:cNvPr>
          <p:cNvSpPr>
            <a:spLocks noChangeAspect="1"/>
          </p:cNvSpPr>
          <p:nvPr/>
        </p:nvSpPr>
        <p:spPr bwMode="auto">
          <a:xfrm>
            <a:off x="4282369" y="2931293"/>
            <a:ext cx="834023" cy="759379"/>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3" name="emoticon" descr="Smile, happy&#10;">
            <a:extLst>
              <a:ext uri="{FF2B5EF4-FFF2-40B4-BE49-F238E27FC236}">
                <a16:creationId xmlns:a16="http://schemas.microsoft.com/office/drawing/2014/main" id="{53FDE25E-3516-45D9-A225-E09E0ADDA7F3}"/>
              </a:ext>
            </a:extLst>
          </p:cNvPr>
          <p:cNvSpPr>
            <a:spLocks noChangeAspect="1" noEditPoints="1"/>
          </p:cNvSpPr>
          <p:nvPr/>
        </p:nvSpPr>
        <p:spPr bwMode="auto">
          <a:xfrm>
            <a:off x="7282128" y="2877004"/>
            <a:ext cx="788259" cy="788259"/>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35" name="Chart_E999" descr="Line chart, growth, gain&#10;">
            <a:extLst>
              <a:ext uri="{FF2B5EF4-FFF2-40B4-BE49-F238E27FC236}">
                <a16:creationId xmlns:a16="http://schemas.microsoft.com/office/drawing/2014/main" id="{4F183449-CE01-4256-8876-E5245D80B6A9}"/>
              </a:ext>
            </a:extLst>
          </p:cNvPr>
          <p:cNvSpPr>
            <a:spLocks noChangeAspect="1" noEditPoints="1"/>
          </p:cNvSpPr>
          <p:nvPr/>
        </p:nvSpPr>
        <p:spPr bwMode="auto">
          <a:xfrm>
            <a:off x="10174803" y="2815881"/>
            <a:ext cx="838791" cy="1022425"/>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918">
              <a:gradFill>
                <a:gsLst>
                  <a:gs pos="0">
                    <a:srgbClr val="505050"/>
                  </a:gs>
                  <a:gs pos="100000">
                    <a:srgbClr val="505050"/>
                  </a:gs>
                </a:gsLst>
                <a:lin ang="5400000" scaled="1"/>
              </a:gradFill>
              <a:latin typeface="Segoe UI"/>
            </a:endParaRPr>
          </a:p>
        </p:txBody>
      </p:sp>
      <p:sp>
        <p:nvSpPr>
          <p:cNvPr id="37" name="Oval 36">
            <a:extLst>
              <a:ext uri="{FF2B5EF4-FFF2-40B4-BE49-F238E27FC236}">
                <a16:creationId xmlns:a16="http://schemas.microsoft.com/office/drawing/2014/main" id="{E8BED5F1-4443-4E83-A6C5-43D3F9A61CC5}"/>
              </a:ext>
            </a:extLst>
          </p:cNvPr>
          <p:cNvSpPr/>
          <p:nvPr/>
        </p:nvSpPr>
        <p:spPr bwMode="auto">
          <a:xfrm>
            <a:off x="494531" y="2110372"/>
            <a:ext cx="2321523" cy="2321523"/>
          </a:xfrm>
          <a:prstGeom prst="ellipse">
            <a:avLst/>
          </a:prstGeom>
          <a:ln w="571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70D27A9E-1EA0-4800-8CBC-883FF3E91D28}"/>
              </a:ext>
            </a:extLst>
          </p:cNvPr>
          <p:cNvSpPr/>
          <p:nvPr/>
        </p:nvSpPr>
        <p:spPr>
          <a:xfrm>
            <a:off x="494530" y="4549647"/>
            <a:ext cx="2177162" cy="92392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32418">
              <a:lnSpc>
                <a:spcPct val="90000"/>
              </a:lnSpc>
              <a:defRPr/>
            </a:pPr>
            <a:r>
              <a:rPr lang="en-US" sz="2856">
                <a:gradFill>
                  <a:gsLst>
                    <a:gs pos="0">
                      <a:srgbClr val="353535"/>
                    </a:gs>
                    <a:gs pos="100000">
                      <a:srgbClr val="353535"/>
                    </a:gs>
                  </a:gsLst>
                  <a:lin ang="5400000" scaled="1"/>
                </a:gradFill>
                <a:latin typeface="Segoe UI Semilight" panose="020B0402040204020203" pitchFamily="34" charset="0"/>
                <a:cs typeface="Segoe UI Semilight" panose="020B0402040204020203" pitchFamily="34" charset="0"/>
              </a:rPr>
              <a:t>Secure by Default</a:t>
            </a:r>
          </a:p>
        </p:txBody>
      </p:sp>
      <p:sp>
        <p:nvSpPr>
          <p:cNvPr id="39" name="Rectangle 38">
            <a:extLst>
              <a:ext uri="{FF2B5EF4-FFF2-40B4-BE49-F238E27FC236}">
                <a16:creationId xmlns:a16="http://schemas.microsoft.com/office/drawing/2014/main" id="{FDB23560-576C-45C0-ACAA-F546B927ECDA}"/>
              </a:ext>
            </a:extLst>
          </p:cNvPr>
          <p:cNvSpPr/>
          <p:nvPr/>
        </p:nvSpPr>
        <p:spPr>
          <a:xfrm>
            <a:off x="494529" y="5644082"/>
            <a:ext cx="2177162" cy="612765"/>
          </a:xfrm>
          <a:prstGeom prst="rect">
            <a:avLst/>
          </a:prstGeom>
        </p:spPr>
        <p:txBody>
          <a:bodyPr wrap="square" anchor="t">
            <a:spAutoFit/>
          </a:bodyPr>
          <a:lstStyle/>
          <a:p>
            <a:pPr algn="ctr" defTabSz="932026">
              <a:lnSpc>
                <a:spcPct val="90000"/>
              </a:lnSpc>
              <a:defRPr/>
            </a:pPr>
            <a:r>
              <a:rPr lang="en-US" sz="1836" dirty="0">
                <a:solidFill>
                  <a:srgbClr val="505050"/>
                </a:solidFill>
                <a:latin typeface="Segoe UI Light"/>
              </a:rPr>
              <a:t>Encryption at Rest</a:t>
            </a:r>
          </a:p>
          <a:p>
            <a:pPr algn="ctr" defTabSz="932026">
              <a:lnSpc>
                <a:spcPct val="90000"/>
              </a:lnSpc>
              <a:defRPr/>
            </a:pPr>
            <a:r>
              <a:rPr lang="en-US" sz="1836" dirty="0">
                <a:solidFill>
                  <a:srgbClr val="505050"/>
                </a:solidFill>
                <a:latin typeface="Segoe UI Light"/>
              </a:rPr>
              <a:t>Granular RBAC</a:t>
            </a:r>
            <a:endParaRPr lang="en-US" sz="1836" dirty="0">
              <a:solidFill>
                <a:srgbClr val="505050"/>
              </a:solidFill>
              <a:latin typeface="Segoe UI"/>
            </a:endParaRPr>
          </a:p>
        </p:txBody>
      </p:sp>
      <p:sp>
        <p:nvSpPr>
          <p:cNvPr id="40" name="Lock" descr="Locked, protected, safe&#10;">
            <a:extLst>
              <a:ext uri="{FF2B5EF4-FFF2-40B4-BE49-F238E27FC236}">
                <a16:creationId xmlns:a16="http://schemas.microsoft.com/office/drawing/2014/main" id="{D28FE414-331B-4E54-BAC9-1AA0EB4A785E}"/>
              </a:ext>
            </a:extLst>
          </p:cNvPr>
          <p:cNvSpPr>
            <a:spLocks noChangeAspect="1" noEditPoints="1"/>
          </p:cNvSpPr>
          <p:nvPr/>
        </p:nvSpPr>
        <p:spPr bwMode="auto">
          <a:xfrm>
            <a:off x="1297606" y="2741822"/>
            <a:ext cx="767188" cy="107225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Tree>
    <p:extLst>
      <p:ext uri="{BB962C8B-B14F-4D97-AF65-F5344CB8AC3E}">
        <p14:creationId xmlns:p14="http://schemas.microsoft.com/office/powerpoint/2010/main" val="3438706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CC5C571F-28FF-4547-88C7-E853CC8EBD5C}"/>
              </a:ext>
            </a:extLst>
          </p:cNvPr>
          <p:cNvSpPr/>
          <p:nvPr/>
        </p:nvSpPr>
        <p:spPr bwMode="auto">
          <a:xfrm>
            <a:off x="7935572" y="1489101"/>
            <a:ext cx="4507583" cy="55054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spc="-82" dirty="0"/>
              <a:t>Managed Disks Security</a:t>
            </a:r>
          </a:p>
        </p:txBody>
      </p:sp>
      <p:sp>
        <p:nvSpPr>
          <p:cNvPr id="8" name="Rectangle 7">
            <a:extLst>
              <a:ext uri="{FF2B5EF4-FFF2-40B4-BE49-F238E27FC236}">
                <a16:creationId xmlns:a16="http://schemas.microsoft.com/office/drawing/2014/main" id="{88B6F4B3-95AF-464F-9AC5-95C42A241C3D}"/>
              </a:ext>
            </a:extLst>
          </p:cNvPr>
          <p:cNvSpPr/>
          <p:nvPr/>
        </p:nvSpPr>
        <p:spPr>
          <a:xfrm>
            <a:off x="274688" y="2178866"/>
            <a:ext cx="7771815" cy="3371194"/>
          </a:xfrm>
          <a:prstGeom prst="rect">
            <a:avLst/>
          </a:prstGeom>
        </p:spPr>
        <p:txBody>
          <a:bodyPr wrap="square">
            <a:spAutoFit/>
          </a:bodyPr>
          <a:lstStyle/>
          <a:p>
            <a:pPr defTabSz="932597"/>
            <a:r>
              <a:rPr lang="en-US" sz="3672" dirty="0">
                <a:solidFill>
                  <a:srgbClr val="505050"/>
                </a:solidFill>
                <a:latin typeface="Segoe UI Light"/>
              </a:rPr>
              <a:t>Managed Disks are Secure by Default</a:t>
            </a:r>
          </a:p>
          <a:p>
            <a:pPr defTabSz="932597"/>
            <a:endParaRPr lang="en-US" sz="1428" dirty="0">
              <a:solidFill>
                <a:srgbClr val="505050"/>
              </a:solidFill>
              <a:latin typeface="Segoe UI Light"/>
            </a:endParaRPr>
          </a:p>
          <a:p>
            <a:pPr marL="466298" indent="-466298" defTabSz="932597">
              <a:spcAft>
                <a:spcPts val="612"/>
              </a:spcAft>
              <a:buFont typeface="Arial" panose="020B0604020202020204" pitchFamily="34" charset="0"/>
              <a:buChar char="•"/>
            </a:pPr>
            <a:r>
              <a:rPr lang="en-US" sz="2856" dirty="0">
                <a:solidFill>
                  <a:srgbClr val="505050"/>
                </a:solidFill>
                <a:latin typeface="Segoe UI Light"/>
              </a:rPr>
              <a:t>Managed disks provide granular Role-based Access Control for your disks</a:t>
            </a:r>
          </a:p>
          <a:p>
            <a:pPr marL="466298" indent="-466298" defTabSz="932597">
              <a:spcAft>
                <a:spcPts val="612"/>
              </a:spcAft>
              <a:buFont typeface="Arial" panose="020B0604020202020204" pitchFamily="34" charset="0"/>
              <a:buChar char="•"/>
            </a:pPr>
            <a:r>
              <a:rPr lang="en-US" sz="2856" dirty="0">
                <a:solidFill>
                  <a:srgbClr val="505050"/>
                </a:solidFill>
                <a:latin typeface="Segoe UI Light"/>
              </a:rPr>
              <a:t>Storage Service Encryption by default</a:t>
            </a:r>
          </a:p>
          <a:p>
            <a:pPr marL="466298" indent="-466298" defTabSz="932597">
              <a:spcAft>
                <a:spcPts val="612"/>
              </a:spcAft>
              <a:buFont typeface="Arial" panose="020B0604020202020204" pitchFamily="34" charset="0"/>
              <a:buChar char="•"/>
            </a:pPr>
            <a:r>
              <a:rPr lang="en-US" sz="2856" dirty="0">
                <a:solidFill>
                  <a:srgbClr val="505050"/>
                </a:solidFill>
                <a:latin typeface="Segoe UI Light"/>
              </a:rPr>
              <a:t>Azure Disk Encryption using your own keys </a:t>
            </a:r>
          </a:p>
          <a:p>
            <a:pPr defTabSz="932597"/>
            <a:endParaRPr lang="en-US" sz="2856" dirty="0">
              <a:solidFill>
                <a:srgbClr val="505050"/>
              </a:solidFill>
              <a:latin typeface="Segoe UI Light"/>
            </a:endParaRPr>
          </a:p>
        </p:txBody>
      </p:sp>
      <p:grpSp>
        <p:nvGrpSpPr>
          <p:cNvPr id="27" name="Group 26">
            <a:extLst>
              <a:ext uri="{FF2B5EF4-FFF2-40B4-BE49-F238E27FC236}">
                <a16:creationId xmlns:a16="http://schemas.microsoft.com/office/drawing/2014/main" id="{9C7F28A3-4429-466C-8922-2C9F750CED31}"/>
              </a:ext>
            </a:extLst>
          </p:cNvPr>
          <p:cNvGrpSpPr/>
          <p:nvPr/>
        </p:nvGrpSpPr>
        <p:grpSpPr>
          <a:xfrm>
            <a:off x="8123708" y="1680855"/>
            <a:ext cx="4131313" cy="5052069"/>
            <a:chOff x="6188588" y="168067"/>
            <a:chExt cx="6034979" cy="6560210"/>
          </a:xfrm>
        </p:grpSpPr>
        <p:sp>
          <p:nvSpPr>
            <p:cNvPr id="28" name="Freeform: Shape 27">
              <a:extLst>
                <a:ext uri="{FF2B5EF4-FFF2-40B4-BE49-F238E27FC236}">
                  <a16:creationId xmlns:a16="http://schemas.microsoft.com/office/drawing/2014/main" id="{3B04E016-40BD-4372-8DA1-DC55E454DF42}"/>
                </a:ext>
              </a:extLst>
            </p:cNvPr>
            <p:cNvSpPr/>
            <p:nvPr/>
          </p:nvSpPr>
          <p:spPr bwMode="auto">
            <a:xfrm>
              <a:off x="6209721" y="168067"/>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solidFill>
                  <a:srgbClr val="0078D7">
                    <a:lumMod val="20000"/>
                    <a:lumOff val="80000"/>
                  </a:srgbClr>
                </a:solidFill>
                <a:latin typeface="Segoe UI Semilight"/>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4AC5F24D-0AD8-4094-920D-E34E3A31E7FC}"/>
                </a:ext>
              </a:extLst>
            </p:cNvPr>
            <p:cNvSpPr/>
            <p:nvPr/>
          </p:nvSpPr>
          <p:spPr bwMode="auto">
            <a:xfrm>
              <a:off x="6209721" y="540909"/>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solidFill>
                  <a:srgbClr val="0078D7">
                    <a:lumMod val="20000"/>
                    <a:lumOff val="80000"/>
                  </a:srgbClr>
                </a:solidFill>
                <a:latin typeface="Segoe UI Semilight"/>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653DC8F1-AB92-46C0-A381-D7DF319DCE4D}"/>
                </a:ext>
              </a:extLst>
            </p:cNvPr>
            <p:cNvSpPr/>
            <p:nvPr/>
          </p:nvSpPr>
          <p:spPr bwMode="auto">
            <a:xfrm>
              <a:off x="6188588" y="913751"/>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solidFill>
                  <a:srgbClr val="0078D7">
                    <a:lumMod val="20000"/>
                    <a:lumOff val="80000"/>
                  </a:srgbClr>
                </a:solidFill>
                <a:latin typeface="Segoe UI Semilight"/>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603EA078-0032-4375-A4D5-85C129B56571}"/>
                </a:ext>
              </a:extLst>
            </p:cNvPr>
            <p:cNvSpPr/>
            <p:nvPr/>
          </p:nvSpPr>
          <p:spPr bwMode="auto">
            <a:xfrm>
              <a:off x="6209721" y="1286593"/>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solidFill>
                  <a:srgbClr val="0078D7">
                    <a:lumMod val="20000"/>
                    <a:lumOff val="80000"/>
                  </a:srgbClr>
                </a:solidFill>
                <a:latin typeface="Segoe UI Semilight"/>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ADE7DDB4-4F32-4FE7-9911-A3F576534B99}"/>
                </a:ext>
              </a:extLst>
            </p:cNvPr>
            <p:cNvSpPr/>
            <p:nvPr/>
          </p:nvSpPr>
          <p:spPr bwMode="auto">
            <a:xfrm>
              <a:off x="6209721" y="1659435"/>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solidFill>
                  <a:srgbClr val="0078D7">
                    <a:lumMod val="20000"/>
                    <a:lumOff val="80000"/>
                  </a:srgbClr>
                </a:solidFill>
                <a:latin typeface="Segoe UI Semilight"/>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7B187DA3-6875-4BC9-9DB4-307CC7CE7541}"/>
                </a:ext>
              </a:extLst>
            </p:cNvPr>
            <p:cNvSpPr/>
            <p:nvPr/>
          </p:nvSpPr>
          <p:spPr bwMode="auto">
            <a:xfrm>
              <a:off x="6188588" y="2032277"/>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solidFill>
                  <a:srgbClr val="0078D7">
                    <a:lumMod val="20000"/>
                    <a:lumOff val="80000"/>
                  </a:srgbClr>
                </a:solidFill>
                <a:latin typeface="Segoe UI Semilight"/>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A9DA737C-368C-4085-BB77-D3ABC78C6CF8}"/>
                </a:ext>
              </a:extLst>
            </p:cNvPr>
            <p:cNvSpPr/>
            <p:nvPr/>
          </p:nvSpPr>
          <p:spPr bwMode="auto">
            <a:xfrm>
              <a:off x="6209721" y="2405119"/>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solidFill>
                  <a:srgbClr val="0078D7">
                    <a:lumMod val="20000"/>
                    <a:lumOff val="80000"/>
                  </a:srgbClr>
                </a:solidFill>
                <a:latin typeface="Segoe UI Semilight"/>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431797F-ECFE-4000-A281-3E75F7AE09E7}"/>
                </a:ext>
              </a:extLst>
            </p:cNvPr>
            <p:cNvSpPr/>
            <p:nvPr/>
          </p:nvSpPr>
          <p:spPr bwMode="auto">
            <a:xfrm>
              <a:off x="6209721" y="2777961"/>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solidFill>
                  <a:srgbClr val="0078D7">
                    <a:lumMod val="20000"/>
                    <a:lumOff val="80000"/>
                  </a:srgbClr>
                </a:solidFill>
                <a:latin typeface="Segoe UI Semilight"/>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97A4A60C-463A-4F94-81E9-1698EEA4F8B6}"/>
                </a:ext>
              </a:extLst>
            </p:cNvPr>
            <p:cNvSpPr/>
            <p:nvPr/>
          </p:nvSpPr>
          <p:spPr bwMode="auto">
            <a:xfrm>
              <a:off x="6188588" y="3150803"/>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solidFill>
                  <a:srgbClr val="0078D7">
                    <a:lumMod val="20000"/>
                    <a:lumOff val="80000"/>
                  </a:srgbClr>
                </a:solidFill>
                <a:latin typeface="Segoe UI Semilight"/>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C516D366-EB7C-40B0-8443-69E3E93B4183}"/>
                </a:ext>
              </a:extLst>
            </p:cNvPr>
            <p:cNvSpPr/>
            <p:nvPr/>
          </p:nvSpPr>
          <p:spPr bwMode="auto">
            <a:xfrm>
              <a:off x="6209721" y="3523645"/>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solidFill>
                  <a:srgbClr val="0078D7">
                    <a:lumMod val="20000"/>
                    <a:lumOff val="80000"/>
                  </a:srgbClr>
                </a:solidFill>
                <a:latin typeface="Segoe UI Semilight"/>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F61A79E4-C57D-4F68-B98B-3C86C9366E40}"/>
                </a:ext>
              </a:extLst>
            </p:cNvPr>
            <p:cNvSpPr/>
            <p:nvPr/>
          </p:nvSpPr>
          <p:spPr bwMode="auto">
            <a:xfrm>
              <a:off x="6209721" y="3896487"/>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solidFill>
                  <a:srgbClr val="0078D7">
                    <a:lumMod val="20000"/>
                    <a:lumOff val="80000"/>
                  </a:srgbClr>
                </a:solidFill>
                <a:latin typeface="Segoe UI Semilight"/>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DFD7588D-30CE-408D-83DF-6E03E5885FA5}"/>
                </a:ext>
              </a:extLst>
            </p:cNvPr>
            <p:cNvSpPr/>
            <p:nvPr/>
          </p:nvSpPr>
          <p:spPr bwMode="auto">
            <a:xfrm>
              <a:off x="6188588" y="4269329"/>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solidFill>
                  <a:srgbClr val="0078D7">
                    <a:lumMod val="20000"/>
                    <a:lumOff val="80000"/>
                  </a:srgbClr>
                </a:solidFill>
                <a:latin typeface="Segoe UI Semilight"/>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4694FA4B-3096-40F6-AB58-0B8C4DBEA47D}"/>
                </a:ext>
              </a:extLst>
            </p:cNvPr>
            <p:cNvSpPr/>
            <p:nvPr/>
          </p:nvSpPr>
          <p:spPr bwMode="auto">
            <a:xfrm>
              <a:off x="6209721" y="4642171"/>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solidFill>
                  <a:srgbClr val="0078D7">
                    <a:lumMod val="20000"/>
                    <a:lumOff val="80000"/>
                  </a:srgbClr>
                </a:solidFill>
                <a:latin typeface="Segoe UI Semilight"/>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394910EC-0AFD-4A5B-B922-8B222C2EA83E}"/>
                </a:ext>
              </a:extLst>
            </p:cNvPr>
            <p:cNvSpPr/>
            <p:nvPr/>
          </p:nvSpPr>
          <p:spPr bwMode="auto">
            <a:xfrm>
              <a:off x="6209721" y="5015013"/>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solidFill>
                  <a:srgbClr val="0078D7">
                    <a:lumMod val="20000"/>
                    <a:lumOff val="80000"/>
                  </a:srgbClr>
                </a:solidFill>
                <a:latin typeface="Segoe UI Semilight"/>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AED47C2-37C5-473D-B888-BAC0CFF3F9F4}"/>
                </a:ext>
              </a:extLst>
            </p:cNvPr>
            <p:cNvSpPr/>
            <p:nvPr/>
          </p:nvSpPr>
          <p:spPr bwMode="auto">
            <a:xfrm>
              <a:off x="6188588" y="5387855"/>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solidFill>
                  <a:srgbClr val="0078D7">
                    <a:lumMod val="20000"/>
                    <a:lumOff val="80000"/>
                  </a:srgbClr>
                </a:solidFill>
                <a:latin typeface="Segoe UI Semilight"/>
                <a:ea typeface="Segoe UI" pitchFamily="34" charset="0"/>
                <a:cs typeface="Segoe UI" pitchFamily="34" charset="0"/>
              </a:endParaRPr>
            </a:p>
          </p:txBody>
        </p:sp>
        <p:sp>
          <p:nvSpPr>
            <p:cNvPr id="44" name="Freeform: Shape 43">
              <a:extLst>
                <a:ext uri="{FF2B5EF4-FFF2-40B4-BE49-F238E27FC236}">
                  <a16:creationId xmlns:a16="http://schemas.microsoft.com/office/drawing/2014/main" id="{CB9B15C7-942A-4356-9234-998FA483D8A6}"/>
                </a:ext>
              </a:extLst>
            </p:cNvPr>
            <p:cNvSpPr/>
            <p:nvPr/>
          </p:nvSpPr>
          <p:spPr bwMode="auto">
            <a:xfrm>
              <a:off x="6209721" y="5760697"/>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459634 w 5969794"/>
                <a:gd name="connsiteY25" fmla="*/ 21878 h 221903"/>
                <a:gd name="connsiteX26" fmla="*/ 4413944 w 5969794"/>
                <a:gd name="connsiteY26" fmla="*/ 114598 h 221903"/>
                <a:gd name="connsiteX27" fmla="*/ 4458742 w 5969794"/>
                <a:gd name="connsiteY27" fmla="*/ 201067 h 221903"/>
                <a:gd name="connsiteX28" fmla="*/ 4502944 w 5969794"/>
                <a:gd name="connsiteY28" fmla="*/ 112961 h 221903"/>
                <a:gd name="connsiteX29" fmla="*/ 4459634 w 5969794"/>
                <a:gd name="connsiteY29" fmla="*/ 21878 h 221903"/>
                <a:gd name="connsiteX30" fmla="*/ 3964333 w 5969794"/>
                <a:gd name="connsiteY30" fmla="*/ 21878 h 221903"/>
                <a:gd name="connsiteX31" fmla="*/ 3918643 w 5969794"/>
                <a:gd name="connsiteY31" fmla="*/ 114598 h 221903"/>
                <a:gd name="connsiteX32" fmla="*/ 3963441 w 5969794"/>
                <a:gd name="connsiteY32" fmla="*/ 201067 h 221903"/>
                <a:gd name="connsiteX33" fmla="*/ 4007643 w 5969794"/>
                <a:gd name="connsiteY33" fmla="*/ 112961 h 221903"/>
                <a:gd name="connsiteX34" fmla="*/ 3964333 w 5969794"/>
                <a:gd name="connsiteY34" fmla="*/ 21878 h 221903"/>
                <a:gd name="connsiteX35" fmla="*/ 3802409 w 5969794"/>
                <a:gd name="connsiteY35" fmla="*/ 21878 h 221903"/>
                <a:gd name="connsiteX36" fmla="*/ 3756718 w 5969794"/>
                <a:gd name="connsiteY36" fmla="*/ 114598 h 221903"/>
                <a:gd name="connsiteX37" fmla="*/ 3801515 w 5969794"/>
                <a:gd name="connsiteY37" fmla="*/ 201067 h 221903"/>
                <a:gd name="connsiteX38" fmla="*/ 3845717 w 5969794"/>
                <a:gd name="connsiteY38" fmla="*/ 112961 h 221903"/>
                <a:gd name="connsiteX39" fmla="*/ 3802409 w 5969794"/>
                <a:gd name="connsiteY39" fmla="*/ 21878 h 221903"/>
                <a:gd name="connsiteX40" fmla="*/ 3469033 w 5969794"/>
                <a:gd name="connsiteY40" fmla="*/ 21878 h 221903"/>
                <a:gd name="connsiteX41" fmla="*/ 3423343 w 5969794"/>
                <a:gd name="connsiteY41" fmla="*/ 114598 h 221903"/>
                <a:gd name="connsiteX42" fmla="*/ 3468141 w 5969794"/>
                <a:gd name="connsiteY42" fmla="*/ 201067 h 221903"/>
                <a:gd name="connsiteX43" fmla="*/ 3512343 w 5969794"/>
                <a:gd name="connsiteY43" fmla="*/ 112961 h 221903"/>
                <a:gd name="connsiteX44" fmla="*/ 3469033 w 5969794"/>
                <a:gd name="connsiteY44" fmla="*/ 21878 h 221903"/>
                <a:gd name="connsiteX45" fmla="*/ 2973733 w 5969794"/>
                <a:gd name="connsiteY45" fmla="*/ 21878 h 221903"/>
                <a:gd name="connsiteX46" fmla="*/ 2928043 w 5969794"/>
                <a:gd name="connsiteY46" fmla="*/ 114598 h 221903"/>
                <a:gd name="connsiteX47" fmla="*/ 2972841 w 5969794"/>
                <a:gd name="connsiteY47" fmla="*/ 201067 h 221903"/>
                <a:gd name="connsiteX48" fmla="*/ 3017043 w 5969794"/>
                <a:gd name="connsiteY48" fmla="*/ 112961 h 221903"/>
                <a:gd name="connsiteX49" fmla="*/ 2973733 w 5969794"/>
                <a:gd name="connsiteY49" fmla="*/ 21878 h 221903"/>
                <a:gd name="connsiteX50" fmla="*/ 2649883 w 5969794"/>
                <a:gd name="connsiteY50" fmla="*/ 21878 h 221903"/>
                <a:gd name="connsiteX51" fmla="*/ 2604193 w 5969794"/>
                <a:gd name="connsiteY51" fmla="*/ 114598 h 221903"/>
                <a:gd name="connsiteX52" fmla="*/ 2648991 w 5969794"/>
                <a:gd name="connsiteY52" fmla="*/ 201067 h 221903"/>
                <a:gd name="connsiteX53" fmla="*/ 2693193 w 5969794"/>
                <a:gd name="connsiteY53" fmla="*/ 112961 h 221903"/>
                <a:gd name="connsiteX54" fmla="*/ 2649883 w 5969794"/>
                <a:gd name="connsiteY54" fmla="*/ 21878 h 221903"/>
                <a:gd name="connsiteX55" fmla="*/ 2316509 w 5969794"/>
                <a:gd name="connsiteY55" fmla="*/ 21878 h 221903"/>
                <a:gd name="connsiteX56" fmla="*/ 2270818 w 5969794"/>
                <a:gd name="connsiteY56" fmla="*/ 114598 h 221903"/>
                <a:gd name="connsiteX57" fmla="*/ 2315616 w 5969794"/>
                <a:gd name="connsiteY57" fmla="*/ 201067 h 221903"/>
                <a:gd name="connsiteX58" fmla="*/ 2359818 w 5969794"/>
                <a:gd name="connsiteY58" fmla="*/ 112961 h 221903"/>
                <a:gd name="connsiteX59" fmla="*/ 2316509 w 5969794"/>
                <a:gd name="connsiteY59" fmla="*/ 21878 h 221903"/>
                <a:gd name="connsiteX60" fmla="*/ 1992660 w 5969794"/>
                <a:gd name="connsiteY60" fmla="*/ 21878 h 221903"/>
                <a:gd name="connsiteX61" fmla="*/ 1946970 w 5969794"/>
                <a:gd name="connsiteY61" fmla="*/ 114598 h 221903"/>
                <a:gd name="connsiteX62" fmla="*/ 1991767 w 5969794"/>
                <a:gd name="connsiteY62" fmla="*/ 201067 h 221903"/>
                <a:gd name="connsiteX63" fmla="*/ 2035969 w 5969794"/>
                <a:gd name="connsiteY63" fmla="*/ 112961 h 221903"/>
                <a:gd name="connsiteX64" fmla="*/ 1992660 w 5969794"/>
                <a:gd name="connsiteY64" fmla="*/ 21878 h 221903"/>
                <a:gd name="connsiteX65" fmla="*/ 1668810 w 5969794"/>
                <a:gd name="connsiteY65" fmla="*/ 21878 h 221903"/>
                <a:gd name="connsiteX66" fmla="*/ 1623120 w 5969794"/>
                <a:gd name="connsiteY66" fmla="*/ 114598 h 221903"/>
                <a:gd name="connsiteX67" fmla="*/ 1667917 w 5969794"/>
                <a:gd name="connsiteY67" fmla="*/ 201067 h 221903"/>
                <a:gd name="connsiteX68" fmla="*/ 1712119 w 5969794"/>
                <a:gd name="connsiteY68" fmla="*/ 112961 h 221903"/>
                <a:gd name="connsiteX69" fmla="*/ 1668810 w 5969794"/>
                <a:gd name="connsiteY69" fmla="*/ 21878 h 221903"/>
                <a:gd name="connsiteX70" fmla="*/ 1506884 w 5969794"/>
                <a:gd name="connsiteY70" fmla="*/ 21878 h 221903"/>
                <a:gd name="connsiteX71" fmla="*/ 1461194 w 5969794"/>
                <a:gd name="connsiteY71" fmla="*/ 114598 h 221903"/>
                <a:gd name="connsiteX72" fmla="*/ 1505991 w 5969794"/>
                <a:gd name="connsiteY72" fmla="*/ 201067 h 221903"/>
                <a:gd name="connsiteX73" fmla="*/ 1550193 w 5969794"/>
                <a:gd name="connsiteY73" fmla="*/ 112961 h 221903"/>
                <a:gd name="connsiteX74" fmla="*/ 1506884 w 5969794"/>
                <a:gd name="connsiteY74" fmla="*/ 21878 h 221903"/>
                <a:gd name="connsiteX75" fmla="*/ 1344960 w 5969794"/>
                <a:gd name="connsiteY75" fmla="*/ 21878 h 221903"/>
                <a:gd name="connsiteX76" fmla="*/ 1299270 w 5969794"/>
                <a:gd name="connsiteY76" fmla="*/ 114598 h 221903"/>
                <a:gd name="connsiteX77" fmla="*/ 1344067 w 5969794"/>
                <a:gd name="connsiteY77" fmla="*/ 201067 h 221903"/>
                <a:gd name="connsiteX78" fmla="*/ 1388269 w 5969794"/>
                <a:gd name="connsiteY78" fmla="*/ 112961 h 221903"/>
                <a:gd name="connsiteX79" fmla="*/ 13449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211485 w 5969794"/>
                <a:gd name="connsiteY85" fmla="*/ 21878 h 221903"/>
                <a:gd name="connsiteX86" fmla="*/ 165795 w 5969794"/>
                <a:gd name="connsiteY86" fmla="*/ 114598 h 221903"/>
                <a:gd name="connsiteX87" fmla="*/ 210592 w 5969794"/>
                <a:gd name="connsiteY87" fmla="*/ 201067 h 221903"/>
                <a:gd name="connsiteX88" fmla="*/ 254794 w 5969794"/>
                <a:gd name="connsiteY88" fmla="*/ 112961 h 221903"/>
                <a:gd name="connsiteX89" fmla="*/ 211485 w 5969794"/>
                <a:gd name="connsiteY89" fmla="*/ 21878 h 221903"/>
                <a:gd name="connsiteX90" fmla="*/ 5784799 w 5969794"/>
                <a:gd name="connsiteY90" fmla="*/ 1191 h 221903"/>
                <a:gd name="connsiteX91" fmla="*/ 5851921 w 5969794"/>
                <a:gd name="connsiteY91" fmla="*/ 110579 h 221903"/>
                <a:gd name="connsiteX92" fmla="*/ 5847084 w 5969794"/>
                <a:gd name="connsiteY92" fmla="*/ 158055 h 221903"/>
                <a:gd name="connsiteX93" fmla="*/ 5833094 w 5969794"/>
                <a:gd name="connsiteY93" fmla="*/ 192956 h 221903"/>
                <a:gd name="connsiteX94" fmla="*/ 5810621 w 5969794"/>
                <a:gd name="connsiteY94" fmla="*/ 214536 h 221903"/>
                <a:gd name="connsiteX95" fmla="*/ 5780335 w 5969794"/>
                <a:gd name="connsiteY95" fmla="*/ 221903 h 221903"/>
                <a:gd name="connsiteX96" fmla="*/ 5751685 w 5969794"/>
                <a:gd name="connsiteY96" fmla="*/ 214833 h 221903"/>
                <a:gd name="connsiteX97" fmla="*/ 5730477 w 5969794"/>
                <a:gd name="connsiteY97" fmla="*/ 194221 h 221903"/>
                <a:gd name="connsiteX98" fmla="*/ 5717380 w 5969794"/>
                <a:gd name="connsiteY98" fmla="*/ 160958 h 221903"/>
                <a:gd name="connsiteX99" fmla="*/ 5712915 w 5969794"/>
                <a:gd name="connsiteY99" fmla="*/ 115788 h 221903"/>
                <a:gd name="connsiteX100" fmla="*/ 5717603 w 5969794"/>
                <a:gd name="connsiteY100" fmla="*/ 66377 h 221903"/>
                <a:gd name="connsiteX101" fmla="*/ 5731370 w 5969794"/>
                <a:gd name="connsiteY101" fmla="*/ 30435 h 221903"/>
                <a:gd name="connsiteX102" fmla="*/ 5753917 w 5969794"/>
                <a:gd name="connsiteY102" fmla="*/ 8558 h 221903"/>
                <a:gd name="connsiteX103" fmla="*/ 5784799 w 5969794"/>
                <a:gd name="connsiteY103" fmla="*/ 1191 h 221903"/>
                <a:gd name="connsiteX104" fmla="*/ 5451425 w 5969794"/>
                <a:gd name="connsiteY104" fmla="*/ 1191 h 221903"/>
                <a:gd name="connsiteX105" fmla="*/ 5518546 w 5969794"/>
                <a:gd name="connsiteY105" fmla="*/ 110579 h 221903"/>
                <a:gd name="connsiteX106" fmla="*/ 5513710 w 5969794"/>
                <a:gd name="connsiteY106" fmla="*/ 158055 h 221903"/>
                <a:gd name="connsiteX107" fmla="*/ 5499720 w 5969794"/>
                <a:gd name="connsiteY107" fmla="*/ 192956 h 221903"/>
                <a:gd name="connsiteX108" fmla="*/ 5477247 w 5969794"/>
                <a:gd name="connsiteY108" fmla="*/ 214536 h 221903"/>
                <a:gd name="connsiteX109" fmla="*/ 5446960 w 5969794"/>
                <a:gd name="connsiteY109" fmla="*/ 221903 h 221903"/>
                <a:gd name="connsiteX110" fmla="*/ 5418311 w 5969794"/>
                <a:gd name="connsiteY110" fmla="*/ 214833 h 221903"/>
                <a:gd name="connsiteX111" fmla="*/ 5397103 w 5969794"/>
                <a:gd name="connsiteY111" fmla="*/ 194221 h 221903"/>
                <a:gd name="connsiteX112" fmla="*/ 5384006 w 5969794"/>
                <a:gd name="connsiteY112" fmla="*/ 160958 h 221903"/>
                <a:gd name="connsiteX113" fmla="*/ 5379541 w 5969794"/>
                <a:gd name="connsiteY113" fmla="*/ 115788 h 221903"/>
                <a:gd name="connsiteX114" fmla="*/ 5384230 w 5969794"/>
                <a:gd name="connsiteY114" fmla="*/ 66377 h 221903"/>
                <a:gd name="connsiteX115" fmla="*/ 5397996 w 5969794"/>
                <a:gd name="connsiteY115" fmla="*/ 30435 h 221903"/>
                <a:gd name="connsiteX116" fmla="*/ 5420544 w 5969794"/>
                <a:gd name="connsiteY116" fmla="*/ 8558 h 221903"/>
                <a:gd name="connsiteX117" fmla="*/ 5451425 w 5969794"/>
                <a:gd name="connsiteY117" fmla="*/ 1191 h 221903"/>
                <a:gd name="connsiteX118" fmla="*/ 5127575 w 5969794"/>
                <a:gd name="connsiteY118" fmla="*/ 1191 h 221903"/>
                <a:gd name="connsiteX119" fmla="*/ 5194696 w 5969794"/>
                <a:gd name="connsiteY119" fmla="*/ 110579 h 221903"/>
                <a:gd name="connsiteX120" fmla="*/ 5189860 w 5969794"/>
                <a:gd name="connsiteY120" fmla="*/ 158055 h 221903"/>
                <a:gd name="connsiteX121" fmla="*/ 5175870 w 5969794"/>
                <a:gd name="connsiteY121" fmla="*/ 192956 h 221903"/>
                <a:gd name="connsiteX122" fmla="*/ 5153397 w 5969794"/>
                <a:gd name="connsiteY122" fmla="*/ 214536 h 221903"/>
                <a:gd name="connsiteX123" fmla="*/ 5123110 w 5969794"/>
                <a:gd name="connsiteY123" fmla="*/ 221903 h 221903"/>
                <a:gd name="connsiteX124" fmla="*/ 5094461 w 5969794"/>
                <a:gd name="connsiteY124" fmla="*/ 214833 h 221903"/>
                <a:gd name="connsiteX125" fmla="*/ 5073253 w 5969794"/>
                <a:gd name="connsiteY125" fmla="*/ 194221 h 221903"/>
                <a:gd name="connsiteX126" fmla="*/ 5060156 w 5969794"/>
                <a:gd name="connsiteY126" fmla="*/ 160958 h 221903"/>
                <a:gd name="connsiteX127" fmla="*/ 5055691 w 5969794"/>
                <a:gd name="connsiteY127" fmla="*/ 115788 h 221903"/>
                <a:gd name="connsiteX128" fmla="*/ 5060380 w 5969794"/>
                <a:gd name="connsiteY128" fmla="*/ 66377 h 221903"/>
                <a:gd name="connsiteX129" fmla="*/ 5074146 w 5969794"/>
                <a:gd name="connsiteY129" fmla="*/ 30435 h 221903"/>
                <a:gd name="connsiteX130" fmla="*/ 5096694 w 5969794"/>
                <a:gd name="connsiteY130" fmla="*/ 8558 h 221903"/>
                <a:gd name="connsiteX131" fmla="*/ 5127575 w 5969794"/>
                <a:gd name="connsiteY131" fmla="*/ 1191 h 221903"/>
                <a:gd name="connsiteX132" fmla="*/ 4794199 w 5969794"/>
                <a:gd name="connsiteY132" fmla="*/ 1191 h 221903"/>
                <a:gd name="connsiteX133" fmla="*/ 4861321 w 5969794"/>
                <a:gd name="connsiteY133" fmla="*/ 110579 h 221903"/>
                <a:gd name="connsiteX134" fmla="*/ 4856484 w 5969794"/>
                <a:gd name="connsiteY134" fmla="*/ 158055 h 221903"/>
                <a:gd name="connsiteX135" fmla="*/ 4842494 w 5969794"/>
                <a:gd name="connsiteY135" fmla="*/ 192956 h 221903"/>
                <a:gd name="connsiteX136" fmla="*/ 4820021 w 5969794"/>
                <a:gd name="connsiteY136" fmla="*/ 214536 h 221903"/>
                <a:gd name="connsiteX137" fmla="*/ 4789735 w 5969794"/>
                <a:gd name="connsiteY137" fmla="*/ 221903 h 221903"/>
                <a:gd name="connsiteX138" fmla="*/ 4761085 w 5969794"/>
                <a:gd name="connsiteY138" fmla="*/ 214833 h 221903"/>
                <a:gd name="connsiteX139" fmla="*/ 4739877 w 5969794"/>
                <a:gd name="connsiteY139" fmla="*/ 194221 h 221903"/>
                <a:gd name="connsiteX140" fmla="*/ 4726780 w 5969794"/>
                <a:gd name="connsiteY140" fmla="*/ 160958 h 221903"/>
                <a:gd name="connsiteX141" fmla="*/ 4722315 w 5969794"/>
                <a:gd name="connsiteY141" fmla="*/ 115788 h 221903"/>
                <a:gd name="connsiteX142" fmla="*/ 4727003 w 5969794"/>
                <a:gd name="connsiteY142" fmla="*/ 66377 h 221903"/>
                <a:gd name="connsiteX143" fmla="*/ 4740770 w 5969794"/>
                <a:gd name="connsiteY143" fmla="*/ 30435 h 221903"/>
                <a:gd name="connsiteX144" fmla="*/ 4763317 w 5969794"/>
                <a:gd name="connsiteY144" fmla="*/ 8558 h 221903"/>
                <a:gd name="connsiteX145" fmla="*/ 4794199 w 5969794"/>
                <a:gd name="connsiteY145" fmla="*/ 1191 h 221903"/>
                <a:gd name="connsiteX146" fmla="*/ 4632275 w 5969794"/>
                <a:gd name="connsiteY146" fmla="*/ 1191 h 221903"/>
                <a:gd name="connsiteX147" fmla="*/ 4699396 w 5969794"/>
                <a:gd name="connsiteY147" fmla="*/ 110579 h 221903"/>
                <a:gd name="connsiteX148" fmla="*/ 4694560 w 5969794"/>
                <a:gd name="connsiteY148" fmla="*/ 158055 h 221903"/>
                <a:gd name="connsiteX149" fmla="*/ 4680570 w 5969794"/>
                <a:gd name="connsiteY149" fmla="*/ 192956 h 221903"/>
                <a:gd name="connsiteX150" fmla="*/ 4658097 w 5969794"/>
                <a:gd name="connsiteY150" fmla="*/ 214536 h 221903"/>
                <a:gd name="connsiteX151" fmla="*/ 4627810 w 5969794"/>
                <a:gd name="connsiteY151" fmla="*/ 221903 h 221903"/>
                <a:gd name="connsiteX152" fmla="*/ 4599161 w 5969794"/>
                <a:gd name="connsiteY152" fmla="*/ 214833 h 221903"/>
                <a:gd name="connsiteX153" fmla="*/ 4577953 w 5969794"/>
                <a:gd name="connsiteY153" fmla="*/ 194221 h 221903"/>
                <a:gd name="connsiteX154" fmla="*/ 4564856 w 5969794"/>
                <a:gd name="connsiteY154" fmla="*/ 160958 h 221903"/>
                <a:gd name="connsiteX155" fmla="*/ 4560391 w 5969794"/>
                <a:gd name="connsiteY155" fmla="*/ 115788 h 221903"/>
                <a:gd name="connsiteX156" fmla="*/ 4565080 w 5969794"/>
                <a:gd name="connsiteY156" fmla="*/ 66377 h 221903"/>
                <a:gd name="connsiteX157" fmla="*/ 4578846 w 5969794"/>
                <a:gd name="connsiteY157" fmla="*/ 30435 h 221903"/>
                <a:gd name="connsiteX158" fmla="*/ 4601394 w 5969794"/>
                <a:gd name="connsiteY158" fmla="*/ 8558 h 221903"/>
                <a:gd name="connsiteX159" fmla="*/ 4632275 w 5969794"/>
                <a:gd name="connsiteY159" fmla="*/ 1191 h 221903"/>
                <a:gd name="connsiteX160" fmla="*/ 4460825 w 5969794"/>
                <a:gd name="connsiteY160" fmla="*/ 1191 h 221903"/>
                <a:gd name="connsiteX161" fmla="*/ 4527946 w 5969794"/>
                <a:gd name="connsiteY161" fmla="*/ 110579 h 221903"/>
                <a:gd name="connsiteX162" fmla="*/ 4523110 w 5969794"/>
                <a:gd name="connsiteY162" fmla="*/ 158055 h 221903"/>
                <a:gd name="connsiteX163" fmla="*/ 4509120 w 5969794"/>
                <a:gd name="connsiteY163" fmla="*/ 192956 h 221903"/>
                <a:gd name="connsiteX164" fmla="*/ 4486647 w 5969794"/>
                <a:gd name="connsiteY164" fmla="*/ 214536 h 221903"/>
                <a:gd name="connsiteX165" fmla="*/ 4456360 w 5969794"/>
                <a:gd name="connsiteY165" fmla="*/ 221903 h 221903"/>
                <a:gd name="connsiteX166" fmla="*/ 4427711 w 5969794"/>
                <a:gd name="connsiteY166" fmla="*/ 214833 h 221903"/>
                <a:gd name="connsiteX167" fmla="*/ 4406503 w 5969794"/>
                <a:gd name="connsiteY167" fmla="*/ 194221 h 221903"/>
                <a:gd name="connsiteX168" fmla="*/ 4393406 w 5969794"/>
                <a:gd name="connsiteY168" fmla="*/ 160958 h 221903"/>
                <a:gd name="connsiteX169" fmla="*/ 4388941 w 5969794"/>
                <a:gd name="connsiteY169" fmla="*/ 115788 h 221903"/>
                <a:gd name="connsiteX170" fmla="*/ 4393630 w 5969794"/>
                <a:gd name="connsiteY170" fmla="*/ 66377 h 221903"/>
                <a:gd name="connsiteX171" fmla="*/ 4407396 w 5969794"/>
                <a:gd name="connsiteY171" fmla="*/ 30435 h 221903"/>
                <a:gd name="connsiteX172" fmla="*/ 4429944 w 5969794"/>
                <a:gd name="connsiteY172" fmla="*/ 8558 h 221903"/>
                <a:gd name="connsiteX173" fmla="*/ 4460825 w 5969794"/>
                <a:gd name="connsiteY173" fmla="*/ 1191 h 221903"/>
                <a:gd name="connsiteX174" fmla="*/ 3965524 w 5969794"/>
                <a:gd name="connsiteY174" fmla="*/ 1191 h 221903"/>
                <a:gd name="connsiteX175" fmla="*/ 4032646 w 5969794"/>
                <a:gd name="connsiteY175" fmla="*/ 110579 h 221903"/>
                <a:gd name="connsiteX176" fmla="*/ 4027809 w 5969794"/>
                <a:gd name="connsiteY176" fmla="*/ 158055 h 221903"/>
                <a:gd name="connsiteX177" fmla="*/ 4013819 w 5969794"/>
                <a:gd name="connsiteY177" fmla="*/ 192956 h 221903"/>
                <a:gd name="connsiteX178" fmla="*/ 3991346 w 5969794"/>
                <a:gd name="connsiteY178" fmla="*/ 214536 h 221903"/>
                <a:gd name="connsiteX179" fmla="*/ 3961059 w 5969794"/>
                <a:gd name="connsiteY179" fmla="*/ 221903 h 221903"/>
                <a:gd name="connsiteX180" fmla="*/ 3932410 w 5969794"/>
                <a:gd name="connsiteY180" fmla="*/ 214833 h 221903"/>
                <a:gd name="connsiteX181" fmla="*/ 3911202 w 5969794"/>
                <a:gd name="connsiteY181" fmla="*/ 194221 h 221903"/>
                <a:gd name="connsiteX182" fmla="*/ 3898105 w 5969794"/>
                <a:gd name="connsiteY182" fmla="*/ 160958 h 221903"/>
                <a:gd name="connsiteX183" fmla="*/ 3893640 w 5969794"/>
                <a:gd name="connsiteY183" fmla="*/ 115788 h 221903"/>
                <a:gd name="connsiteX184" fmla="*/ 3898328 w 5969794"/>
                <a:gd name="connsiteY184" fmla="*/ 66377 h 221903"/>
                <a:gd name="connsiteX185" fmla="*/ 3912095 w 5969794"/>
                <a:gd name="connsiteY185" fmla="*/ 30435 h 221903"/>
                <a:gd name="connsiteX186" fmla="*/ 3934642 w 5969794"/>
                <a:gd name="connsiteY186" fmla="*/ 8558 h 221903"/>
                <a:gd name="connsiteX187" fmla="*/ 3965524 w 5969794"/>
                <a:gd name="connsiteY187" fmla="*/ 1191 h 221903"/>
                <a:gd name="connsiteX188" fmla="*/ 3803599 w 5969794"/>
                <a:gd name="connsiteY188" fmla="*/ 1191 h 221903"/>
                <a:gd name="connsiteX189" fmla="*/ 3870721 w 5969794"/>
                <a:gd name="connsiteY189" fmla="*/ 110579 h 221903"/>
                <a:gd name="connsiteX190" fmla="*/ 3865884 w 5969794"/>
                <a:gd name="connsiteY190" fmla="*/ 158055 h 221903"/>
                <a:gd name="connsiteX191" fmla="*/ 3851894 w 5969794"/>
                <a:gd name="connsiteY191" fmla="*/ 192956 h 221903"/>
                <a:gd name="connsiteX192" fmla="*/ 3829421 w 5969794"/>
                <a:gd name="connsiteY192" fmla="*/ 214536 h 221903"/>
                <a:gd name="connsiteX193" fmla="*/ 3799134 w 5969794"/>
                <a:gd name="connsiteY193" fmla="*/ 221903 h 221903"/>
                <a:gd name="connsiteX194" fmla="*/ 3770485 w 5969794"/>
                <a:gd name="connsiteY194" fmla="*/ 214833 h 221903"/>
                <a:gd name="connsiteX195" fmla="*/ 3749277 w 5969794"/>
                <a:gd name="connsiteY195" fmla="*/ 194221 h 221903"/>
                <a:gd name="connsiteX196" fmla="*/ 3736180 w 5969794"/>
                <a:gd name="connsiteY196" fmla="*/ 160958 h 221903"/>
                <a:gd name="connsiteX197" fmla="*/ 3731715 w 5969794"/>
                <a:gd name="connsiteY197" fmla="*/ 115788 h 221903"/>
                <a:gd name="connsiteX198" fmla="*/ 3736403 w 5969794"/>
                <a:gd name="connsiteY198" fmla="*/ 66377 h 221903"/>
                <a:gd name="connsiteX199" fmla="*/ 3750170 w 5969794"/>
                <a:gd name="connsiteY199" fmla="*/ 30435 h 221903"/>
                <a:gd name="connsiteX200" fmla="*/ 3772717 w 5969794"/>
                <a:gd name="connsiteY200" fmla="*/ 8558 h 221903"/>
                <a:gd name="connsiteX201" fmla="*/ 3803599 w 5969794"/>
                <a:gd name="connsiteY201" fmla="*/ 1191 h 221903"/>
                <a:gd name="connsiteX202" fmla="*/ 3470224 w 5969794"/>
                <a:gd name="connsiteY202" fmla="*/ 1191 h 221903"/>
                <a:gd name="connsiteX203" fmla="*/ 3537346 w 5969794"/>
                <a:gd name="connsiteY203" fmla="*/ 110579 h 221903"/>
                <a:gd name="connsiteX204" fmla="*/ 3532509 w 5969794"/>
                <a:gd name="connsiteY204" fmla="*/ 158055 h 221903"/>
                <a:gd name="connsiteX205" fmla="*/ 3518519 w 5969794"/>
                <a:gd name="connsiteY205" fmla="*/ 192956 h 221903"/>
                <a:gd name="connsiteX206" fmla="*/ 3496046 w 5969794"/>
                <a:gd name="connsiteY206" fmla="*/ 214536 h 221903"/>
                <a:gd name="connsiteX207" fmla="*/ 3465759 w 5969794"/>
                <a:gd name="connsiteY207" fmla="*/ 221903 h 221903"/>
                <a:gd name="connsiteX208" fmla="*/ 3437110 w 5969794"/>
                <a:gd name="connsiteY208" fmla="*/ 214833 h 221903"/>
                <a:gd name="connsiteX209" fmla="*/ 3415902 w 5969794"/>
                <a:gd name="connsiteY209" fmla="*/ 194221 h 221903"/>
                <a:gd name="connsiteX210" fmla="*/ 3402805 w 5969794"/>
                <a:gd name="connsiteY210" fmla="*/ 160958 h 221903"/>
                <a:gd name="connsiteX211" fmla="*/ 3398340 w 5969794"/>
                <a:gd name="connsiteY211" fmla="*/ 115788 h 221903"/>
                <a:gd name="connsiteX212" fmla="*/ 3403028 w 5969794"/>
                <a:gd name="connsiteY212" fmla="*/ 66377 h 221903"/>
                <a:gd name="connsiteX213" fmla="*/ 3416795 w 5969794"/>
                <a:gd name="connsiteY213" fmla="*/ 30435 h 221903"/>
                <a:gd name="connsiteX214" fmla="*/ 3439342 w 5969794"/>
                <a:gd name="connsiteY214" fmla="*/ 8558 h 221903"/>
                <a:gd name="connsiteX215" fmla="*/ 3470224 w 5969794"/>
                <a:gd name="connsiteY215" fmla="*/ 1191 h 221903"/>
                <a:gd name="connsiteX216" fmla="*/ 2974924 w 5969794"/>
                <a:gd name="connsiteY216" fmla="*/ 1191 h 221903"/>
                <a:gd name="connsiteX217" fmla="*/ 3042046 w 5969794"/>
                <a:gd name="connsiteY217" fmla="*/ 110579 h 221903"/>
                <a:gd name="connsiteX218" fmla="*/ 3037209 w 5969794"/>
                <a:gd name="connsiteY218" fmla="*/ 158055 h 221903"/>
                <a:gd name="connsiteX219" fmla="*/ 3023219 w 5969794"/>
                <a:gd name="connsiteY219" fmla="*/ 192956 h 221903"/>
                <a:gd name="connsiteX220" fmla="*/ 3000746 w 5969794"/>
                <a:gd name="connsiteY220" fmla="*/ 214536 h 221903"/>
                <a:gd name="connsiteX221" fmla="*/ 2970459 w 5969794"/>
                <a:gd name="connsiteY221" fmla="*/ 221903 h 221903"/>
                <a:gd name="connsiteX222" fmla="*/ 2941810 w 5969794"/>
                <a:gd name="connsiteY222" fmla="*/ 214833 h 221903"/>
                <a:gd name="connsiteX223" fmla="*/ 2920602 w 5969794"/>
                <a:gd name="connsiteY223" fmla="*/ 194221 h 221903"/>
                <a:gd name="connsiteX224" fmla="*/ 2907505 w 5969794"/>
                <a:gd name="connsiteY224" fmla="*/ 160958 h 221903"/>
                <a:gd name="connsiteX225" fmla="*/ 2903040 w 5969794"/>
                <a:gd name="connsiteY225" fmla="*/ 115788 h 221903"/>
                <a:gd name="connsiteX226" fmla="*/ 2907728 w 5969794"/>
                <a:gd name="connsiteY226" fmla="*/ 66377 h 221903"/>
                <a:gd name="connsiteX227" fmla="*/ 2921495 w 5969794"/>
                <a:gd name="connsiteY227" fmla="*/ 30435 h 221903"/>
                <a:gd name="connsiteX228" fmla="*/ 2944042 w 5969794"/>
                <a:gd name="connsiteY228" fmla="*/ 8558 h 221903"/>
                <a:gd name="connsiteX229" fmla="*/ 2974924 w 5969794"/>
                <a:gd name="connsiteY229" fmla="*/ 1191 h 221903"/>
                <a:gd name="connsiteX230" fmla="*/ 2651074 w 5969794"/>
                <a:gd name="connsiteY230" fmla="*/ 1191 h 221903"/>
                <a:gd name="connsiteX231" fmla="*/ 2718196 w 5969794"/>
                <a:gd name="connsiteY231" fmla="*/ 110579 h 221903"/>
                <a:gd name="connsiteX232" fmla="*/ 2713359 w 5969794"/>
                <a:gd name="connsiteY232" fmla="*/ 158055 h 221903"/>
                <a:gd name="connsiteX233" fmla="*/ 2699369 w 5969794"/>
                <a:gd name="connsiteY233" fmla="*/ 192956 h 221903"/>
                <a:gd name="connsiteX234" fmla="*/ 2676896 w 5969794"/>
                <a:gd name="connsiteY234" fmla="*/ 214536 h 221903"/>
                <a:gd name="connsiteX235" fmla="*/ 2646609 w 5969794"/>
                <a:gd name="connsiteY235" fmla="*/ 221903 h 221903"/>
                <a:gd name="connsiteX236" fmla="*/ 2617960 w 5969794"/>
                <a:gd name="connsiteY236" fmla="*/ 214833 h 221903"/>
                <a:gd name="connsiteX237" fmla="*/ 2596752 w 5969794"/>
                <a:gd name="connsiteY237" fmla="*/ 194221 h 221903"/>
                <a:gd name="connsiteX238" fmla="*/ 2583655 w 5969794"/>
                <a:gd name="connsiteY238" fmla="*/ 160958 h 221903"/>
                <a:gd name="connsiteX239" fmla="*/ 2579190 w 5969794"/>
                <a:gd name="connsiteY239" fmla="*/ 115788 h 221903"/>
                <a:gd name="connsiteX240" fmla="*/ 2583878 w 5969794"/>
                <a:gd name="connsiteY240" fmla="*/ 66377 h 221903"/>
                <a:gd name="connsiteX241" fmla="*/ 2597645 w 5969794"/>
                <a:gd name="connsiteY241" fmla="*/ 30435 h 221903"/>
                <a:gd name="connsiteX242" fmla="*/ 2620192 w 5969794"/>
                <a:gd name="connsiteY242" fmla="*/ 8558 h 221903"/>
                <a:gd name="connsiteX243" fmla="*/ 2651074 w 5969794"/>
                <a:gd name="connsiteY243" fmla="*/ 1191 h 221903"/>
                <a:gd name="connsiteX244" fmla="*/ 2317699 w 5969794"/>
                <a:gd name="connsiteY244" fmla="*/ 1191 h 221903"/>
                <a:gd name="connsiteX245" fmla="*/ 2384821 w 5969794"/>
                <a:gd name="connsiteY245" fmla="*/ 110579 h 221903"/>
                <a:gd name="connsiteX246" fmla="*/ 2379984 w 5969794"/>
                <a:gd name="connsiteY246" fmla="*/ 158055 h 221903"/>
                <a:gd name="connsiteX247" fmla="*/ 2365994 w 5969794"/>
                <a:gd name="connsiteY247" fmla="*/ 192956 h 221903"/>
                <a:gd name="connsiteX248" fmla="*/ 2343521 w 5969794"/>
                <a:gd name="connsiteY248" fmla="*/ 214536 h 221903"/>
                <a:gd name="connsiteX249" fmla="*/ 2313235 w 5969794"/>
                <a:gd name="connsiteY249" fmla="*/ 221903 h 221903"/>
                <a:gd name="connsiteX250" fmla="*/ 2284585 w 5969794"/>
                <a:gd name="connsiteY250" fmla="*/ 214833 h 221903"/>
                <a:gd name="connsiteX251" fmla="*/ 2263377 w 5969794"/>
                <a:gd name="connsiteY251" fmla="*/ 194221 h 221903"/>
                <a:gd name="connsiteX252" fmla="*/ 2250280 w 5969794"/>
                <a:gd name="connsiteY252" fmla="*/ 160958 h 221903"/>
                <a:gd name="connsiteX253" fmla="*/ 2245815 w 5969794"/>
                <a:gd name="connsiteY253" fmla="*/ 115788 h 221903"/>
                <a:gd name="connsiteX254" fmla="*/ 2250503 w 5969794"/>
                <a:gd name="connsiteY254" fmla="*/ 66377 h 221903"/>
                <a:gd name="connsiteX255" fmla="*/ 2264270 w 5969794"/>
                <a:gd name="connsiteY255" fmla="*/ 30435 h 221903"/>
                <a:gd name="connsiteX256" fmla="*/ 2286817 w 5969794"/>
                <a:gd name="connsiteY256" fmla="*/ 8558 h 221903"/>
                <a:gd name="connsiteX257" fmla="*/ 2317699 w 5969794"/>
                <a:gd name="connsiteY257" fmla="*/ 1191 h 221903"/>
                <a:gd name="connsiteX258" fmla="*/ 1993850 w 5969794"/>
                <a:gd name="connsiteY258" fmla="*/ 1191 h 221903"/>
                <a:gd name="connsiteX259" fmla="*/ 2060972 w 5969794"/>
                <a:gd name="connsiteY259" fmla="*/ 110579 h 221903"/>
                <a:gd name="connsiteX260" fmla="*/ 2056135 w 5969794"/>
                <a:gd name="connsiteY260" fmla="*/ 158055 h 221903"/>
                <a:gd name="connsiteX261" fmla="*/ 2042145 w 5969794"/>
                <a:gd name="connsiteY261" fmla="*/ 192956 h 221903"/>
                <a:gd name="connsiteX262" fmla="*/ 2019672 w 5969794"/>
                <a:gd name="connsiteY262" fmla="*/ 214536 h 221903"/>
                <a:gd name="connsiteX263" fmla="*/ 1989386 w 5969794"/>
                <a:gd name="connsiteY263" fmla="*/ 221903 h 221903"/>
                <a:gd name="connsiteX264" fmla="*/ 1960736 w 5969794"/>
                <a:gd name="connsiteY264" fmla="*/ 214833 h 221903"/>
                <a:gd name="connsiteX265" fmla="*/ 1939528 w 5969794"/>
                <a:gd name="connsiteY265" fmla="*/ 194221 h 221903"/>
                <a:gd name="connsiteX266" fmla="*/ 1926431 w 5969794"/>
                <a:gd name="connsiteY266" fmla="*/ 160958 h 221903"/>
                <a:gd name="connsiteX267" fmla="*/ 1921967 w 5969794"/>
                <a:gd name="connsiteY267" fmla="*/ 115788 h 221903"/>
                <a:gd name="connsiteX268" fmla="*/ 1926654 w 5969794"/>
                <a:gd name="connsiteY268" fmla="*/ 66377 h 221903"/>
                <a:gd name="connsiteX269" fmla="*/ 1940421 w 5969794"/>
                <a:gd name="connsiteY269" fmla="*/ 30435 h 221903"/>
                <a:gd name="connsiteX270" fmla="*/ 1962969 w 5969794"/>
                <a:gd name="connsiteY270" fmla="*/ 8558 h 221903"/>
                <a:gd name="connsiteX271" fmla="*/ 1993850 w 5969794"/>
                <a:gd name="connsiteY271" fmla="*/ 1191 h 221903"/>
                <a:gd name="connsiteX272" fmla="*/ 1670001 w 5969794"/>
                <a:gd name="connsiteY272" fmla="*/ 1191 h 221903"/>
                <a:gd name="connsiteX273" fmla="*/ 1737122 w 5969794"/>
                <a:gd name="connsiteY273" fmla="*/ 110579 h 221903"/>
                <a:gd name="connsiteX274" fmla="*/ 1732285 w 5969794"/>
                <a:gd name="connsiteY274" fmla="*/ 158055 h 221903"/>
                <a:gd name="connsiteX275" fmla="*/ 1718295 w 5969794"/>
                <a:gd name="connsiteY275" fmla="*/ 192956 h 221903"/>
                <a:gd name="connsiteX276" fmla="*/ 1695822 w 5969794"/>
                <a:gd name="connsiteY276" fmla="*/ 214536 h 221903"/>
                <a:gd name="connsiteX277" fmla="*/ 1665536 w 5969794"/>
                <a:gd name="connsiteY277" fmla="*/ 221903 h 221903"/>
                <a:gd name="connsiteX278" fmla="*/ 1636886 w 5969794"/>
                <a:gd name="connsiteY278" fmla="*/ 214833 h 221903"/>
                <a:gd name="connsiteX279" fmla="*/ 1615678 w 5969794"/>
                <a:gd name="connsiteY279" fmla="*/ 194221 h 221903"/>
                <a:gd name="connsiteX280" fmla="*/ 1602581 w 5969794"/>
                <a:gd name="connsiteY280" fmla="*/ 160958 h 221903"/>
                <a:gd name="connsiteX281" fmla="*/ 1598117 w 5969794"/>
                <a:gd name="connsiteY281" fmla="*/ 115788 h 221903"/>
                <a:gd name="connsiteX282" fmla="*/ 1602804 w 5969794"/>
                <a:gd name="connsiteY282" fmla="*/ 66377 h 221903"/>
                <a:gd name="connsiteX283" fmla="*/ 1616571 w 5969794"/>
                <a:gd name="connsiteY283" fmla="*/ 30435 h 221903"/>
                <a:gd name="connsiteX284" fmla="*/ 1639119 w 5969794"/>
                <a:gd name="connsiteY284" fmla="*/ 8558 h 221903"/>
                <a:gd name="connsiteX285" fmla="*/ 1670001 w 5969794"/>
                <a:gd name="connsiteY285" fmla="*/ 1191 h 221903"/>
                <a:gd name="connsiteX286" fmla="*/ 1508074 w 5969794"/>
                <a:gd name="connsiteY286" fmla="*/ 1191 h 221903"/>
                <a:gd name="connsiteX287" fmla="*/ 1575196 w 5969794"/>
                <a:gd name="connsiteY287" fmla="*/ 110579 h 221903"/>
                <a:gd name="connsiteX288" fmla="*/ 1570359 w 5969794"/>
                <a:gd name="connsiteY288" fmla="*/ 158055 h 221903"/>
                <a:gd name="connsiteX289" fmla="*/ 1556369 w 5969794"/>
                <a:gd name="connsiteY289" fmla="*/ 192956 h 221903"/>
                <a:gd name="connsiteX290" fmla="*/ 1533896 w 5969794"/>
                <a:gd name="connsiteY290" fmla="*/ 214536 h 221903"/>
                <a:gd name="connsiteX291" fmla="*/ 1503610 w 5969794"/>
                <a:gd name="connsiteY291" fmla="*/ 221903 h 221903"/>
                <a:gd name="connsiteX292" fmla="*/ 1474960 w 5969794"/>
                <a:gd name="connsiteY292" fmla="*/ 214833 h 221903"/>
                <a:gd name="connsiteX293" fmla="*/ 1453752 w 5969794"/>
                <a:gd name="connsiteY293" fmla="*/ 194221 h 221903"/>
                <a:gd name="connsiteX294" fmla="*/ 1440655 w 5969794"/>
                <a:gd name="connsiteY294" fmla="*/ 160958 h 221903"/>
                <a:gd name="connsiteX295" fmla="*/ 1436190 w 5969794"/>
                <a:gd name="connsiteY295" fmla="*/ 115788 h 221903"/>
                <a:gd name="connsiteX296" fmla="*/ 1440879 w 5969794"/>
                <a:gd name="connsiteY296" fmla="*/ 66377 h 221903"/>
                <a:gd name="connsiteX297" fmla="*/ 1454645 w 5969794"/>
                <a:gd name="connsiteY297" fmla="*/ 30435 h 221903"/>
                <a:gd name="connsiteX298" fmla="*/ 1477193 w 5969794"/>
                <a:gd name="connsiteY298" fmla="*/ 8558 h 221903"/>
                <a:gd name="connsiteX299" fmla="*/ 1508074 w 5969794"/>
                <a:gd name="connsiteY299" fmla="*/ 1191 h 221903"/>
                <a:gd name="connsiteX300" fmla="*/ 1346151 w 5969794"/>
                <a:gd name="connsiteY300" fmla="*/ 1191 h 221903"/>
                <a:gd name="connsiteX301" fmla="*/ 1413272 w 5969794"/>
                <a:gd name="connsiteY301" fmla="*/ 110579 h 221903"/>
                <a:gd name="connsiteX302" fmla="*/ 1408435 w 5969794"/>
                <a:gd name="connsiteY302" fmla="*/ 158055 h 221903"/>
                <a:gd name="connsiteX303" fmla="*/ 1394445 w 5969794"/>
                <a:gd name="connsiteY303" fmla="*/ 192956 h 221903"/>
                <a:gd name="connsiteX304" fmla="*/ 1371972 w 5969794"/>
                <a:gd name="connsiteY304" fmla="*/ 214536 h 221903"/>
                <a:gd name="connsiteX305" fmla="*/ 1341686 w 5969794"/>
                <a:gd name="connsiteY305" fmla="*/ 221903 h 221903"/>
                <a:gd name="connsiteX306" fmla="*/ 1313036 w 5969794"/>
                <a:gd name="connsiteY306" fmla="*/ 214833 h 221903"/>
                <a:gd name="connsiteX307" fmla="*/ 1291828 w 5969794"/>
                <a:gd name="connsiteY307" fmla="*/ 194221 h 221903"/>
                <a:gd name="connsiteX308" fmla="*/ 1278731 w 5969794"/>
                <a:gd name="connsiteY308" fmla="*/ 160958 h 221903"/>
                <a:gd name="connsiteX309" fmla="*/ 1274267 w 5969794"/>
                <a:gd name="connsiteY309" fmla="*/ 115788 h 221903"/>
                <a:gd name="connsiteX310" fmla="*/ 1278955 w 5969794"/>
                <a:gd name="connsiteY310" fmla="*/ 66377 h 221903"/>
                <a:gd name="connsiteX311" fmla="*/ 1292721 w 5969794"/>
                <a:gd name="connsiteY311" fmla="*/ 30435 h 221903"/>
                <a:gd name="connsiteX312" fmla="*/ 1315269 w 5969794"/>
                <a:gd name="connsiteY312" fmla="*/ 8558 h 221903"/>
                <a:gd name="connsiteX313" fmla="*/ 1346151 w 5969794"/>
                <a:gd name="connsiteY313" fmla="*/ 1191 h 221903"/>
                <a:gd name="connsiteX314" fmla="*/ 536525 w 5969794"/>
                <a:gd name="connsiteY314" fmla="*/ 1191 h 221903"/>
                <a:gd name="connsiteX315" fmla="*/ 603647 w 5969794"/>
                <a:gd name="connsiteY315" fmla="*/ 110579 h 221903"/>
                <a:gd name="connsiteX316" fmla="*/ 598810 w 5969794"/>
                <a:gd name="connsiteY316" fmla="*/ 158055 h 221903"/>
                <a:gd name="connsiteX317" fmla="*/ 584820 w 5969794"/>
                <a:gd name="connsiteY317" fmla="*/ 192956 h 221903"/>
                <a:gd name="connsiteX318" fmla="*/ 562347 w 5969794"/>
                <a:gd name="connsiteY318" fmla="*/ 214536 h 221903"/>
                <a:gd name="connsiteX319" fmla="*/ 532061 w 5969794"/>
                <a:gd name="connsiteY319" fmla="*/ 221903 h 221903"/>
                <a:gd name="connsiteX320" fmla="*/ 503411 w 5969794"/>
                <a:gd name="connsiteY320" fmla="*/ 214833 h 221903"/>
                <a:gd name="connsiteX321" fmla="*/ 482203 w 5969794"/>
                <a:gd name="connsiteY321" fmla="*/ 194221 h 221903"/>
                <a:gd name="connsiteX322" fmla="*/ 469106 w 5969794"/>
                <a:gd name="connsiteY322" fmla="*/ 160958 h 221903"/>
                <a:gd name="connsiteX323" fmla="*/ 464642 w 5969794"/>
                <a:gd name="connsiteY323" fmla="*/ 115788 h 221903"/>
                <a:gd name="connsiteX324" fmla="*/ 469330 w 5969794"/>
                <a:gd name="connsiteY324" fmla="*/ 66377 h 221903"/>
                <a:gd name="connsiteX325" fmla="*/ 483096 w 5969794"/>
                <a:gd name="connsiteY325" fmla="*/ 30435 h 221903"/>
                <a:gd name="connsiteX326" fmla="*/ 505644 w 5969794"/>
                <a:gd name="connsiteY326" fmla="*/ 8558 h 221903"/>
                <a:gd name="connsiteX327" fmla="*/ 536525 w 5969794"/>
                <a:gd name="connsiteY327" fmla="*/ 1191 h 221903"/>
                <a:gd name="connsiteX328" fmla="*/ 212675 w 5969794"/>
                <a:gd name="connsiteY328" fmla="*/ 1191 h 221903"/>
                <a:gd name="connsiteX329" fmla="*/ 279797 w 5969794"/>
                <a:gd name="connsiteY329" fmla="*/ 110579 h 221903"/>
                <a:gd name="connsiteX330" fmla="*/ 274960 w 5969794"/>
                <a:gd name="connsiteY330" fmla="*/ 158055 h 221903"/>
                <a:gd name="connsiteX331" fmla="*/ 260970 w 5969794"/>
                <a:gd name="connsiteY331" fmla="*/ 192956 h 221903"/>
                <a:gd name="connsiteX332" fmla="*/ 238497 w 5969794"/>
                <a:gd name="connsiteY332" fmla="*/ 214536 h 221903"/>
                <a:gd name="connsiteX333" fmla="*/ 208211 w 5969794"/>
                <a:gd name="connsiteY333" fmla="*/ 221903 h 221903"/>
                <a:gd name="connsiteX334" fmla="*/ 179561 w 5969794"/>
                <a:gd name="connsiteY334" fmla="*/ 214833 h 221903"/>
                <a:gd name="connsiteX335" fmla="*/ 158353 w 5969794"/>
                <a:gd name="connsiteY335" fmla="*/ 194221 h 221903"/>
                <a:gd name="connsiteX336" fmla="*/ 145256 w 5969794"/>
                <a:gd name="connsiteY336" fmla="*/ 160958 h 221903"/>
                <a:gd name="connsiteX337" fmla="*/ 140792 w 5969794"/>
                <a:gd name="connsiteY337" fmla="*/ 115788 h 221903"/>
                <a:gd name="connsiteX338" fmla="*/ 145480 w 5969794"/>
                <a:gd name="connsiteY338" fmla="*/ 66377 h 221903"/>
                <a:gd name="connsiteX339" fmla="*/ 159246 w 5969794"/>
                <a:gd name="connsiteY339" fmla="*/ 30435 h 221903"/>
                <a:gd name="connsiteX340" fmla="*/ 181794 w 5969794"/>
                <a:gd name="connsiteY340" fmla="*/ 8558 h 221903"/>
                <a:gd name="connsiteX341" fmla="*/ 212675 w 5969794"/>
                <a:gd name="connsiteY341" fmla="*/ 1191 h 221903"/>
                <a:gd name="connsiteX342" fmla="*/ 5960566 w 5969794"/>
                <a:gd name="connsiteY342" fmla="*/ 0 h 221903"/>
                <a:gd name="connsiteX343" fmla="*/ 5969794 w 5969794"/>
                <a:gd name="connsiteY343" fmla="*/ 0 h 221903"/>
                <a:gd name="connsiteX344" fmla="*/ 5969794 w 5969794"/>
                <a:gd name="connsiteY344" fmla="*/ 218182 h 221903"/>
                <a:gd name="connsiteX345" fmla="*/ 5945386 w 5969794"/>
                <a:gd name="connsiteY345" fmla="*/ 218182 h 221903"/>
                <a:gd name="connsiteX346" fmla="*/ 5945386 w 5969794"/>
                <a:gd name="connsiteY346" fmla="*/ 33784 h 221903"/>
                <a:gd name="connsiteX347" fmla="*/ 5937126 w 5969794"/>
                <a:gd name="connsiteY347" fmla="*/ 40258 h 221903"/>
                <a:gd name="connsiteX348" fmla="*/ 5924922 w 5969794"/>
                <a:gd name="connsiteY348" fmla="*/ 47476 h 221903"/>
                <a:gd name="connsiteX349" fmla="*/ 5910634 w 5969794"/>
                <a:gd name="connsiteY349" fmla="*/ 54173 h 221903"/>
                <a:gd name="connsiteX350" fmla="*/ 5895975 w 5969794"/>
                <a:gd name="connsiteY350" fmla="*/ 59085 h 221903"/>
                <a:gd name="connsiteX351" fmla="*/ 5895975 w 5969794"/>
                <a:gd name="connsiteY351" fmla="*/ 34379 h 221903"/>
                <a:gd name="connsiteX352" fmla="*/ 5913016 w 5969794"/>
                <a:gd name="connsiteY352" fmla="*/ 28352 h 221903"/>
                <a:gd name="connsiteX353" fmla="*/ 5930726 w 5969794"/>
                <a:gd name="connsiteY353" fmla="*/ 19869 h 221903"/>
                <a:gd name="connsiteX354" fmla="*/ 5947172 w 5969794"/>
                <a:gd name="connsiteY354" fmla="*/ 10046 h 221903"/>
                <a:gd name="connsiteX355" fmla="*/ 5960566 w 5969794"/>
                <a:gd name="connsiteY355" fmla="*/ 0 h 221903"/>
                <a:gd name="connsiteX356" fmla="*/ 5636716 w 5969794"/>
                <a:gd name="connsiteY356" fmla="*/ 0 h 221903"/>
                <a:gd name="connsiteX357" fmla="*/ 5645944 w 5969794"/>
                <a:gd name="connsiteY357" fmla="*/ 0 h 221903"/>
                <a:gd name="connsiteX358" fmla="*/ 5645944 w 5969794"/>
                <a:gd name="connsiteY358" fmla="*/ 218182 h 221903"/>
                <a:gd name="connsiteX359" fmla="*/ 5621536 w 5969794"/>
                <a:gd name="connsiteY359" fmla="*/ 218182 h 221903"/>
                <a:gd name="connsiteX360" fmla="*/ 5621536 w 5969794"/>
                <a:gd name="connsiteY360" fmla="*/ 33784 h 221903"/>
                <a:gd name="connsiteX361" fmla="*/ 5613276 w 5969794"/>
                <a:gd name="connsiteY361" fmla="*/ 40258 h 221903"/>
                <a:gd name="connsiteX362" fmla="*/ 5601072 w 5969794"/>
                <a:gd name="connsiteY362" fmla="*/ 47476 h 221903"/>
                <a:gd name="connsiteX363" fmla="*/ 5586784 w 5969794"/>
                <a:gd name="connsiteY363" fmla="*/ 54173 h 221903"/>
                <a:gd name="connsiteX364" fmla="*/ 5572125 w 5969794"/>
                <a:gd name="connsiteY364" fmla="*/ 59085 h 221903"/>
                <a:gd name="connsiteX365" fmla="*/ 5572125 w 5969794"/>
                <a:gd name="connsiteY365" fmla="*/ 34379 h 221903"/>
                <a:gd name="connsiteX366" fmla="*/ 5589166 w 5969794"/>
                <a:gd name="connsiteY366" fmla="*/ 28352 h 221903"/>
                <a:gd name="connsiteX367" fmla="*/ 5606876 w 5969794"/>
                <a:gd name="connsiteY367" fmla="*/ 19869 h 221903"/>
                <a:gd name="connsiteX368" fmla="*/ 5623322 w 5969794"/>
                <a:gd name="connsiteY368" fmla="*/ 10046 h 221903"/>
                <a:gd name="connsiteX369" fmla="*/ 5636716 w 5969794"/>
                <a:gd name="connsiteY369" fmla="*/ 0 h 221903"/>
                <a:gd name="connsiteX370" fmla="*/ 5303340 w 5969794"/>
                <a:gd name="connsiteY370" fmla="*/ 0 h 221903"/>
                <a:gd name="connsiteX371" fmla="*/ 5312567 w 5969794"/>
                <a:gd name="connsiteY371" fmla="*/ 0 h 221903"/>
                <a:gd name="connsiteX372" fmla="*/ 5312567 w 5969794"/>
                <a:gd name="connsiteY372" fmla="*/ 218182 h 221903"/>
                <a:gd name="connsiteX373" fmla="*/ 5288160 w 5969794"/>
                <a:gd name="connsiteY373" fmla="*/ 218182 h 221903"/>
                <a:gd name="connsiteX374" fmla="*/ 5288160 w 5969794"/>
                <a:gd name="connsiteY374" fmla="*/ 33784 h 221903"/>
                <a:gd name="connsiteX375" fmla="*/ 5279900 w 5969794"/>
                <a:gd name="connsiteY375" fmla="*/ 40258 h 221903"/>
                <a:gd name="connsiteX376" fmla="*/ 5267696 w 5969794"/>
                <a:gd name="connsiteY376" fmla="*/ 47476 h 221903"/>
                <a:gd name="connsiteX377" fmla="*/ 5253409 w 5969794"/>
                <a:gd name="connsiteY377" fmla="*/ 54173 h 221903"/>
                <a:gd name="connsiteX378" fmla="*/ 5238749 w 5969794"/>
                <a:gd name="connsiteY378" fmla="*/ 59085 h 221903"/>
                <a:gd name="connsiteX379" fmla="*/ 5238749 w 5969794"/>
                <a:gd name="connsiteY379" fmla="*/ 34379 h 221903"/>
                <a:gd name="connsiteX380" fmla="*/ 5255789 w 5969794"/>
                <a:gd name="connsiteY380" fmla="*/ 28352 h 221903"/>
                <a:gd name="connsiteX381" fmla="*/ 5273500 w 5969794"/>
                <a:gd name="connsiteY381" fmla="*/ 19869 h 221903"/>
                <a:gd name="connsiteX382" fmla="*/ 5289945 w 5969794"/>
                <a:gd name="connsiteY382" fmla="*/ 10046 h 221903"/>
                <a:gd name="connsiteX383" fmla="*/ 5303340 w 5969794"/>
                <a:gd name="connsiteY383" fmla="*/ 0 h 221903"/>
                <a:gd name="connsiteX384" fmla="*/ 4969966 w 5969794"/>
                <a:gd name="connsiteY384" fmla="*/ 0 h 221903"/>
                <a:gd name="connsiteX385" fmla="*/ 4979194 w 5969794"/>
                <a:gd name="connsiteY385" fmla="*/ 0 h 221903"/>
                <a:gd name="connsiteX386" fmla="*/ 4979194 w 5969794"/>
                <a:gd name="connsiteY386" fmla="*/ 218182 h 221903"/>
                <a:gd name="connsiteX387" fmla="*/ 4954786 w 5969794"/>
                <a:gd name="connsiteY387" fmla="*/ 218182 h 221903"/>
                <a:gd name="connsiteX388" fmla="*/ 4954786 w 5969794"/>
                <a:gd name="connsiteY388" fmla="*/ 33784 h 221903"/>
                <a:gd name="connsiteX389" fmla="*/ 4946526 w 5969794"/>
                <a:gd name="connsiteY389" fmla="*/ 40258 h 221903"/>
                <a:gd name="connsiteX390" fmla="*/ 4934322 w 5969794"/>
                <a:gd name="connsiteY390" fmla="*/ 47476 h 221903"/>
                <a:gd name="connsiteX391" fmla="*/ 4920034 w 5969794"/>
                <a:gd name="connsiteY391" fmla="*/ 54173 h 221903"/>
                <a:gd name="connsiteX392" fmla="*/ 4905375 w 5969794"/>
                <a:gd name="connsiteY392" fmla="*/ 59085 h 221903"/>
                <a:gd name="connsiteX393" fmla="*/ 4905375 w 5969794"/>
                <a:gd name="connsiteY393" fmla="*/ 34379 h 221903"/>
                <a:gd name="connsiteX394" fmla="*/ 4922416 w 5969794"/>
                <a:gd name="connsiteY394" fmla="*/ 28352 h 221903"/>
                <a:gd name="connsiteX395" fmla="*/ 4940126 w 5969794"/>
                <a:gd name="connsiteY395" fmla="*/ 19869 h 221903"/>
                <a:gd name="connsiteX396" fmla="*/ 4956572 w 5969794"/>
                <a:gd name="connsiteY396" fmla="*/ 10046 h 221903"/>
                <a:gd name="connsiteX397" fmla="*/ 4969966 w 5969794"/>
                <a:gd name="connsiteY397" fmla="*/ 0 h 221903"/>
                <a:gd name="connsiteX398" fmla="*/ 4312740 w 5969794"/>
                <a:gd name="connsiteY398" fmla="*/ 0 h 221903"/>
                <a:gd name="connsiteX399" fmla="*/ 4321967 w 5969794"/>
                <a:gd name="connsiteY399" fmla="*/ 0 h 221903"/>
                <a:gd name="connsiteX400" fmla="*/ 4321967 w 5969794"/>
                <a:gd name="connsiteY400" fmla="*/ 218182 h 221903"/>
                <a:gd name="connsiteX401" fmla="*/ 4297560 w 5969794"/>
                <a:gd name="connsiteY401" fmla="*/ 218182 h 221903"/>
                <a:gd name="connsiteX402" fmla="*/ 4297560 w 5969794"/>
                <a:gd name="connsiteY402" fmla="*/ 33784 h 221903"/>
                <a:gd name="connsiteX403" fmla="*/ 4289300 w 5969794"/>
                <a:gd name="connsiteY403" fmla="*/ 40258 h 221903"/>
                <a:gd name="connsiteX404" fmla="*/ 4277096 w 5969794"/>
                <a:gd name="connsiteY404" fmla="*/ 47476 h 221903"/>
                <a:gd name="connsiteX405" fmla="*/ 4262809 w 5969794"/>
                <a:gd name="connsiteY405" fmla="*/ 54173 h 221903"/>
                <a:gd name="connsiteX406" fmla="*/ 4248149 w 5969794"/>
                <a:gd name="connsiteY406" fmla="*/ 59085 h 221903"/>
                <a:gd name="connsiteX407" fmla="*/ 4248149 w 5969794"/>
                <a:gd name="connsiteY407" fmla="*/ 34379 h 221903"/>
                <a:gd name="connsiteX408" fmla="*/ 4265189 w 5969794"/>
                <a:gd name="connsiteY408" fmla="*/ 28352 h 221903"/>
                <a:gd name="connsiteX409" fmla="*/ 4282900 w 5969794"/>
                <a:gd name="connsiteY409" fmla="*/ 19869 h 221903"/>
                <a:gd name="connsiteX410" fmla="*/ 4299345 w 5969794"/>
                <a:gd name="connsiteY410" fmla="*/ 10046 h 221903"/>
                <a:gd name="connsiteX411" fmla="*/ 4312740 w 5969794"/>
                <a:gd name="connsiteY411" fmla="*/ 0 h 221903"/>
                <a:gd name="connsiteX412" fmla="*/ 4150816 w 5969794"/>
                <a:gd name="connsiteY412" fmla="*/ 0 h 221903"/>
                <a:gd name="connsiteX413" fmla="*/ 4160044 w 5969794"/>
                <a:gd name="connsiteY413" fmla="*/ 0 h 221903"/>
                <a:gd name="connsiteX414" fmla="*/ 4160044 w 5969794"/>
                <a:gd name="connsiteY414" fmla="*/ 218182 h 221903"/>
                <a:gd name="connsiteX415" fmla="*/ 4135636 w 5969794"/>
                <a:gd name="connsiteY415" fmla="*/ 218182 h 221903"/>
                <a:gd name="connsiteX416" fmla="*/ 4135636 w 5969794"/>
                <a:gd name="connsiteY416" fmla="*/ 33784 h 221903"/>
                <a:gd name="connsiteX417" fmla="*/ 4127376 w 5969794"/>
                <a:gd name="connsiteY417" fmla="*/ 40258 h 221903"/>
                <a:gd name="connsiteX418" fmla="*/ 4115172 w 5969794"/>
                <a:gd name="connsiteY418" fmla="*/ 47476 h 221903"/>
                <a:gd name="connsiteX419" fmla="*/ 4100884 w 5969794"/>
                <a:gd name="connsiteY419" fmla="*/ 54173 h 221903"/>
                <a:gd name="connsiteX420" fmla="*/ 4086225 w 5969794"/>
                <a:gd name="connsiteY420" fmla="*/ 59085 h 221903"/>
                <a:gd name="connsiteX421" fmla="*/ 4086225 w 5969794"/>
                <a:gd name="connsiteY421" fmla="*/ 34379 h 221903"/>
                <a:gd name="connsiteX422" fmla="*/ 4103266 w 5969794"/>
                <a:gd name="connsiteY422" fmla="*/ 28352 h 221903"/>
                <a:gd name="connsiteX423" fmla="*/ 4120976 w 5969794"/>
                <a:gd name="connsiteY423" fmla="*/ 19869 h 221903"/>
                <a:gd name="connsiteX424" fmla="*/ 4137422 w 5969794"/>
                <a:gd name="connsiteY424" fmla="*/ 10046 h 221903"/>
                <a:gd name="connsiteX425" fmla="*/ 4150816 w 5969794"/>
                <a:gd name="connsiteY425" fmla="*/ 0 h 221903"/>
                <a:gd name="connsiteX426" fmla="*/ 3655516 w 5969794"/>
                <a:gd name="connsiteY426" fmla="*/ 0 h 221903"/>
                <a:gd name="connsiteX427" fmla="*/ 3664744 w 5969794"/>
                <a:gd name="connsiteY427" fmla="*/ 0 h 221903"/>
                <a:gd name="connsiteX428" fmla="*/ 3664744 w 5969794"/>
                <a:gd name="connsiteY428" fmla="*/ 218182 h 221903"/>
                <a:gd name="connsiteX429" fmla="*/ 3640336 w 5969794"/>
                <a:gd name="connsiteY429" fmla="*/ 218182 h 221903"/>
                <a:gd name="connsiteX430" fmla="*/ 3640336 w 5969794"/>
                <a:gd name="connsiteY430" fmla="*/ 33784 h 221903"/>
                <a:gd name="connsiteX431" fmla="*/ 3632076 w 5969794"/>
                <a:gd name="connsiteY431" fmla="*/ 40258 h 221903"/>
                <a:gd name="connsiteX432" fmla="*/ 3619872 w 5969794"/>
                <a:gd name="connsiteY432" fmla="*/ 47476 h 221903"/>
                <a:gd name="connsiteX433" fmla="*/ 3605584 w 5969794"/>
                <a:gd name="connsiteY433" fmla="*/ 54173 h 221903"/>
                <a:gd name="connsiteX434" fmla="*/ 3590925 w 5969794"/>
                <a:gd name="connsiteY434" fmla="*/ 59085 h 221903"/>
                <a:gd name="connsiteX435" fmla="*/ 3590925 w 5969794"/>
                <a:gd name="connsiteY435" fmla="*/ 34379 h 221903"/>
                <a:gd name="connsiteX436" fmla="*/ 3607966 w 5969794"/>
                <a:gd name="connsiteY436" fmla="*/ 28352 h 221903"/>
                <a:gd name="connsiteX437" fmla="*/ 3625676 w 5969794"/>
                <a:gd name="connsiteY437" fmla="*/ 19869 h 221903"/>
                <a:gd name="connsiteX438" fmla="*/ 3642122 w 5969794"/>
                <a:gd name="connsiteY438" fmla="*/ 10046 h 221903"/>
                <a:gd name="connsiteX439" fmla="*/ 3655516 w 5969794"/>
                <a:gd name="connsiteY439" fmla="*/ 0 h 221903"/>
                <a:gd name="connsiteX440" fmla="*/ 3322140 w 5969794"/>
                <a:gd name="connsiteY440" fmla="*/ 0 h 221903"/>
                <a:gd name="connsiteX441" fmla="*/ 3331367 w 5969794"/>
                <a:gd name="connsiteY441" fmla="*/ 0 h 221903"/>
                <a:gd name="connsiteX442" fmla="*/ 3331367 w 5969794"/>
                <a:gd name="connsiteY442" fmla="*/ 218182 h 221903"/>
                <a:gd name="connsiteX443" fmla="*/ 3306960 w 5969794"/>
                <a:gd name="connsiteY443" fmla="*/ 218182 h 221903"/>
                <a:gd name="connsiteX444" fmla="*/ 3306960 w 5969794"/>
                <a:gd name="connsiteY444" fmla="*/ 33784 h 221903"/>
                <a:gd name="connsiteX445" fmla="*/ 3298700 w 5969794"/>
                <a:gd name="connsiteY445" fmla="*/ 40258 h 221903"/>
                <a:gd name="connsiteX446" fmla="*/ 3286496 w 5969794"/>
                <a:gd name="connsiteY446" fmla="*/ 47476 h 221903"/>
                <a:gd name="connsiteX447" fmla="*/ 3272209 w 5969794"/>
                <a:gd name="connsiteY447" fmla="*/ 54173 h 221903"/>
                <a:gd name="connsiteX448" fmla="*/ 3257549 w 5969794"/>
                <a:gd name="connsiteY448" fmla="*/ 59085 h 221903"/>
                <a:gd name="connsiteX449" fmla="*/ 3257549 w 5969794"/>
                <a:gd name="connsiteY449" fmla="*/ 34379 h 221903"/>
                <a:gd name="connsiteX450" fmla="*/ 3274590 w 5969794"/>
                <a:gd name="connsiteY450" fmla="*/ 28352 h 221903"/>
                <a:gd name="connsiteX451" fmla="*/ 3292300 w 5969794"/>
                <a:gd name="connsiteY451" fmla="*/ 19869 h 221903"/>
                <a:gd name="connsiteX452" fmla="*/ 3308746 w 5969794"/>
                <a:gd name="connsiteY452" fmla="*/ 10046 h 221903"/>
                <a:gd name="connsiteX453" fmla="*/ 3322140 w 5969794"/>
                <a:gd name="connsiteY453" fmla="*/ 0 h 221903"/>
                <a:gd name="connsiteX454" fmla="*/ 3160216 w 5969794"/>
                <a:gd name="connsiteY454" fmla="*/ 0 h 221903"/>
                <a:gd name="connsiteX455" fmla="*/ 3169444 w 5969794"/>
                <a:gd name="connsiteY455" fmla="*/ 0 h 221903"/>
                <a:gd name="connsiteX456" fmla="*/ 3169444 w 5969794"/>
                <a:gd name="connsiteY456" fmla="*/ 218182 h 221903"/>
                <a:gd name="connsiteX457" fmla="*/ 3145036 w 5969794"/>
                <a:gd name="connsiteY457" fmla="*/ 218182 h 221903"/>
                <a:gd name="connsiteX458" fmla="*/ 3145036 w 5969794"/>
                <a:gd name="connsiteY458" fmla="*/ 33784 h 221903"/>
                <a:gd name="connsiteX459" fmla="*/ 3136776 w 5969794"/>
                <a:gd name="connsiteY459" fmla="*/ 40258 h 221903"/>
                <a:gd name="connsiteX460" fmla="*/ 3124572 w 5969794"/>
                <a:gd name="connsiteY460" fmla="*/ 47476 h 221903"/>
                <a:gd name="connsiteX461" fmla="*/ 3110284 w 5969794"/>
                <a:gd name="connsiteY461" fmla="*/ 54173 h 221903"/>
                <a:gd name="connsiteX462" fmla="*/ 3095625 w 5969794"/>
                <a:gd name="connsiteY462" fmla="*/ 59085 h 221903"/>
                <a:gd name="connsiteX463" fmla="*/ 3095625 w 5969794"/>
                <a:gd name="connsiteY463" fmla="*/ 34379 h 221903"/>
                <a:gd name="connsiteX464" fmla="*/ 3112666 w 5969794"/>
                <a:gd name="connsiteY464" fmla="*/ 28352 h 221903"/>
                <a:gd name="connsiteX465" fmla="*/ 3130376 w 5969794"/>
                <a:gd name="connsiteY465" fmla="*/ 19869 h 221903"/>
                <a:gd name="connsiteX466" fmla="*/ 3146822 w 5969794"/>
                <a:gd name="connsiteY466" fmla="*/ 10046 h 221903"/>
                <a:gd name="connsiteX467" fmla="*/ 3160216 w 5969794"/>
                <a:gd name="connsiteY467" fmla="*/ 0 h 221903"/>
                <a:gd name="connsiteX468" fmla="*/ 2826840 w 5969794"/>
                <a:gd name="connsiteY468" fmla="*/ 0 h 221903"/>
                <a:gd name="connsiteX469" fmla="*/ 2836067 w 5969794"/>
                <a:gd name="connsiteY469" fmla="*/ 0 h 221903"/>
                <a:gd name="connsiteX470" fmla="*/ 2836067 w 5969794"/>
                <a:gd name="connsiteY470" fmla="*/ 218182 h 221903"/>
                <a:gd name="connsiteX471" fmla="*/ 2811660 w 5969794"/>
                <a:gd name="connsiteY471" fmla="*/ 218182 h 221903"/>
                <a:gd name="connsiteX472" fmla="*/ 2811660 w 5969794"/>
                <a:gd name="connsiteY472" fmla="*/ 33784 h 221903"/>
                <a:gd name="connsiteX473" fmla="*/ 2803400 w 5969794"/>
                <a:gd name="connsiteY473" fmla="*/ 40258 h 221903"/>
                <a:gd name="connsiteX474" fmla="*/ 2791196 w 5969794"/>
                <a:gd name="connsiteY474" fmla="*/ 47476 h 221903"/>
                <a:gd name="connsiteX475" fmla="*/ 2776909 w 5969794"/>
                <a:gd name="connsiteY475" fmla="*/ 54173 h 221903"/>
                <a:gd name="connsiteX476" fmla="*/ 2762249 w 5969794"/>
                <a:gd name="connsiteY476" fmla="*/ 59085 h 221903"/>
                <a:gd name="connsiteX477" fmla="*/ 2762249 w 5969794"/>
                <a:gd name="connsiteY477" fmla="*/ 34379 h 221903"/>
                <a:gd name="connsiteX478" fmla="*/ 2779290 w 5969794"/>
                <a:gd name="connsiteY478" fmla="*/ 28352 h 221903"/>
                <a:gd name="connsiteX479" fmla="*/ 2797000 w 5969794"/>
                <a:gd name="connsiteY479" fmla="*/ 19869 h 221903"/>
                <a:gd name="connsiteX480" fmla="*/ 2813446 w 5969794"/>
                <a:gd name="connsiteY480" fmla="*/ 10046 h 221903"/>
                <a:gd name="connsiteX481" fmla="*/ 2826840 w 5969794"/>
                <a:gd name="connsiteY481" fmla="*/ 0 h 221903"/>
                <a:gd name="connsiteX482" fmla="*/ 2493466 w 5969794"/>
                <a:gd name="connsiteY482" fmla="*/ 0 h 221903"/>
                <a:gd name="connsiteX483" fmla="*/ 2502694 w 5969794"/>
                <a:gd name="connsiteY483" fmla="*/ 0 h 221903"/>
                <a:gd name="connsiteX484" fmla="*/ 2502694 w 5969794"/>
                <a:gd name="connsiteY484" fmla="*/ 218182 h 221903"/>
                <a:gd name="connsiteX485" fmla="*/ 2478286 w 5969794"/>
                <a:gd name="connsiteY485" fmla="*/ 218182 h 221903"/>
                <a:gd name="connsiteX486" fmla="*/ 2478286 w 5969794"/>
                <a:gd name="connsiteY486" fmla="*/ 33784 h 221903"/>
                <a:gd name="connsiteX487" fmla="*/ 2470026 w 5969794"/>
                <a:gd name="connsiteY487" fmla="*/ 40258 h 221903"/>
                <a:gd name="connsiteX488" fmla="*/ 2457822 w 5969794"/>
                <a:gd name="connsiteY488" fmla="*/ 47476 h 221903"/>
                <a:gd name="connsiteX489" fmla="*/ 2443534 w 5969794"/>
                <a:gd name="connsiteY489" fmla="*/ 54173 h 221903"/>
                <a:gd name="connsiteX490" fmla="*/ 2428875 w 5969794"/>
                <a:gd name="connsiteY490" fmla="*/ 59085 h 221903"/>
                <a:gd name="connsiteX491" fmla="*/ 2428875 w 5969794"/>
                <a:gd name="connsiteY491" fmla="*/ 34379 h 221903"/>
                <a:gd name="connsiteX492" fmla="*/ 2445916 w 5969794"/>
                <a:gd name="connsiteY492" fmla="*/ 28352 h 221903"/>
                <a:gd name="connsiteX493" fmla="*/ 2463626 w 5969794"/>
                <a:gd name="connsiteY493" fmla="*/ 19869 h 221903"/>
                <a:gd name="connsiteX494" fmla="*/ 2480072 w 5969794"/>
                <a:gd name="connsiteY494" fmla="*/ 10046 h 221903"/>
                <a:gd name="connsiteX495" fmla="*/ 2493466 w 5969794"/>
                <a:gd name="connsiteY495" fmla="*/ 0 h 221903"/>
                <a:gd name="connsiteX496" fmla="*/ 2169616 w 5969794"/>
                <a:gd name="connsiteY496" fmla="*/ 0 h 221903"/>
                <a:gd name="connsiteX497" fmla="*/ 2178844 w 5969794"/>
                <a:gd name="connsiteY497" fmla="*/ 0 h 221903"/>
                <a:gd name="connsiteX498" fmla="*/ 2178844 w 5969794"/>
                <a:gd name="connsiteY498" fmla="*/ 218182 h 221903"/>
                <a:gd name="connsiteX499" fmla="*/ 2154436 w 5969794"/>
                <a:gd name="connsiteY499" fmla="*/ 218182 h 221903"/>
                <a:gd name="connsiteX500" fmla="*/ 2154436 w 5969794"/>
                <a:gd name="connsiteY500" fmla="*/ 33784 h 221903"/>
                <a:gd name="connsiteX501" fmla="*/ 2146176 w 5969794"/>
                <a:gd name="connsiteY501" fmla="*/ 40258 h 221903"/>
                <a:gd name="connsiteX502" fmla="*/ 2133972 w 5969794"/>
                <a:gd name="connsiteY502" fmla="*/ 47476 h 221903"/>
                <a:gd name="connsiteX503" fmla="*/ 2119685 w 5969794"/>
                <a:gd name="connsiteY503" fmla="*/ 54173 h 221903"/>
                <a:gd name="connsiteX504" fmla="*/ 2105025 w 5969794"/>
                <a:gd name="connsiteY504" fmla="*/ 59085 h 221903"/>
                <a:gd name="connsiteX505" fmla="*/ 2105025 w 5969794"/>
                <a:gd name="connsiteY505" fmla="*/ 34379 h 221903"/>
                <a:gd name="connsiteX506" fmla="*/ 2122066 w 5969794"/>
                <a:gd name="connsiteY506" fmla="*/ 28352 h 221903"/>
                <a:gd name="connsiteX507" fmla="*/ 2139776 w 5969794"/>
                <a:gd name="connsiteY507" fmla="*/ 19869 h 221903"/>
                <a:gd name="connsiteX508" fmla="*/ 2156222 w 5969794"/>
                <a:gd name="connsiteY508" fmla="*/ 10046 h 221903"/>
                <a:gd name="connsiteX509" fmla="*/ 2169616 w 5969794"/>
                <a:gd name="connsiteY509" fmla="*/ 0 h 221903"/>
                <a:gd name="connsiteX510" fmla="*/ 1845767 w 5969794"/>
                <a:gd name="connsiteY510" fmla="*/ 0 h 221903"/>
                <a:gd name="connsiteX511" fmla="*/ 1854994 w 5969794"/>
                <a:gd name="connsiteY511" fmla="*/ 0 h 221903"/>
                <a:gd name="connsiteX512" fmla="*/ 1854994 w 5969794"/>
                <a:gd name="connsiteY512" fmla="*/ 218182 h 221903"/>
                <a:gd name="connsiteX513" fmla="*/ 1830586 w 5969794"/>
                <a:gd name="connsiteY513" fmla="*/ 218182 h 221903"/>
                <a:gd name="connsiteX514" fmla="*/ 1830586 w 5969794"/>
                <a:gd name="connsiteY514" fmla="*/ 33784 h 221903"/>
                <a:gd name="connsiteX515" fmla="*/ 1822326 w 5969794"/>
                <a:gd name="connsiteY515" fmla="*/ 40258 h 221903"/>
                <a:gd name="connsiteX516" fmla="*/ 1810122 w 5969794"/>
                <a:gd name="connsiteY516" fmla="*/ 47476 h 221903"/>
                <a:gd name="connsiteX517" fmla="*/ 1795835 w 5969794"/>
                <a:gd name="connsiteY517" fmla="*/ 54173 h 221903"/>
                <a:gd name="connsiteX518" fmla="*/ 1781175 w 5969794"/>
                <a:gd name="connsiteY518" fmla="*/ 59085 h 221903"/>
                <a:gd name="connsiteX519" fmla="*/ 1781175 w 5969794"/>
                <a:gd name="connsiteY519" fmla="*/ 34379 h 221903"/>
                <a:gd name="connsiteX520" fmla="*/ 1798216 w 5969794"/>
                <a:gd name="connsiteY520" fmla="*/ 28352 h 221903"/>
                <a:gd name="connsiteX521" fmla="*/ 1815927 w 5969794"/>
                <a:gd name="connsiteY521" fmla="*/ 19869 h 221903"/>
                <a:gd name="connsiteX522" fmla="*/ 1832372 w 5969794"/>
                <a:gd name="connsiteY522" fmla="*/ 10046 h 221903"/>
                <a:gd name="connsiteX523" fmla="*/ 1845767 w 5969794"/>
                <a:gd name="connsiteY523" fmla="*/ 0 h 221903"/>
                <a:gd name="connsiteX524" fmla="*/ 1198067 w 5969794"/>
                <a:gd name="connsiteY524" fmla="*/ 0 h 221903"/>
                <a:gd name="connsiteX525" fmla="*/ 1207294 w 5969794"/>
                <a:gd name="connsiteY525" fmla="*/ 0 h 221903"/>
                <a:gd name="connsiteX526" fmla="*/ 1207294 w 5969794"/>
                <a:gd name="connsiteY526" fmla="*/ 218182 h 221903"/>
                <a:gd name="connsiteX527" fmla="*/ 1182886 w 5969794"/>
                <a:gd name="connsiteY527" fmla="*/ 218182 h 221903"/>
                <a:gd name="connsiteX528" fmla="*/ 1182886 w 5969794"/>
                <a:gd name="connsiteY528" fmla="*/ 33784 h 221903"/>
                <a:gd name="connsiteX529" fmla="*/ 1174626 w 5969794"/>
                <a:gd name="connsiteY529" fmla="*/ 40258 h 221903"/>
                <a:gd name="connsiteX530" fmla="*/ 1162422 w 5969794"/>
                <a:gd name="connsiteY530" fmla="*/ 47476 h 221903"/>
                <a:gd name="connsiteX531" fmla="*/ 1148135 w 5969794"/>
                <a:gd name="connsiteY531" fmla="*/ 54173 h 221903"/>
                <a:gd name="connsiteX532" fmla="*/ 1133475 w 5969794"/>
                <a:gd name="connsiteY532" fmla="*/ 59085 h 221903"/>
                <a:gd name="connsiteX533" fmla="*/ 1133475 w 5969794"/>
                <a:gd name="connsiteY533" fmla="*/ 34379 h 221903"/>
                <a:gd name="connsiteX534" fmla="*/ 1150516 w 5969794"/>
                <a:gd name="connsiteY534" fmla="*/ 28352 h 221903"/>
                <a:gd name="connsiteX535" fmla="*/ 1168226 w 5969794"/>
                <a:gd name="connsiteY535" fmla="*/ 19869 h 221903"/>
                <a:gd name="connsiteX536" fmla="*/ 1184672 w 5969794"/>
                <a:gd name="connsiteY536" fmla="*/ 10046 h 221903"/>
                <a:gd name="connsiteX537" fmla="*/ 1198067 w 5969794"/>
                <a:gd name="connsiteY537" fmla="*/ 0 h 221903"/>
                <a:gd name="connsiteX538" fmla="*/ 1036142 w 5969794"/>
                <a:gd name="connsiteY538" fmla="*/ 0 h 221903"/>
                <a:gd name="connsiteX539" fmla="*/ 1045369 w 5969794"/>
                <a:gd name="connsiteY539" fmla="*/ 0 h 221903"/>
                <a:gd name="connsiteX540" fmla="*/ 1045369 w 5969794"/>
                <a:gd name="connsiteY540" fmla="*/ 218182 h 221903"/>
                <a:gd name="connsiteX541" fmla="*/ 1020961 w 5969794"/>
                <a:gd name="connsiteY541" fmla="*/ 218182 h 221903"/>
                <a:gd name="connsiteX542" fmla="*/ 1020961 w 5969794"/>
                <a:gd name="connsiteY542" fmla="*/ 33784 h 221903"/>
                <a:gd name="connsiteX543" fmla="*/ 1012701 w 5969794"/>
                <a:gd name="connsiteY543" fmla="*/ 40258 h 221903"/>
                <a:gd name="connsiteX544" fmla="*/ 1000497 w 5969794"/>
                <a:gd name="connsiteY544" fmla="*/ 47476 h 221903"/>
                <a:gd name="connsiteX545" fmla="*/ 986210 w 5969794"/>
                <a:gd name="connsiteY545" fmla="*/ 54173 h 221903"/>
                <a:gd name="connsiteX546" fmla="*/ 971550 w 5969794"/>
                <a:gd name="connsiteY546" fmla="*/ 59085 h 221903"/>
                <a:gd name="connsiteX547" fmla="*/ 971550 w 5969794"/>
                <a:gd name="connsiteY547" fmla="*/ 34379 h 221903"/>
                <a:gd name="connsiteX548" fmla="*/ 988591 w 5969794"/>
                <a:gd name="connsiteY548" fmla="*/ 28352 h 221903"/>
                <a:gd name="connsiteX549" fmla="*/ 1006301 w 5969794"/>
                <a:gd name="connsiteY549" fmla="*/ 19869 h 221903"/>
                <a:gd name="connsiteX550" fmla="*/ 1022747 w 5969794"/>
                <a:gd name="connsiteY550" fmla="*/ 10046 h 221903"/>
                <a:gd name="connsiteX551" fmla="*/ 1036142 w 5969794"/>
                <a:gd name="connsiteY551" fmla="*/ 0 h 221903"/>
                <a:gd name="connsiteX552" fmla="*/ 874217 w 5969794"/>
                <a:gd name="connsiteY552" fmla="*/ 0 h 221903"/>
                <a:gd name="connsiteX553" fmla="*/ 883444 w 5969794"/>
                <a:gd name="connsiteY553" fmla="*/ 0 h 221903"/>
                <a:gd name="connsiteX554" fmla="*/ 883444 w 5969794"/>
                <a:gd name="connsiteY554" fmla="*/ 218182 h 221903"/>
                <a:gd name="connsiteX555" fmla="*/ 859036 w 5969794"/>
                <a:gd name="connsiteY555" fmla="*/ 218182 h 221903"/>
                <a:gd name="connsiteX556" fmla="*/ 859036 w 5969794"/>
                <a:gd name="connsiteY556" fmla="*/ 33784 h 221903"/>
                <a:gd name="connsiteX557" fmla="*/ 850776 w 5969794"/>
                <a:gd name="connsiteY557" fmla="*/ 40258 h 221903"/>
                <a:gd name="connsiteX558" fmla="*/ 838572 w 5969794"/>
                <a:gd name="connsiteY558" fmla="*/ 47476 h 221903"/>
                <a:gd name="connsiteX559" fmla="*/ 824285 w 5969794"/>
                <a:gd name="connsiteY559" fmla="*/ 54173 h 221903"/>
                <a:gd name="connsiteX560" fmla="*/ 809625 w 5969794"/>
                <a:gd name="connsiteY560" fmla="*/ 59085 h 221903"/>
                <a:gd name="connsiteX561" fmla="*/ 809625 w 5969794"/>
                <a:gd name="connsiteY561" fmla="*/ 34379 h 221903"/>
                <a:gd name="connsiteX562" fmla="*/ 826666 w 5969794"/>
                <a:gd name="connsiteY562" fmla="*/ 28352 h 221903"/>
                <a:gd name="connsiteX563" fmla="*/ 844376 w 5969794"/>
                <a:gd name="connsiteY563" fmla="*/ 19869 h 221903"/>
                <a:gd name="connsiteX564" fmla="*/ 860822 w 5969794"/>
                <a:gd name="connsiteY564" fmla="*/ 10046 h 221903"/>
                <a:gd name="connsiteX565" fmla="*/ 874217 w 5969794"/>
                <a:gd name="connsiteY565" fmla="*/ 0 h 221903"/>
                <a:gd name="connsiteX566" fmla="*/ 712292 w 5969794"/>
                <a:gd name="connsiteY566" fmla="*/ 0 h 221903"/>
                <a:gd name="connsiteX567" fmla="*/ 721519 w 5969794"/>
                <a:gd name="connsiteY567" fmla="*/ 0 h 221903"/>
                <a:gd name="connsiteX568" fmla="*/ 721519 w 5969794"/>
                <a:gd name="connsiteY568" fmla="*/ 218182 h 221903"/>
                <a:gd name="connsiteX569" fmla="*/ 697111 w 5969794"/>
                <a:gd name="connsiteY569" fmla="*/ 218182 h 221903"/>
                <a:gd name="connsiteX570" fmla="*/ 697111 w 5969794"/>
                <a:gd name="connsiteY570" fmla="*/ 33784 h 221903"/>
                <a:gd name="connsiteX571" fmla="*/ 688851 w 5969794"/>
                <a:gd name="connsiteY571" fmla="*/ 40258 h 221903"/>
                <a:gd name="connsiteX572" fmla="*/ 676647 w 5969794"/>
                <a:gd name="connsiteY572" fmla="*/ 47476 h 221903"/>
                <a:gd name="connsiteX573" fmla="*/ 662360 w 5969794"/>
                <a:gd name="connsiteY573" fmla="*/ 54173 h 221903"/>
                <a:gd name="connsiteX574" fmla="*/ 647700 w 5969794"/>
                <a:gd name="connsiteY574" fmla="*/ 59085 h 221903"/>
                <a:gd name="connsiteX575" fmla="*/ 647700 w 5969794"/>
                <a:gd name="connsiteY575" fmla="*/ 34379 h 221903"/>
                <a:gd name="connsiteX576" fmla="*/ 664741 w 5969794"/>
                <a:gd name="connsiteY576" fmla="*/ 28352 h 221903"/>
                <a:gd name="connsiteX577" fmla="*/ 682451 w 5969794"/>
                <a:gd name="connsiteY577" fmla="*/ 19869 h 221903"/>
                <a:gd name="connsiteX578" fmla="*/ 698897 w 5969794"/>
                <a:gd name="connsiteY578" fmla="*/ 10046 h 221903"/>
                <a:gd name="connsiteX579" fmla="*/ 712292 w 5969794"/>
                <a:gd name="connsiteY579" fmla="*/ 0 h 221903"/>
                <a:gd name="connsiteX580" fmla="*/ 388442 w 5969794"/>
                <a:gd name="connsiteY580" fmla="*/ 0 h 221903"/>
                <a:gd name="connsiteX581" fmla="*/ 397669 w 5969794"/>
                <a:gd name="connsiteY581" fmla="*/ 0 h 221903"/>
                <a:gd name="connsiteX582" fmla="*/ 397669 w 5969794"/>
                <a:gd name="connsiteY582" fmla="*/ 218182 h 221903"/>
                <a:gd name="connsiteX583" fmla="*/ 373261 w 5969794"/>
                <a:gd name="connsiteY583" fmla="*/ 218182 h 221903"/>
                <a:gd name="connsiteX584" fmla="*/ 373261 w 5969794"/>
                <a:gd name="connsiteY584" fmla="*/ 33784 h 221903"/>
                <a:gd name="connsiteX585" fmla="*/ 365001 w 5969794"/>
                <a:gd name="connsiteY585" fmla="*/ 40258 h 221903"/>
                <a:gd name="connsiteX586" fmla="*/ 352797 w 5969794"/>
                <a:gd name="connsiteY586" fmla="*/ 47476 h 221903"/>
                <a:gd name="connsiteX587" fmla="*/ 338510 w 5969794"/>
                <a:gd name="connsiteY587" fmla="*/ 54173 h 221903"/>
                <a:gd name="connsiteX588" fmla="*/ 323850 w 5969794"/>
                <a:gd name="connsiteY588" fmla="*/ 59085 h 221903"/>
                <a:gd name="connsiteX589" fmla="*/ 323850 w 5969794"/>
                <a:gd name="connsiteY589" fmla="*/ 34379 h 221903"/>
                <a:gd name="connsiteX590" fmla="*/ 340891 w 5969794"/>
                <a:gd name="connsiteY590" fmla="*/ 28352 h 221903"/>
                <a:gd name="connsiteX591" fmla="*/ 358601 w 5969794"/>
                <a:gd name="connsiteY591" fmla="*/ 19869 h 221903"/>
                <a:gd name="connsiteX592" fmla="*/ 375047 w 5969794"/>
                <a:gd name="connsiteY592" fmla="*/ 10046 h 221903"/>
                <a:gd name="connsiteX593" fmla="*/ 388442 w 5969794"/>
                <a:gd name="connsiteY593" fmla="*/ 0 h 221903"/>
                <a:gd name="connsiteX594" fmla="*/ 64592 w 5969794"/>
                <a:gd name="connsiteY594" fmla="*/ 0 h 221903"/>
                <a:gd name="connsiteX595" fmla="*/ 73819 w 5969794"/>
                <a:gd name="connsiteY595" fmla="*/ 0 h 221903"/>
                <a:gd name="connsiteX596" fmla="*/ 73819 w 5969794"/>
                <a:gd name="connsiteY596" fmla="*/ 218182 h 221903"/>
                <a:gd name="connsiteX597" fmla="*/ 49411 w 5969794"/>
                <a:gd name="connsiteY597" fmla="*/ 218182 h 221903"/>
                <a:gd name="connsiteX598" fmla="*/ 49411 w 5969794"/>
                <a:gd name="connsiteY598" fmla="*/ 33784 h 221903"/>
                <a:gd name="connsiteX599" fmla="*/ 41151 w 5969794"/>
                <a:gd name="connsiteY599" fmla="*/ 40258 h 221903"/>
                <a:gd name="connsiteX600" fmla="*/ 28947 w 5969794"/>
                <a:gd name="connsiteY600" fmla="*/ 47476 h 221903"/>
                <a:gd name="connsiteX601" fmla="*/ 14660 w 5969794"/>
                <a:gd name="connsiteY601" fmla="*/ 54173 h 221903"/>
                <a:gd name="connsiteX602" fmla="*/ 0 w 5969794"/>
                <a:gd name="connsiteY602" fmla="*/ 59085 h 221903"/>
                <a:gd name="connsiteX603" fmla="*/ 0 w 5969794"/>
                <a:gd name="connsiteY603" fmla="*/ 34379 h 221903"/>
                <a:gd name="connsiteX604" fmla="*/ 17041 w 5969794"/>
                <a:gd name="connsiteY604" fmla="*/ 28352 h 221903"/>
                <a:gd name="connsiteX605" fmla="*/ 34752 w 5969794"/>
                <a:gd name="connsiteY605" fmla="*/ 19869 h 221903"/>
                <a:gd name="connsiteX606" fmla="*/ 51197 w 5969794"/>
                <a:gd name="connsiteY606" fmla="*/ 10046 h 221903"/>
                <a:gd name="connsiteX607" fmla="*/ 64592 w 5969794"/>
                <a:gd name="connsiteY607"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459634" y="21878"/>
                  </a:moveTo>
                  <a:cubicBezTo>
                    <a:pt x="4429174" y="21878"/>
                    <a:pt x="4413944" y="52784"/>
                    <a:pt x="4413944" y="114598"/>
                  </a:cubicBezTo>
                  <a:cubicBezTo>
                    <a:pt x="4413944" y="172244"/>
                    <a:pt x="4428877" y="201067"/>
                    <a:pt x="4458742" y="201067"/>
                  </a:cubicBezTo>
                  <a:cubicBezTo>
                    <a:pt x="4488210" y="201067"/>
                    <a:pt x="4502944" y="171698"/>
                    <a:pt x="4502944" y="112961"/>
                  </a:cubicBezTo>
                  <a:cubicBezTo>
                    <a:pt x="4502944" y="52239"/>
                    <a:pt x="4488507" y="21878"/>
                    <a:pt x="4459634" y="21878"/>
                  </a:cubicBezTo>
                  <a:close/>
                  <a:moveTo>
                    <a:pt x="3964333" y="21878"/>
                  </a:moveTo>
                  <a:cubicBezTo>
                    <a:pt x="3933873" y="21878"/>
                    <a:pt x="3918643" y="52784"/>
                    <a:pt x="3918643" y="114598"/>
                  </a:cubicBezTo>
                  <a:cubicBezTo>
                    <a:pt x="3918643" y="172244"/>
                    <a:pt x="3933576" y="201067"/>
                    <a:pt x="3963441" y="201067"/>
                  </a:cubicBezTo>
                  <a:cubicBezTo>
                    <a:pt x="3992909" y="201067"/>
                    <a:pt x="4007643" y="171698"/>
                    <a:pt x="4007643" y="112961"/>
                  </a:cubicBezTo>
                  <a:cubicBezTo>
                    <a:pt x="4007643" y="52239"/>
                    <a:pt x="3993206" y="21878"/>
                    <a:pt x="3964333" y="21878"/>
                  </a:cubicBezTo>
                  <a:close/>
                  <a:moveTo>
                    <a:pt x="3802409" y="21878"/>
                  </a:moveTo>
                  <a:cubicBezTo>
                    <a:pt x="3771949" y="21878"/>
                    <a:pt x="3756718" y="52784"/>
                    <a:pt x="3756718" y="114598"/>
                  </a:cubicBezTo>
                  <a:cubicBezTo>
                    <a:pt x="3756718" y="172244"/>
                    <a:pt x="3771651" y="201067"/>
                    <a:pt x="3801515" y="201067"/>
                  </a:cubicBezTo>
                  <a:cubicBezTo>
                    <a:pt x="3830983" y="201067"/>
                    <a:pt x="3845717" y="171698"/>
                    <a:pt x="3845717" y="112961"/>
                  </a:cubicBezTo>
                  <a:cubicBezTo>
                    <a:pt x="3845717" y="52239"/>
                    <a:pt x="3831281" y="21878"/>
                    <a:pt x="3802409" y="21878"/>
                  </a:cubicBezTo>
                  <a:close/>
                  <a:moveTo>
                    <a:pt x="3469033" y="21878"/>
                  </a:moveTo>
                  <a:cubicBezTo>
                    <a:pt x="3438573" y="21878"/>
                    <a:pt x="3423343" y="52784"/>
                    <a:pt x="3423343" y="114598"/>
                  </a:cubicBezTo>
                  <a:cubicBezTo>
                    <a:pt x="3423343" y="172244"/>
                    <a:pt x="3438276" y="201067"/>
                    <a:pt x="3468141" y="201067"/>
                  </a:cubicBezTo>
                  <a:cubicBezTo>
                    <a:pt x="3497609" y="201067"/>
                    <a:pt x="3512343" y="171698"/>
                    <a:pt x="3512343" y="112961"/>
                  </a:cubicBezTo>
                  <a:cubicBezTo>
                    <a:pt x="3512343" y="52239"/>
                    <a:pt x="3497906" y="21878"/>
                    <a:pt x="346903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316509" y="21878"/>
                  </a:moveTo>
                  <a:cubicBezTo>
                    <a:pt x="2286048" y="21878"/>
                    <a:pt x="2270818" y="52784"/>
                    <a:pt x="2270818" y="114598"/>
                  </a:cubicBezTo>
                  <a:cubicBezTo>
                    <a:pt x="2270818" y="172244"/>
                    <a:pt x="2285751" y="201067"/>
                    <a:pt x="2315616" y="201067"/>
                  </a:cubicBezTo>
                  <a:cubicBezTo>
                    <a:pt x="2345084" y="201067"/>
                    <a:pt x="2359818" y="171698"/>
                    <a:pt x="2359818" y="112961"/>
                  </a:cubicBezTo>
                  <a:cubicBezTo>
                    <a:pt x="2359818" y="52239"/>
                    <a:pt x="2345381" y="21878"/>
                    <a:pt x="2316509" y="21878"/>
                  </a:cubicBezTo>
                  <a:close/>
                  <a:moveTo>
                    <a:pt x="1992660" y="21878"/>
                  </a:moveTo>
                  <a:cubicBezTo>
                    <a:pt x="1962200" y="21878"/>
                    <a:pt x="1946970" y="52784"/>
                    <a:pt x="1946970" y="114598"/>
                  </a:cubicBezTo>
                  <a:cubicBezTo>
                    <a:pt x="1946970" y="172244"/>
                    <a:pt x="1961902" y="201067"/>
                    <a:pt x="1991767" y="201067"/>
                  </a:cubicBezTo>
                  <a:cubicBezTo>
                    <a:pt x="2021235" y="201067"/>
                    <a:pt x="2035969" y="171698"/>
                    <a:pt x="2035969" y="112961"/>
                  </a:cubicBezTo>
                  <a:cubicBezTo>
                    <a:pt x="2035969" y="52239"/>
                    <a:pt x="2021532" y="21878"/>
                    <a:pt x="1992660" y="21878"/>
                  </a:cubicBezTo>
                  <a:close/>
                  <a:moveTo>
                    <a:pt x="1668810" y="21878"/>
                  </a:moveTo>
                  <a:cubicBezTo>
                    <a:pt x="1638350" y="21878"/>
                    <a:pt x="1623120" y="52784"/>
                    <a:pt x="1623120" y="114598"/>
                  </a:cubicBezTo>
                  <a:cubicBezTo>
                    <a:pt x="1623120" y="172244"/>
                    <a:pt x="1638052" y="201067"/>
                    <a:pt x="1667917" y="201067"/>
                  </a:cubicBezTo>
                  <a:cubicBezTo>
                    <a:pt x="1697385" y="201067"/>
                    <a:pt x="1712119" y="171698"/>
                    <a:pt x="1712119" y="112961"/>
                  </a:cubicBezTo>
                  <a:cubicBezTo>
                    <a:pt x="1712119" y="52239"/>
                    <a:pt x="1697683" y="21878"/>
                    <a:pt x="1668810"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344960" y="21878"/>
                  </a:moveTo>
                  <a:cubicBezTo>
                    <a:pt x="1314500" y="21878"/>
                    <a:pt x="1299270" y="52784"/>
                    <a:pt x="1299270" y="114598"/>
                  </a:cubicBezTo>
                  <a:cubicBezTo>
                    <a:pt x="1299270" y="172244"/>
                    <a:pt x="1314202" y="201067"/>
                    <a:pt x="1344067" y="201067"/>
                  </a:cubicBezTo>
                  <a:cubicBezTo>
                    <a:pt x="1373535" y="201067"/>
                    <a:pt x="1388269" y="171698"/>
                    <a:pt x="1388269" y="112961"/>
                  </a:cubicBezTo>
                  <a:cubicBezTo>
                    <a:pt x="1388269" y="52239"/>
                    <a:pt x="1373833" y="21878"/>
                    <a:pt x="13449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211485" y="21878"/>
                  </a:moveTo>
                  <a:cubicBezTo>
                    <a:pt x="181025" y="21878"/>
                    <a:pt x="165795" y="52784"/>
                    <a:pt x="165795" y="114598"/>
                  </a:cubicBezTo>
                  <a:cubicBezTo>
                    <a:pt x="165795" y="172244"/>
                    <a:pt x="180727" y="201067"/>
                    <a:pt x="210592" y="201067"/>
                  </a:cubicBezTo>
                  <a:cubicBezTo>
                    <a:pt x="240060" y="201067"/>
                    <a:pt x="254794" y="171698"/>
                    <a:pt x="254794" y="112961"/>
                  </a:cubicBezTo>
                  <a:cubicBezTo>
                    <a:pt x="254794" y="52239"/>
                    <a:pt x="240358" y="21878"/>
                    <a:pt x="211485" y="21878"/>
                  </a:cubicBezTo>
                  <a:close/>
                  <a:moveTo>
                    <a:pt x="5784799" y="1191"/>
                  </a:moveTo>
                  <a:cubicBezTo>
                    <a:pt x="5829547" y="1191"/>
                    <a:pt x="5851921" y="37653"/>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3"/>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3"/>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3"/>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3"/>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460825" y="1191"/>
                  </a:moveTo>
                  <a:cubicBezTo>
                    <a:pt x="4505573" y="1191"/>
                    <a:pt x="4527946" y="37653"/>
                    <a:pt x="4527946" y="110579"/>
                  </a:cubicBezTo>
                  <a:cubicBezTo>
                    <a:pt x="4527946" y="128439"/>
                    <a:pt x="4526334" y="144264"/>
                    <a:pt x="4523110" y="158055"/>
                  </a:cubicBezTo>
                  <a:cubicBezTo>
                    <a:pt x="4519886" y="171847"/>
                    <a:pt x="4515222" y="183480"/>
                    <a:pt x="4509120" y="192956"/>
                  </a:cubicBezTo>
                  <a:cubicBezTo>
                    <a:pt x="4503018" y="202431"/>
                    <a:pt x="4495527" y="209624"/>
                    <a:pt x="4486647" y="214536"/>
                  </a:cubicBezTo>
                  <a:cubicBezTo>
                    <a:pt x="4477767" y="219447"/>
                    <a:pt x="4467672" y="221903"/>
                    <a:pt x="4456360" y="221903"/>
                  </a:cubicBezTo>
                  <a:cubicBezTo>
                    <a:pt x="4445644" y="221903"/>
                    <a:pt x="4436095" y="219546"/>
                    <a:pt x="4427711" y="214833"/>
                  </a:cubicBezTo>
                  <a:cubicBezTo>
                    <a:pt x="4419327" y="210121"/>
                    <a:pt x="4412258" y="203250"/>
                    <a:pt x="4406503" y="194221"/>
                  </a:cubicBezTo>
                  <a:cubicBezTo>
                    <a:pt x="4400748" y="185192"/>
                    <a:pt x="4396382" y="174104"/>
                    <a:pt x="4393406" y="160958"/>
                  </a:cubicBezTo>
                  <a:cubicBezTo>
                    <a:pt x="4390430" y="147811"/>
                    <a:pt x="4388941" y="132755"/>
                    <a:pt x="4388941" y="115788"/>
                  </a:cubicBezTo>
                  <a:cubicBezTo>
                    <a:pt x="4388941" y="97135"/>
                    <a:pt x="4390504" y="80665"/>
                    <a:pt x="4393630" y="66377"/>
                  </a:cubicBezTo>
                  <a:cubicBezTo>
                    <a:pt x="4396754" y="52090"/>
                    <a:pt x="4401344" y="40109"/>
                    <a:pt x="4407396" y="30435"/>
                  </a:cubicBezTo>
                  <a:cubicBezTo>
                    <a:pt x="4413448" y="20762"/>
                    <a:pt x="4420964" y="13469"/>
                    <a:pt x="4429944" y="8558"/>
                  </a:cubicBezTo>
                  <a:cubicBezTo>
                    <a:pt x="4438923" y="3646"/>
                    <a:pt x="4449216" y="1191"/>
                    <a:pt x="4460825" y="1191"/>
                  </a:cubicBezTo>
                  <a:close/>
                  <a:moveTo>
                    <a:pt x="3965524" y="1191"/>
                  </a:moveTo>
                  <a:cubicBezTo>
                    <a:pt x="4010272" y="1191"/>
                    <a:pt x="4032646" y="37653"/>
                    <a:pt x="4032646" y="110579"/>
                  </a:cubicBezTo>
                  <a:cubicBezTo>
                    <a:pt x="4032646" y="128439"/>
                    <a:pt x="4031033" y="144264"/>
                    <a:pt x="4027809" y="158055"/>
                  </a:cubicBezTo>
                  <a:cubicBezTo>
                    <a:pt x="4024584" y="171847"/>
                    <a:pt x="4019921" y="183480"/>
                    <a:pt x="4013819" y="192956"/>
                  </a:cubicBezTo>
                  <a:cubicBezTo>
                    <a:pt x="4007717" y="202431"/>
                    <a:pt x="4000226" y="209624"/>
                    <a:pt x="3991346" y="214536"/>
                  </a:cubicBezTo>
                  <a:cubicBezTo>
                    <a:pt x="3982466" y="219447"/>
                    <a:pt x="3972370" y="221903"/>
                    <a:pt x="3961059" y="221903"/>
                  </a:cubicBezTo>
                  <a:cubicBezTo>
                    <a:pt x="3950344" y="221903"/>
                    <a:pt x="3940794" y="219546"/>
                    <a:pt x="3932410" y="214833"/>
                  </a:cubicBezTo>
                  <a:cubicBezTo>
                    <a:pt x="3924026" y="210121"/>
                    <a:pt x="3916957" y="203250"/>
                    <a:pt x="3911202" y="194221"/>
                  </a:cubicBezTo>
                  <a:cubicBezTo>
                    <a:pt x="3905447" y="185192"/>
                    <a:pt x="3901081" y="174104"/>
                    <a:pt x="3898105" y="160958"/>
                  </a:cubicBezTo>
                  <a:cubicBezTo>
                    <a:pt x="3895129" y="147811"/>
                    <a:pt x="3893640" y="132755"/>
                    <a:pt x="3893640" y="115788"/>
                  </a:cubicBezTo>
                  <a:cubicBezTo>
                    <a:pt x="3893640" y="97135"/>
                    <a:pt x="3895203" y="80665"/>
                    <a:pt x="3898328" y="66377"/>
                  </a:cubicBezTo>
                  <a:cubicBezTo>
                    <a:pt x="3901454" y="52090"/>
                    <a:pt x="3906043" y="40109"/>
                    <a:pt x="3912095" y="30435"/>
                  </a:cubicBezTo>
                  <a:cubicBezTo>
                    <a:pt x="3918147" y="20762"/>
                    <a:pt x="3925663" y="13469"/>
                    <a:pt x="3934642" y="8558"/>
                  </a:cubicBezTo>
                  <a:cubicBezTo>
                    <a:pt x="3943622" y="3646"/>
                    <a:pt x="3953915" y="1191"/>
                    <a:pt x="3965524" y="1191"/>
                  </a:cubicBezTo>
                  <a:close/>
                  <a:moveTo>
                    <a:pt x="3803599" y="1191"/>
                  </a:moveTo>
                  <a:cubicBezTo>
                    <a:pt x="3848347" y="1191"/>
                    <a:pt x="3870721" y="37653"/>
                    <a:pt x="3870721" y="110579"/>
                  </a:cubicBezTo>
                  <a:cubicBezTo>
                    <a:pt x="3870721" y="128439"/>
                    <a:pt x="3869108" y="144264"/>
                    <a:pt x="3865884" y="158055"/>
                  </a:cubicBezTo>
                  <a:cubicBezTo>
                    <a:pt x="3862659" y="171847"/>
                    <a:pt x="3857996" y="183480"/>
                    <a:pt x="3851894" y="192956"/>
                  </a:cubicBezTo>
                  <a:cubicBezTo>
                    <a:pt x="3845792" y="202431"/>
                    <a:pt x="3838301" y="209624"/>
                    <a:pt x="3829421" y="214536"/>
                  </a:cubicBezTo>
                  <a:cubicBezTo>
                    <a:pt x="3820541" y="219447"/>
                    <a:pt x="3810445" y="221903"/>
                    <a:pt x="3799134" y="221903"/>
                  </a:cubicBezTo>
                  <a:cubicBezTo>
                    <a:pt x="3788419" y="221903"/>
                    <a:pt x="3778869" y="219546"/>
                    <a:pt x="3770485" y="214833"/>
                  </a:cubicBezTo>
                  <a:cubicBezTo>
                    <a:pt x="3762101" y="210121"/>
                    <a:pt x="3755031" y="203250"/>
                    <a:pt x="3749277" y="194221"/>
                  </a:cubicBezTo>
                  <a:cubicBezTo>
                    <a:pt x="3743522" y="185192"/>
                    <a:pt x="3739157" y="174104"/>
                    <a:pt x="3736180" y="160958"/>
                  </a:cubicBezTo>
                  <a:cubicBezTo>
                    <a:pt x="3733203" y="147811"/>
                    <a:pt x="3731715" y="132755"/>
                    <a:pt x="3731715" y="115788"/>
                  </a:cubicBezTo>
                  <a:cubicBezTo>
                    <a:pt x="3731715" y="97135"/>
                    <a:pt x="3733278" y="80665"/>
                    <a:pt x="3736403" y="66377"/>
                  </a:cubicBezTo>
                  <a:cubicBezTo>
                    <a:pt x="3739529" y="52090"/>
                    <a:pt x="3744118" y="40109"/>
                    <a:pt x="3750170" y="30435"/>
                  </a:cubicBezTo>
                  <a:cubicBezTo>
                    <a:pt x="3756222" y="20762"/>
                    <a:pt x="3763738" y="13469"/>
                    <a:pt x="3772717" y="8558"/>
                  </a:cubicBezTo>
                  <a:cubicBezTo>
                    <a:pt x="3781697" y="3646"/>
                    <a:pt x="3791991" y="1191"/>
                    <a:pt x="3803599" y="1191"/>
                  </a:cubicBezTo>
                  <a:close/>
                  <a:moveTo>
                    <a:pt x="3470224" y="1191"/>
                  </a:moveTo>
                  <a:cubicBezTo>
                    <a:pt x="3514972" y="1191"/>
                    <a:pt x="3537346" y="37653"/>
                    <a:pt x="3537346" y="110579"/>
                  </a:cubicBezTo>
                  <a:cubicBezTo>
                    <a:pt x="3537346" y="128439"/>
                    <a:pt x="3535733" y="144264"/>
                    <a:pt x="3532509" y="158055"/>
                  </a:cubicBezTo>
                  <a:cubicBezTo>
                    <a:pt x="3529284" y="171847"/>
                    <a:pt x="3524621" y="183480"/>
                    <a:pt x="3518519" y="192956"/>
                  </a:cubicBezTo>
                  <a:cubicBezTo>
                    <a:pt x="3512417" y="202431"/>
                    <a:pt x="3504926" y="209624"/>
                    <a:pt x="3496046" y="214536"/>
                  </a:cubicBezTo>
                  <a:cubicBezTo>
                    <a:pt x="3487166" y="219447"/>
                    <a:pt x="3477070" y="221903"/>
                    <a:pt x="3465759" y="221903"/>
                  </a:cubicBezTo>
                  <a:cubicBezTo>
                    <a:pt x="3455044" y="221903"/>
                    <a:pt x="3445494" y="219546"/>
                    <a:pt x="3437110" y="214833"/>
                  </a:cubicBezTo>
                  <a:cubicBezTo>
                    <a:pt x="3428726" y="210121"/>
                    <a:pt x="3421657" y="203250"/>
                    <a:pt x="3415902" y="194221"/>
                  </a:cubicBezTo>
                  <a:cubicBezTo>
                    <a:pt x="3410147" y="185192"/>
                    <a:pt x="3405781" y="174104"/>
                    <a:pt x="3402805" y="160958"/>
                  </a:cubicBezTo>
                  <a:cubicBezTo>
                    <a:pt x="3399829" y="147811"/>
                    <a:pt x="3398340" y="132755"/>
                    <a:pt x="3398340" y="115788"/>
                  </a:cubicBezTo>
                  <a:cubicBezTo>
                    <a:pt x="3398340" y="97135"/>
                    <a:pt x="3399903" y="80665"/>
                    <a:pt x="3403028" y="66377"/>
                  </a:cubicBezTo>
                  <a:cubicBezTo>
                    <a:pt x="3406154" y="52090"/>
                    <a:pt x="3410743" y="40109"/>
                    <a:pt x="3416795" y="30435"/>
                  </a:cubicBezTo>
                  <a:cubicBezTo>
                    <a:pt x="3422847" y="20762"/>
                    <a:pt x="3430363" y="13469"/>
                    <a:pt x="3439342" y="8558"/>
                  </a:cubicBezTo>
                  <a:cubicBezTo>
                    <a:pt x="3448322" y="3646"/>
                    <a:pt x="3458615" y="1191"/>
                    <a:pt x="3470224" y="1191"/>
                  </a:cubicBezTo>
                  <a:close/>
                  <a:moveTo>
                    <a:pt x="2974924" y="1191"/>
                  </a:moveTo>
                  <a:cubicBezTo>
                    <a:pt x="3019672" y="1191"/>
                    <a:pt x="3042046" y="37653"/>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3"/>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317699" y="1191"/>
                  </a:moveTo>
                  <a:cubicBezTo>
                    <a:pt x="2362447" y="1191"/>
                    <a:pt x="2384821" y="37653"/>
                    <a:pt x="2384821" y="110579"/>
                  </a:cubicBezTo>
                  <a:cubicBezTo>
                    <a:pt x="2384821" y="128439"/>
                    <a:pt x="2383209" y="144264"/>
                    <a:pt x="2379984" y="158055"/>
                  </a:cubicBezTo>
                  <a:cubicBezTo>
                    <a:pt x="2376759" y="171847"/>
                    <a:pt x="2372096" y="183480"/>
                    <a:pt x="2365994" y="192956"/>
                  </a:cubicBezTo>
                  <a:cubicBezTo>
                    <a:pt x="2359892" y="202431"/>
                    <a:pt x="2352401" y="209624"/>
                    <a:pt x="2343521" y="214536"/>
                  </a:cubicBezTo>
                  <a:cubicBezTo>
                    <a:pt x="2334641" y="219447"/>
                    <a:pt x="2324545" y="221903"/>
                    <a:pt x="2313235" y="221903"/>
                  </a:cubicBezTo>
                  <a:cubicBezTo>
                    <a:pt x="2302519" y="221903"/>
                    <a:pt x="2292969" y="219546"/>
                    <a:pt x="2284585" y="214833"/>
                  </a:cubicBezTo>
                  <a:cubicBezTo>
                    <a:pt x="2276201" y="210121"/>
                    <a:pt x="2269132" y="203250"/>
                    <a:pt x="2263377" y="194221"/>
                  </a:cubicBezTo>
                  <a:cubicBezTo>
                    <a:pt x="2257622" y="185192"/>
                    <a:pt x="2253257" y="174104"/>
                    <a:pt x="2250280" y="160958"/>
                  </a:cubicBezTo>
                  <a:cubicBezTo>
                    <a:pt x="2247304" y="147811"/>
                    <a:pt x="2245815" y="132755"/>
                    <a:pt x="2245815" y="115788"/>
                  </a:cubicBezTo>
                  <a:cubicBezTo>
                    <a:pt x="2245815" y="97135"/>
                    <a:pt x="2247378" y="80665"/>
                    <a:pt x="2250503" y="66377"/>
                  </a:cubicBezTo>
                  <a:cubicBezTo>
                    <a:pt x="2253629" y="52090"/>
                    <a:pt x="2258217" y="40109"/>
                    <a:pt x="2264270" y="30435"/>
                  </a:cubicBezTo>
                  <a:cubicBezTo>
                    <a:pt x="2270322" y="20762"/>
                    <a:pt x="2277838" y="13469"/>
                    <a:pt x="2286817" y="8558"/>
                  </a:cubicBezTo>
                  <a:cubicBezTo>
                    <a:pt x="2295797" y="3646"/>
                    <a:pt x="2306091" y="1191"/>
                    <a:pt x="2317699" y="1191"/>
                  </a:cubicBezTo>
                  <a:close/>
                  <a:moveTo>
                    <a:pt x="1993850" y="1191"/>
                  </a:moveTo>
                  <a:cubicBezTo>
                    <a:pt x="2038598" y="1191"/>
                    <a:pt x="2060972" y="37653"/>
                    <a:pt x="2060972" y="110579"/>
                  </a:cubicBezTo>
                  <a:cubicBezTo>
                    <a:pt x="2060972" y="128439"/>
                    <a:pt x="2059360" y="144264"/>
                    <a:pt x="2056135" y="158055"/>
                  </a:cubicBezTo>
                  <a:cubicBezTo>
                    <a:pt x="2052910" y="171847"/>
                    <a:pt x="2048247" y="183480"/>
                    <a:pt x="2042145" y="192956"/>
                  </a:cubicBezTo>
                  <a:cubicBezTo>
                    <a:pt x="2036043" y="202431"/>
                    <a:pt x="2028552" y="209624"/>
                    <a:pt x="2019672" y="214536"/>
                  </a:cubicBezTo>
                  <a:cubicBezTo>
                    <a:pt x="2010792" y="219447"/>
                    <a:pt x="2000697" y="221903"/>
                    <a:pt x="1989386" y="221903"/>
                  </a:cubicBezTo>
                  <a:cubicBezTo>
                    <a:pt x="1978670" y="221903"/>
                    <a:pt x="1969120" y="219546"/>
                    <a:pt x="1960736" y="214833"/>
                  </a:cubicBezTo>
                  <a:cubicBezTo>
                    <a:pt x="1952352" y="210121"/>
                    <a:pt x="1945283" y="203250"/>
                    <a:pt x="1939528" y="194221"/>
                  </a:cubicBezTo>
                  <a:cubicBezTo>
                    <a:pt x="1933774" y="185192"/>
                    <a:pt x="1929408" y="174104"/>
                    <a:pt x="1926431" y="160958"/>
                  </a:cubicBezTo>
                  <a:cubicBezTo>
                    <a:pt x="1923455" y="147811"/>
                    <a:pt x="1921967" y="132755"/>
                    <a:pt x="1921967" y="115788"/>
                  </a:cubicBezTo>
                  <a:cubicBezTo>
                    <a:pt x="1921967" y="97135"/>
                    <a:pt x="1923529" y="80665"/>
                    <a:pt x="1926654" y="66377"/>
                  </a:cubicBezTo>
                  <a:cubicBezTo>
                    <a:pt x="1929780" y="52090"/>
                    <a:pt x="1934369" y="40109"/>
                    <a:pt x="1940421" y="30435"/>
                  </a:cubicBezTo>
                  <a:cubicBezTo>
                    <a:pt x="1946474" y="20762"/>
                    <a:pt x="1953989" y="13469"/>
                    <a:pt x="1962969" y="8558"/>
                  </a:cubicBezTo>
                  <a:cubicBezTo>
                    <a:pt x="1971948" y="3646"/>
                    <a:pt x="1982242" y="1191"/>
                    <a:pt x="1993850" y="1191"/>
                  </a:cubicBezTo>
                  <a:close/>
                  <a:moveTo>
                    <a:pt x="1670001" y="1191"/>
                  </a:moveTo>
                  <a:cubicBezTo>
                    <a:pt x="1714748" y="1191"/>
                    <a:pt x="1737122" y="37653"/>
                    <a:pt x="1737122" y="110579"/>
                  </a:cubicBezTo>
                  <a:cubicBezTo>
                    <a:pt x="1737122" y="128439"/>
                    <a:pt x="1735510" y="144264"/>
                    <a:pt x="1732285" y="158055"/>
                  </a:cubicBezTo>
                  <a:cubicBezTo>
                    <a:pt x="1729060" y="171847"/>
                    <a:pt x="1724397" y="183480"/>
                    <a:pt x="1718295" y="192956"/>
                  </a:cubicBezTo>
                  <a:cubicBezTo>
                    <a:pt x="1712193" y="202431"/>
                    <a:pt x="1704702" y="209624"/>
                    <a:pt x="1695822" y="214536"/>
                  </a:cubicBezTo>
                  <a:cubicBezTo>
                    <a:pt x="1686942" y="219447"/>
                    <a:pt x="1676846" y="221903"/>
                    <a:pt x="1665536" y="221903"/>
                  </a:cubicBezTo>
                  <a:cubicBezTo>
                    <a:pt x="1654820" y="221903"/>
                    <a:pt x="1645270" y="219546"/>
                    <a:pt x="1636886" y="214833"/>
                  </a:cubicBezTo>
                  <a:cubicBezTo>
                    <a:pt x="1628502" y="210121"/>
                    <a:pt x="1621433" y="203250"/>
                    <a:pt x="1615678" y="194221"/>
                  </a:cubicBezTo>
                  <a:cubicBezTo>
                    <a:pt x="1609924" y="185192"/>
                    <a:pt x="1605558" y="174104"/>
                    <a:pt x="1602581" y="160958"/>
                  </a:cubicBezTo>
                  <a:cubicBezTo>
                    <a:pt x="1599605" y="147811"/>
                    <a:pt x="1598117" y="132755"/>
                    <a:pt x="1598117" y="115788"/>
                  </a:cubicBezTo>
                  <a:cubicBezTo>
                    <a:pt x="1598117" y="97135"/>
                    <a:pt x="1599679" y="80665"/>
                    <a:pt x="1602804" y="66377"/>
                  </a:cubicBezTo>
                  <a:cubicBezTo>
                    <a:pt x="1605930" y="52090"/>
                    <a:pt x="1610519" y="40109"/>
                    <a:pt x="1616571" y="30435"/>
                  </a:cubicBezTo>
                  <a:cubicBezTo>
                    <a:pt x="1622624" y="20762"/>
                    <a:pt x="1630139" y="13469"/>
                    <a:pt x="1639119" y="8558"/>
                  </a:cubicBezTo>
                  <a:cubicBezTo>
                    <a:pt x="1648098" y="3646"/>
                    <a:pt x="1658392" y="1191"/>
                    <a:pt x="1670001" y="1191"/>
                  </a:cubicBezTo>
                  <a:close/>
                  <a:moveTo>
                    <a:pt x="1508074" y="1191"/>
                  </a:moveTo>
                  <a:cubicBezTo>
                    <a:pt x="1552822" y="1191"/>
                    <a:pt x="1575196" y="37653"/>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346151" y="1191"/>
                  </a:moveTo>
                  <a:cubicBezTo>
                    <a:pt x="1390898" y="1191"/>
                    <a:pt x="1413272" y="37653"/>
                    <a:pt x="1413272" y="110579"/>
                  </a:cubicBezTo>
                  <a:cubicBezTo>
                    <a:pt x="1413272" y="128439"/>
                    <a:pt x="1411660" y="144264"/>
                    <a:pt x="1408435" y="158055"/>
                  </a:cubicBezTo>
                  <a:cubicBezTo>
                    <a:pt x="1405210" y="171847"/>
                    <a:pt x="1400547" y="183480"/>
                    <a:pt x="1394445" y="192956"/>
                  </a:cubicBezTo>
                  <a:cubicBezTo>
                    <a:pt x="1388343" y="202431"/>
                    <a:pt x="1380852" y="209624"/>
                    <a:pt x="1371972" y="214536"/>
                  </a:cubicBezTo>
                  <a:cubicBezTo>
                    <a:pt x="1363092" y="219447"/>
                    <a:pt x="1352997" y="221903"/>
                    <a:pt x="1341686" y="221903"/>
                  </a:cubicBezTo>
                  <a:cubicBezTo>
                    <a:pt x="1330970" y="221903"/>
                    <a:pt x="1321420" y="219546"/>
                    <a:pt x="1313036" y="214833"/>
                  </a:cubicBezTo>
                  <a:cubicBezTo>
                    <a:pt x="1304652" y="210121"/>
                    <a:pt x="1297583" y="203250"/>
                    <a:pt x="1291828" y="194221"/>
                  </a:cubicBezTo>
                  <a:cubicBezTo>
                    <a:pt x="1286074" y="185192"/>
                    <a:pt x="1281708" y="174104"/>
                    <a:pt x="1278731" y="160958"/>
                  </a:cubicBezTo>
                  <a:cubicBezTo>
                    <a:pt x="1275755" y="147811"/>
                    <a:pt x="1274267" y="132755"/>
                    <a:pt x="1274267" y="115788"/>
                  </a:cubicBezTo>
                  <a:cubicBezTo>
                    <a:pt x="1274267" y="97135"/>
                    <a:pt x="1275829" y="80665"/>
                    <a:pt x="1278955" y="66377"/>
                  </a:cubicBezTo>
                  <a:cubicBezTo>
                    <a:pt x="1282080" y="52090"/>
                    <a:pt x="1286669" y="40109"/>
                    <a:pt x="1292721" y="30435"/>
                  </a:cubicBezTo>
                  <a:cubicBezTo>
                    <a:pt x="1298774" y="20762"/>
                    <a:pt x="1306289" y="13469"/>
                    <a:pt x="1315269" y="8558"/>
                  </a:cubicBezTo>
                  <a:cubicBezTo>
                    <a:pt x="1324248" y="3646"/>
                    <a:pt x="1334542" y="1191"/>
                    <a:pt x="1346151" y="1191"/>
                  </a:cubicBezTo>
                  <a:close/>
                  <a:moveTo>
                    <a:pt x="536525" y="1191"/>
                  </a:moveTo>
                  <a:cubicBezTo>
                    <a:pt x="581273" y="1191"/>
                    <a:pt x="603647" y="37653"/>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212675" y="1191"/>
                  </a:moveTo>
                  <a:cubicBezTo>
                    <a:pt x="257423" y="1191"/>
                    <a:pt x="279797" y="37653"/>
                    <a:pt x="279797" y="110579"/>
                  </a:cubicBezTo>
                  <a:cubicBezTo>
                    <a:pt x="279797" y="128439"/>
                    <a:pt x="278185" y="144264"/>
                    <a:pt x="274960" y="158055"/>
                  </a:cubicBezTo>
                  <a:cubicBezTo>
                    <a:pt x="271735" y="171847"/>
                    <a:pt x="267072" y="183480"/>
                    <a:pt x="260970" y="192956"/>
                  </a:cubicBezTo>
                  <a:cubicBezTo>
                    <a:pt x="254868" y="202431"/>
                    <a:pt x="247377" y="209624"/>
                    <a:pt x="238497" y="214536"/>
                  </a:cubicBezTo>
                  <a:cubicBezTo>
                    <a:pt x="229617" y="219447"/>
                    <a:pt x="219522" y="221903"/>
                    <a:pt x="208211" y="221903"/>
                  </a:cubicBezTo>
                  <a:cubicBezTo>
                    <a:pt x="197495" y="221903"/>
                    <a:pt x="187945" y="219546"/>
                    <a:pt x="179561" y="214833"/>
                  </a:cubicBezTo>
                  <a:cubicBezTo>
                    <a:pt x="171177" y="210121"/>
                    <a:pt x="164108" y="203250"/>
                    <a:pt x="158353" y="194221"/>
                  </a:cubicBezTo>
                  <a:cubicBezTo>
                    <a:pt x="152599" y="185192"/>
                    <a:pt x="148233" y="174104"/>
                    <a:pt x="145256" y="160958"/>
                  </a:cubicBezTo>
                  <a:cubicBezTo>
                    <a:pt x="142280" y="147811"/>
                    <a:pt x="140792" y="132755"/>
                    <a:pt x="140792" y="115788"/>
                  </a:cubicBezTo>
                  <a:cubicBezTo>
                    <a:pt x="140792" y="97135"/>
                    <a:pt x="142354" y="80665"/>
                    <a:pt x="145480" y="66377"/>
                  </a:cubicBezTo>
                  <a:cubicBezTo>
                    <a:pt x="148605" y="52090"/>
                    <a:pt x="153194" y="40109"/>
                    <a:pt x="159246" y="30435"/>
                  </a:cubicBezTo>
                  <a:cubicBezTo>
                    <a:pt x="165299" y="20762"/>
                    <a:pt x="172814" y="13469"/>
                    <a:pt x="181794" y="8558"/>
                  </a:cubicBezTo>
                  <a:cubicBezTo>
                    <a:pt x="190773" y="3646"/>
                    <a:pt x="201067" y="1191"/>
                    <a:pt x="21267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312740" y="0"/>
                  </a:moveTo>
                  <a:lnTo>
                    <a:pt x="4321967" y="0"/>
                  </a:lnTo>
                  <a:lnTo>
                    <a:pt x="4321967" y="218182"/>
                  </a:lnTo>
                  <a:lnTo>
                    <a:pt x="4297560" y="218182"/>
                  </a:lnTo>
                  <a:lnTo>
                    <a:pt x="4297560" y="33784"/>
                  </a:lnTo>
                  <a:cubicBezTo>
                    <a:pt x="4295675" y="35669"/>
                    <a:pt x="4292921" y="37827"/>
                    <a:pt x="4289300" y="40258"/>
                  </a:cubicBezTo>
                  <a:cubicBezTo>
                    <a:pt x="4285678" y="42689"/>
                    <a:pt x="4281611" y="45095"/>
                    <a:pt x="4277096" y="47476"/>
                  </a:cubicBezTo>
                  <a:cubicBezTo>
                    <a:pt x="4272581" y="49857"/>
                    <a:pt x="4267819" y="52090"/>
                    <a:pt x="4262809" y="54173"/>
                  </a:cubicBezTo>
                  <a:cubicBezTo>
                    <a:pt x="4257798" y="56257"/>
                    <a:pt x="4252911" y="57894"/>
                    <a:pt x="4248149" y="59085"/>
                  </a:cubicBezTo>
                  <a:lnTo>
                    <a:pt x="4248149" y="34379"/>
                  </a:lnTo>
                  <a:cubicBezTo>
                    <a:pt x="4253507" y="32891"/>
                    <a:pt x="4259187" y="30882"/>
                    <a:pt x="4265189" y="28352"/>
                  </a:cubicBezTo>
                  <a:cubicBezTo>
                    <a:pt x="4271193" y="25822"/>
                    <a:pt x="4277096" y="22994"/>
                    <a:pt x="4282900" y="19869"/>
                  </a:cubicBezTo>
                  <a:cubicBezTo>
                    <a:pt x="4288705" y="16743"/>
                    <a:pt x="4294187" y="13469"/>
                    <a:pt x="4299345" y="10046"/>
                  </a:cubicBezTo>
                  <a:cubicBezTo>
                    <a:pt x="4304505" y="6623"/>
                    <a:pt x="4308970" y="3274"/>
                    <a:pt x="4312740"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655516" y="0"/>
                  </a:moveTo>
                  <a:lnTo>
                    <a:pt x="3664744" y="0"/>
                  </a:lnTo>
                  <a:lnTo>
                    <a:pt x="3664744" y="218182"/>
                  </a:lnTo>
                  <a:lnTo>
                    <a:pt x="3640336" y="218182"/>
                  </a:lnTo>
                  <a:lnTo>
                    <a:pt x="3640336" y="33784"/>
                  </a:lnTo>
                  <a:cubicBezTo>
                    <a:pt x="3638451" y="35669"/>
                    <a:pt x="3635697" y="37827"/>
                    <a:pt x="3632076" y="40258"/>
                  </a:cubicBezTo>
                  <a:cubicBezTo>
                    <a:pt x="3628454" y="42689"/>
                    <a:pt x="3624386" y="45095"/>
                    <a:pt x="3619872" y="47476"/>
                  </a:cubicBezTo>
                  <a:cubicBezTo>
                    <a:pt x="3615357" y="49857"/>
                    <a:pt x="3610595" y="52090"/>
                    <a:pt x="3605584" y="54173"/>
                  </a:cubicBezTo>
                  <a:cubicBezTo>
                    <a:pt x="3600574" y="56257"/>
                    <a:pt x="3595687" y="57894"/>
                    <a:pt x="3590925" y="59085"/>
                  </a:cubicBezTo>
                  <a:lnTo>
                    <a:pt x="3590925" y="34379"/>
                  </a:lnTo>
                  <a:cubicBezTo>
                    <a:pt x="3596282" y="32891"/>
                    <a:pt x="3601963" y="30882"/>
                    <a:pt x="3607966" y="28352"/>
                  </a:cubicBezTo>
                  <a:cubicBezTo>
                    <a:pt x="3613968" y="25822"/>
                    <a:pt x="3619872" y="22994"/>
                    <a:pt x="3625676" y="19869"/>
                  </a:cubicBezTo>
                  <a:cubicBezTo>
                    <a:pt x="3631480" y="16743"/>
                    <a:pt x="3636962" y="13469"/>
                    <a:pt x="3642122" y="10046"/>
                  </a:cubicBezTo>
                  <a:cubicBezTo>
                    <a:pt x="3647281" y="6623"/>
                    <a:pt x="3651746" y="3274"/>
                    <a:pt x="365551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3160216" y="0"/>
                  </a:moveTo>
                  <a:lnTo>
                    <a:pt x="3169444" y="0"/>
                  </a:lnTo>
                  <a:lnTo>
                    <a:pt x="3169444" y="218182"/>
                  </a:lnTo>
                  <a:lnTo>
                    <a:pt x="3145036" y="218182"/>
                  </a:lnTo>
                  <a:lnTo>
                    <a:pt x="3145036" y="33784"/>
                  </a:lnTo>
                  <a:cubicBezTo>
                    <a:pt x="3143151" y="35669"/>
                    <a:pt x="3140397" y="37827"/>
                    <a:pt x="3136776" y="40258"/>
                  </a:cubicBezTo>
                  <a:cubicBezTo>
                    <a:pt x="3133154" y="42689"/>
                    <a:pt x="3129086" y="45095"/>
                    <a:pt x="3124572" y="47476"/>
                  </a:cubicBezTo>
                  <a:cubicBezTo>
                    <a:pt x="3120057" y="49857"/>
                    <a:pt x="3115295" y="52090"/>
                    <a:pt x="3110284" y="54173"/>
                  </a:cubicBezTo>
                  <a:cubicBezTo>
                    <a:pt x="3105274" y="56257"/>
                    <a:pt x="3100387" y="57894"/>
                    <a:pt x="3095625" y="59085"/>
                  </a:cubicBezTo>
                  <a:lnTo>
                    <a:pt x="3095625" y="34379"/>
                  </a:lnTo>
                  <a:cubicBezTo>
                    <a:pt x="3100982" y="32891"/>
                    <a:pt x="3106663" y="30882"/>
                    <a:pt x="3112666" y="28352"/>
                  </a:cubicBezTo>
                  <a:cubicBezTo>
                    <a:pt x="3118668" y="25822"/>
                    <a:pt x="3124572" y="22994"/>
                    <a:pt x="3130376" y="19869"/>
                  </a:cubicBezTo>
                  <a:cubicBezTo>
                    <a:pt x="3136180" y="16743"/>
                    <a:pt x="3141662" y="13469"/>
                    <a:pt x="3146822" y="10046"/>
                  </a:cubicBezTo>
                  <a:cubicBezTo>
                    <a:pt x="3151981" y="6623"/>
                    <a:pt x="3156446" y="3274"/>
                    <a:pt x="3160216"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169616" y="0"/>
                  </a:moveTo>
                  <a:lnTo>
                    <a:pt x="2178844" y="0"/>
                  </a:lnTo>
                  <a:lnTo>
                    <a:pt x="2178844" y="218182"/>
                  </a:lnTo>
                  <a:lnTo>
                    <a:pt x="2154436" y="218182"/>
                  </a:lnTo>
                  <a:lnTo>
                    <a:pt x="2154436" y="33784"/>
                  </a:lnTo>
                  <a:cubicBezTo>
                    <a:pt x="2152551" y="35669"/>
                    <a:pt x="2149797" y="37827"/>
                    <a:pt x="2146176" y="40258"/>
                  </a:cubicBezTo>
                  <a:cubicBezTo>
                    <a:pt x="2142555" y="42689"/>
                    <a:pt x="2138487" y="45095"/>
                    <a:pt x="2133972" y="47476"/>
                  </a:cubicBezTo>
                  <a:cubicBezTo>
                    <a:pt x="2129458" y="49857"/>
                    <a:pt x="2124695" y="52090"/>
                    <a:pt x="2119685" y="54173"/>
                  </a:cubicBezTo>
                  <a:cubicBezTo>
                    <a:pt x="2114674" y="56257"/>
                    <a:pt x="2109787" y="57894"/>
                    <a:pt x="2105025" y="59085"/>
                  </a:cubicBezTo>
                  <a:lnTo>
                    <a:pt x="2105025" y="34379"/>
                  </a:lnTo>
                  <a:cubicBezTo>
                    <a:pt x="2110383" y="32891"/>
                    <a:pt x="2116063" y="30882"/>
                    <a:pt x="2122066" y="28352"/>
                  </a:cubicBezTo>
                  <a:cubicBezTo>
                    <a:pt x="2128069" y="25822"/>
                    <a:pt x="2133972" y="22994"/>
                    <a:pt x="2139776" y="19869"/>
                  </a:cubicBezTo>
                  <a:cubicBezTo>
                    <a:pt x="2145581" y="16743"/>
                    <a:pt x="2151063" y="13469"/>
                    <a:pt x="2156222" y="10046"/>
                  </a:cubicBezTo>
                  <a:cubicBezTo>
                    <a:pt x="2161381" y="6623"/>
                    <a:pt x="2165846" y="3274"/>
                    <a:pt x="2169616" y="0"/>
                  </a:cubicBezTo>
                  <a:close/>
                  <a:moveTo>
                    <a:pt x="1845767" y="0"/>
                  </a:moveTo>
                  <a:lnTo>
                    <a:pt x="1854994" y="0"/>
                  </a:lnTo>
                  <a:lnTo>
                    <a:pt x="1854994" y="218182"/>
                  </a:lnTo>
                  <a:lnTo>
                    <a:pt x="1830586" y="218182"/>
                  </a:lnTo>
                  <a:lnTo>
                    <a:pt x="1830586" y="33784"/>
                  </a:lnTo>
                  <a:cubicBezTo>
                    <a:pt x="1828701" y="35669"/>
                    <a:pt x="1825947" y="37827"/>
                    <a:pt x="1822326" y="40258"/>
                  </a:cubicBezTo>
                  <a:cubicBezTo>
                    <a:pt x="1818705" y="42689"/>
                    <a:pt x="1814636" y="45095"/>
                    <a:pt x="1810122" y="47476"/>
                  </a:cubicBezTo>
                  <a:cubicBezTo>
                    <a:pt x="1805608" y="49857"/>
                    <a:pt x="1800845" y="52090"/>
                    <a:pt x="1795835" y="54173"/>
                  </a:cubicBezTo>
                  <a:cubicBezTo>
                    <a:pt x="1790824" y="56257"/>
                    <a:pt x="1785938" y="57894"/>
                    <a:pt x="1781175" y="59085"/>
                  </a:cubicBezTo>
                  <a:lnTo>
                    <a:pt x="1781175" y="34379"/>
                  </a:lnTo>
                  <a:cubicBezTo>
                    <a:pt x="1786533" y="32891"/>
                    <a:pt x="1792213" y="30882"/>
                    <a:pt x="1798216" y="28352"/>
                  </a:cubicBezTo>
                  <a:cubicBezTo>
                    <a:pt x="1804219" y="25822"/>
                    <a:pt x="1810122" y="22994"/>
                    <a:pt x="1815927" y="19869"/>
                  </a:cubicBezTo>
                  <a:cubicBezTo>
                    <a:pt x="1821731" y="16743"/>
                    <a:pt x="1827213" y="13469"/>
                    <a:pt x="1832372" y="10046"/>
                  </a:cubicBezTo>
                  <a:cubicBezTo>
                    <a:pt x="1837531" y="6623"/>
                    <a:pt x="1841996" y="3274"/>
                    <a:pt x="1845767" y="0"/>
                  </a:cubicBezTo>
                  <a:close/>
                  <a:moveTo>
                    <a:pt x="1198067" y="0"/>
                  </a:moveTo>
                  <a:lnTo>
                    <a:pt x="1207294" y="0"/>
                  </a:lnTo>
                  <a:lnTo>
                    <a:pt x="1207294" y="218182"/>
                  </a:lnTo>
                  <a:lnTo>
                    <a:pt x="1182886" y="218182"/>
                  </a:lnTo>
                  <a:lnTo>
                    <a:pt x="1182886" y="33784"/>
                  </a:lnTo>
                  <a:cubicBezTo>
                    <a:pt x="1181001" y="35669"/>
                    <a:pt x="1178248" y="37827"/>
                    <a:pt x="1174626" y="40258"/>
                  </a:cubicBezTo>
                  <a:cubicBezTo>
                    <a:pt x="1171005" y="42689"/>
                    <a:pt x="1166937" y="45095"/>
                    <a:pt x="1162422" y="47476"/>
                  </a:cubicBezTo>
                  <a:cubicBezTo>
                    <a:pt x="1157908" y="49857"/>
                    <a:pt x="1153145" y="52090"/>
                    <a:pt x="1148135" y="54173"/>
                  </a:cubicBezTo>
                  <a:cubicBezTo>
                    <a:pt x="1143124" y="56257"/>
                    <a:pt x="1138238" y="57894"/>
                    <a:pt x="1133475" y="59085"/>
                  </a:cubicBezTo>
                  <a:lnTo>
                    <a:pt x="1133475" y="34379"/>
                  </a:lnTo>
                  <a:cubicBezTo>
                    <a:pt x="1138833" y="32891"/>
                    <a:pt x="1144513" y="30882"/>
                    <a:pt x="1150516" y="28352"/>
                  </a:cubicBezTo>
                  <a:cubicBezTo>
                    <a:pt x="1156519" y="25822"/>
                    <a:pt x="1162422" y="22994"/>
                    <a:pt x="1168226" y="19869"/>
                  </a:cubicBezTo>
                  <a:cubicBezTo>
                    <a:pt x="1174031" y="16743"/>
                    <a:pt x="1179513" y="13469"/>
                    <a:pt x="1184672" y="10046"/>
                  </a:cubicBezTo>
                  <a:cubicBezTo>
                    <a:pt x="1189831" y="6623"/>
                    <a:pt x="1194296" y="3274"/>
                    <a:pt x="1198067"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874217" y="0"/>
                  </a:moveTo>
                  <a:lnTo>
                    <a:pt x="883444" y="0"/>
                  </a:lnTo>
                  <a:lnTo>
                    <a:pt x="883444" y="218182"/>
                  </a:lnTo>
                  <a:lnTo>
                    <a:pt x="859036" y="218182"/>
                  </a:lnTo>
                  <a:lnTo>
                    <a:pt x="859036" y="33784"/>
                  </a:lnTo>
                  <a:cubicBezTo>
                    <a:pt x="857151" y="35669"/>
                    <a:pt x="854398" y="37827"/>
                    <a:pt x="850776" y="40258"/>
                  </a:cubicBezTo>
                  <a:cubicBezTo>
                    <a:pt x="847155" y="42689"/>
                    <a:pt x="843087" y="45095"/>
                    <a:pt x="838572" y="47476"/>
                  </a:cubicBezTo>
                  <a:cubicBezTo>
                    <a:pt x="834058" y="49857"/>
                    <a:pt x="829295" y="52090"/>
                    <a:pt x="824285" y="54173"/>
                  </a:cubicBezTo>
                  <a:cubicBezTo>
                    <a:pt x="819274" y="56257"/>
                    <a:pt x="814388" y="57894"/>
                    <a:pt x="809625" y="59085"/>
                  </a:cubicBezTo>
                  <a:lnTo>
                    <a:pt x="809625" y="34379"/>
                  </a:lnTo>
                  <a:cubicBezTo>
                    <a:pt x="814983" y="32891"/>
                    <a:pt x="820663" y="30882"/>
                    <a:pt x="826666" y="28352"/>
                  </a:cubicBezTo>
                  <a:cubicBezTo>
                    <a:pt x="832669" y="25822"/>
                    <a:pt x="838572" y="22994"/>
                    <a:pt x="844376" y="19869"/>
                  </a:cubicBezTo>
                  <a:cubicBezTo>
                    <a:pt x="850181" y="16743"/>
                    <a:pt x="855663" y="13469"/>
                    <a:pt x="860822" y="10046"/>
                  </a:cubicBezTo>
                  <a:cubicBezTo>
                    <a:pt x="865981" y="6623"/>
                    <a:pt x="870446" y="3274"/>
                    <a:pt x="874217" y="0"/>
                  </a:cubicBezTo>
                  <a:close/>
                  <a:moveTo>
                    <a:pt x="712292" y="0"/>
                  </a:moveTo>
                  <a:lnTo>
                    <a:pt x="721519" y="0"/>
                  </a:lnTo>
                  <a:lnTo>
                    <a:pt x="721519" y="218182"/>
                  </a:lnTo>
                  <a:lnTo>
                    <a:pt x="697111" y="218182"/>
                  </a:lnTo>
                  <a:lnTo>
                    <a:pt x="697111" y="33784"/>
                  </a:lnTo>
                  <a:cubicBezTo>
                    <a:pt x="695226" y="35669"/>
                    <a:pt x="692473" y="37827"/>
                    <a:pt x="688851" y="40258"/>
                  </a:cubicBezTo>
                  <a:cubicBezTo>
                    <a:pt x="685230" y="42689"/>
                    <a:pt x="681162" y="45095"/>
                    <a:pt x="676647" y="47476"/>
                  </a:cubicBezTo>
                  <a:cubicBezTo>
                    <a:pt x="672133" y="49857"/>
                    <a:pt x="667370" y="52090"/>
                    <a:pt x="662360" y="54173"/>
                  </a:cubicBezTo>
                  <a:cubicBezTo>
                    <a:pt x="657349" y="56257"/>
                    <a:pt x="652463" y="57894"/>
                    <a:pt x="647700" y="59085"/>
                  </a:cubicBezTo>
                  <a:lnTo>
                    <a:pt x="647700" y="34379"/>
                  </a:lnTo>
                  <a:cubicBezTo>
                    <a:pt x="653058" y="32891"/>
                    <a:pt x="658738" y="30882"/>
                    <a:pt x="664741" y="28352"/>
                  </a:cubicBezTo>
                  <a:cubicBezTo>
                    <a:pt x="670744" y="25822"/>
                    <a:pt x="676647" y="22994"/>
                    <a:pt x="682451" y="19869"/>
                  </a:cubicBezTo>
                  <a:cubicBezTo>
                    <a:pt x="688256" y="16743"/>
                    <a:pt x="693738" y="13469"/>
                    <a:pt x="698897" y="10046"/>
                  </a:cubicBezTo>
                  <a:cubicBezTo>
                    <a:pt x="704056" y="6623"/>
                    <a:pt x="708521" y="3274"/>
                    <a:pt x="71229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solidFill>
                  <a:srgbClr val="0078D7">
                    <a:lumMod val="20000"/>
                    <a:lumOff val="80000"/>
                  </a:srgbClr>
                </a:solidFill>
                <a:latin typeface="Segoe UI Semi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8E7D28ED-905C-4EFB-87B6-68EA2B20FB28}"/>
                </a:ext>
              </a:extLst>
            </p:cNvPr>
            <p:cNvSpPr/>
            <p:nvPr/>
          </p:nvSpPr>
          <p:spPr bwMode="auto">
            <a:xfrm>
              <a:off x="6209721" y="6133539"/>
              <a:ext cx="5969794" cy="221903"/>
            </a:xfrm>
            <a:custGeom>
              <a:avLst/>
              <a:gdLst>
                <a:gd name="connsiteX0" fmla="*/ 5783609 w 5969794"/>
                <a:gd name="connsiteY0" fmla="*/ 21878 h 221903"/>
                <a:gd name="connsiteX1" fmla="*/ 5737919 w 5969794"/>
                <a:gd name="connsiteY1" fmla="*/ 114598 h 221903"/>
                <a:gd name="connsiteX2" fmla="*/ 5782715 w 5969794"/>
                <a:gd name="connsiteY2" fmla="*/ 201067 h 221903"/>
                <a:gd name="connsiteX3" fmla="*/ 5826917 w 5969794"/>
                <a:gd name="connsiteY3" fmla="*/ 112961 h 221903"/>
                <a:gd name="connsiteX4" fmla="*/ 5783609 w 5969794"/>
                <a:gd name="connsiteY4" fmla="*/ 21878 h 221903"/>
                <a:gd name="connsiteX5" fmla="*/ 5450234 w 5969794"/>
                <a:gd name="connsiteY5" fmla="*/ 21878 h 221903"/>
                <a:gd name="connsiteX6" fmla="*/ 5404544 w 5969794"/>
                <a:gd name="connsiteY6" fmla="*/ 114598 h 221903"/>
                <a:gd name="connsiteX7" fmla="*/ 5449342 w 5969794"/>
                <a:gd name="connsiteY7" fmla="*/ 201067 h 221903"/>
                <a:gd name="connsiteX8" fmla="*/ 5493544 w 5969794"/>
                <a:gd name="connsiteY8" fmla="*/ 112961 h 221903"/>
                <a:gd name="connsiteX9" fmla="*/ 5450234 w 5969794"/>
                <a:gd name="connsiteY9" fmla="*/ 21878 h 221903"/>
                <a:gd name="connsiteX10" fmla="*/ 5126384 w 5969794"/>
                <a:gd name="connsiteY10" fmla="*/ 21878 h 221903"/>
                <a:gd name="connsiteX11" fmla="*/ 5080694 w 5969794"/>
                <a:gd name="connsiteY11" fmla="*/ 114598 h 221903"/>
                <a:gd name="connsiteX12" fmla="*/ 5125492 w 5969794"/>
                <a:gd name="connsiteY12" fmla="*/ 201067 h 221903"/>
                <a:gd name="connsiteX13" fmla="*/ 5169694 w 5969794"/>
                <a:gd name="connsiteY13" fmla="*/ 112961 h 221903"/>
                <a:gd name="connsiteX14" fmla="*/ 5126384 w 5969794"/>
                <a:gd name="connsiteY14" fmla="*/ 21878 h 221903"/>
                <a:gd name="connsiteX15" fmla="*/ 4793009 w 5969794"/>
                <a:gd name="connsiteY15" fmla="*/ 21878 h 221903"/>
                <a:gd name="connsiteX16" fmla="*/ 4747319 w 5969794"/>
                <a:gd name="connsiteY16" fmla="*/ 114598 h 221903"/>
                <a:gd name="connsiteX17" fmla="*/ 4792115 w 5969794"/>
                <a:gd name="connsiteY17" fmla="*/ 201067 h 221903"/>
                <a:gd name="connsiteX18" fmla="*/ 4836317 w 5969794"/>
                <a:gd name="connsiteY18" fmla="*/ 112961 h 221903"/>
                <a:gd name="connsiteX19" fmla="*/ 4793009 w 5969794"/>
                <a:gd name="connsiteY19" fmla="*/ 21878 h 221903"/>
                <a:gd name="connsiteX20" fmla="*/ 4631084 w 5969794"/>
                <a:gd name="connsiteY20" fmla="*/ 21878 h 221903"/>
                <a:gd name="connsiteX21" fmla="*/ 4585394 w 5969794"/>
                <a:gd name="connsiteY21" fmla="*/ 114598 h 221903"/>
                <a:gd name="connsiteX22" fmla="*/ 4630192 w 5969794"/>
                <a:gd name="connsiteY22" fmla="*/ 201067 h 221903"/>
                <a:gd name="connsiteX23" fmla="*/ 4674394 w 5969794"/>
                <a:gd name="connsiteY23" fmla="*/ 112961 h 221903"/>
                <a:gd name="connsiteX24" fmla="*/ 4631084 w 5969794"/>
                <a:gd name="connsiteY24" fmla="*/ 21878 h 221903"/>
                <a:gd name="connsiteX25" fmla="*/ 4297709 w 5969794"/>
                <a:gd name="connsiteY25" fmla="*/ 21878 h 221903"/>
                <a:gd name="connsiteX26" fmla="*/ 4252019 w 5969794"/>
                <a:gd name="connsiteY26" fmla="*/ 114598 h 221903"/>
                <a:gd name="connsiteX27" fmla="*/ 4296815 w 5969794"/>
                <a:gd name="connsiteY27" fmla="*/ 201067 h 221903"/>
                <a:gd name="connsiteX28" fmla="*/ 4341017 w 5969794"/>
                <a:gd name="connsiteY28" fmla="*/ 112961 h 221903"/>
                <a:gd name="connsiteX29" fmla="*/ 4297709 w 5969794"/>
                <a:gd name="connsiteY29" fmla="*/ 21878 h 221903"/>
                <a:gd name="connsiteX30" fmla="*/ 3640483 w 5969794"/>
                <a:gd name="connsiteY30" fmla="*/ 21878 h 221903"/>
                <a:gd name="connsiteX31" fmla="*/ 3594793 w 5969794"/>
                <a:gd name="connsiteY31" fmla="*/ 114598 h 221903"/>
                <a:gd name="connsiteX32" fmla="*/ 3639591 w 5969794"/>
                <a:gd name="connsiteY32" fmla="*/ 201067 h 221903"/>
                <a:gd name="connsiteX33" fmla="*/ 3683793 w 5969794"/>
                <a:gd name="connsiteY33" fmla="*/ 112961 h 221903"/>
                <a:gd name="connsiteX34" fmla="*/ 3640483 w 5969794"/>
                <a:gd name="connsiteY34" fmla="*/ 21878 h 221903"/>
                <a:gd name="connsiteX35" fmla="*/ 3145183 w 5969794"/>
                <a:gd name="connsiteY35" fmla="*/ 21878 h 221903"/>
                <a:gd name="connsiteX36" fmla="*/ 3099493 w 5969794"/>
                <a:gd name="connsiteY36" fmla="*/ 114598 h 221903"/>
                <a:gd name="connsiteX37" fmla="*/ 3144291 w 5969794"/>
                <a:gd name="connsiteY37" fmla="*/ 201067 h 221903"/>
                <a:gd name="connsiteX38" fmla="*/ 3188493 w 5969794"/>
                <a:gd name="connsiteY38" fmla="*/ 112961 h 221903"/>
                <a:gd name="connsiteX39" fmla="*/ 3145183 w 5969794"/>
                <a:gd name="connsiteY39" fmla="*/ 21878 h 221903"/>
                <a:gd name="connsiteX40" fmla="*/ 2973733 w 5969794"/>
                <a:gd name="connsiteY40" fmla="*/ 21878 h 221903"/>
                <a:gd name="connsiteX41" fmla="*/ 2928043 w 5969794"/>
                <a:gd name="connsiteY41" fmla="*/ 114598 h 221903"/>
                <a:gd name="connsiteX42" fmla="*/ 2972841 w 5969794"/>
                <a:gd name="connsiteY42" fmla="*/ 201067 h 221903"/>
                <a:gd name="connsiteX43" fmla="*/ 3017043 w 5969794"/>
                <a:gd name="connsiteY43" fmla="*/ 112961 h 221903"/>
                <a:gd name="connsiteX44" fmla="*/ 2973733 w 5969794"/>
                <a:gd name="connsiteY44" fmla="*/ 21878 h 221903"/>
                <a:gd name="connsiteX45" fmla="*/ 2649883 w 5969794"/>
                <a:gd name="connsiteY45" fmla="*/ 21878 h 221903"/>
                <a:gd name="connsiteX46" fmla="*/ 2604193 w 5969794"/>
                <a:gd name="connsiteY46" fmla="*/ 114598 h 221903"/>
                <a:gd name="connsiteX47" fmla="*/ 2648991 w 5969794"/>
                <a:gd name="connsiteY47" fmla="*/ 201067 h 221903"/>
                <a:gd name="connsiteX48" fmla="*/ 2693193 w 5969794"/>
                <a:gd name="connsiteY48" fmla="*/ 112961 h 221903"/>
                <a:gd name="connsiteX49" fmla="*/ 2649883 w 5969794"/>
                <a:gd name="connsiteY49" fmla="*/ 21878 h 221903"/>
                <a:gd name="connsiteX50" fmla="*/ 2154584 w 5969794"/>
                <a:gd name="connsiteY50" fmla="*/ 21878 h 221903"/>
                <a:gd name="connsiteX51" fmla="*/ 2108894 w 5969794"/>
                <a:gd name="connsiteY51" fmla="*/ 114598 h 221903"/>
                <a:gd name="connsiteX52" fmla="*/ 2153691 w 5969794"/>
                <a:gd name="connsiteY52" fmla="*/ 201067 h 221903"/>
                <a:gd name="connsiteX53" fmla="*/ 2197893 w 5969794"/>
                <a:gd name="connsiteY53" fmla="*/ 112961 h 221903"/>
                <a:gd name="connsiteX54" fmla="*/ 2154584 w 5969794"/>
                <a:gd name="connsiteY54" fmla="*/ 21878 h 221903"/>
                <a:gd name="connsiteX55" fmla="*/ 1830735 w 5969794"/>
                <a:gd name="connsiteY55" fmla="*/ 21878 h 221903"/>
                <a:gd name="connsiteX56" fmla="*/ 1785045 w 5969794"/>
                <a:gd name="connsiteY56" fmla="*/ 114598 h 221903"/>
                <a:gd name="connsiteX57" fmla="*/ 1829842 w 5969794"/>
                <a:gd name="connsiteY57" fmla="*/ 201067 h 221903"/>
                <a:gd name="connsiteX58" fmla="*/ 1874044 w 5969794"/>
                <a:gd name="connsiteY58" fmla="*/ 112961 h 221903"/>
                <a:gd name="connsiteX59" fmla="*/ 1830735 w 5969794"/>
                <a:gd name="connsiteY59" fmla="*/ 21878 h 221903"/>
                <a:gd name="connsiteX60" fmla="*/ 1506884 w 5969794"/>
                <a:gd name="connsiteY60" fmla="*/ 21878 h 221903"/>
                <a:gd name="connsiteX61" fmla="*/ 1461194 w 5969794"/>
                <a:gd name="connsiteY61" fmla="*/ 114598 h 221903"/>
                <a:gd name="connsiteX62" fmla="*/ 1505991 w 5969794"/>
                <a:gd name="connsiteY62" fmla="*/ 201067 h 221903"/>
                <a:gd name="connsiteX63" fmla="*/ 1550193 w 5969794"/>
                <a:gd name="connsiteY63" fmla="*/ 112961 h 221903"/>
                <a:gd name="connsiteX64" fmla="*/ 1506884 w 5969794"/>
                <a:gd name="connsiteY64" fmla="*/ 21878 h 221903"/>
                <a:gd name="connsiteX65" fmla="*/ 1183035 w 5969794"/>
                <a:gd name="connsiteY65" fmla="*/ 21878 h 221903"/>
                <a:gd name="connsiteX66" fmla="*/ 1137345 w 5969794"/>
                <a:gd name="connsiteY66" fmla="*/ 114598 h 221903"/>
                <a:gd name="connsiteX67" fmla="*/ 1182142 w 5969794"/>
                <a:gd name="connsiteY67" fmla="*/ 201067 h 221903"/>
                <a:gd name="connsiteX68" fmla="*/ 1226344 w 5969794"/>
                <a:gd name="connsiteY68" fmla="*/ 112961 h 221903"/>
                <a:gd name="connsiteX69" fmla="*/ 1183035 w 5969794"/>
                <a:gd name="connsiteY69" fmla="*/ 21878 h 221903"/>
                <a:gd name="connsiteX70" fmla="*/ 859185 w 5969794"/>
                <a:gd name="connsiteY70" fmla="*/ 21878 h 221903"/>
                <a:gd name="connsiteX71" fmla="*/ 813495 w 5969794"/>
                <a:gd name="connsiteY71" fmla="*/ 114598 h 221903"/>
                <a:gd name="connsiteX72" fmla="*/ 858292 w 5969794"/>
                <a:gd name="connsiteY72" fmla="*/ 201067 h 221903"/>
                <a:gd name="connsiteX73" fmla="*/ 902494 w 5969794"/>
                <a:gd name="connsiteY73" fmla="*/ 112961 h 221903"/>
                <a:gd name="connsiteX74" fmla="*/ 859185 w 5969794"/>
                <a:gd name="connsiteY74" fmla="*/ 21878 h 221903"/>
                <a:gd name="connsiteX75" fmla="*/ 697260 w 5969794"/>
                <a:gd name="connsiteY75" fmla="*/ 21878 h 221903"/>
                <a:gd name="connsiteX76" fmla="*/ 651570 w 5969794"/>
                <a:gd name="connsiteY76" fmla="*/ 114598 h 221903"/>
                <a:gd name="connsiteX77" fmla="*/ 696367 w 5969794"/>
                <a:gd name="connsiteY77" fmla="*/ 201067 h 221903"/>
                <a:gd name="connsiteX78" fmla="*/ 740569 w 5969794"/>
                <a:gd name="connsiteY78" fmla="*/ 112961 h 221903"/>
                <a:gd name="connsiteX79" fmla="*/ 697260 w 5969794"/>
                <a:gd name="connsiteY79" fmla="*/ 21878 h 221903"/>
                <a:gd name="connsiteX80" fmla="*/ 535335 w 5969794"/>
                <a:gd name="connsiteY80" fmla="*/ 21878 h 221903"/>
                <a:gd name="connsiteX81" fmla="*/ 489645 w 5969794"/>
                <a:gd name="connsiteY81" fmla="*/ 114598 h 221903"/>
                <a:gd name="connsiteX82" fmla="*/ 534442 w 5969794"/>
                <a:gd name="connsiteY82" fmla="*/ 201067 h 221903"/>
                <a:gd name="connsiteX83" fmla="*/ 578644 w 5969794"/>
                <a:gd name="connsiteY83" fmla="*/ 112961 h 221903"/>
                <a:gd name="connsiteX84" fmla="*/ 535335 w 5969794"/>
                <a:gd name="connsiteY84" fmla="*/ 21878 h 221903"/>
                <a:gd name="connsiteX85" fmla="*/ 5784799 w 5969794"/>
                <a:gd name="connsiteY85" fmla="*/ 1191 h 221903"/>
                <a:gd name="connsiteX86" fmla="*/ 5851921 w 5969794"/>
                <a:gd name="connsiteY86" fmla="*/ 110579 h 221903"/>
                <a:gd name="connsiteX87" fmla="*/ 5847084 w 5969794"/>
                <a:gd name="connsiteY87" fmla="*/ 158055 h 221903"/>
                <a:gd name="connsiteX88" fmla="*/ 5833094 w 5969794"/>
                <a:gd name="connsiteY88" fmla="*/ 192956 h 221903"/>
                <a:gd name="connsiteX89" fmla="*/ 5810621 w 5969794"/>
                <a:gd name="connsiteY89" fmla="*/ 214536 h 221903"/>
                <a:gd name="connsiteX90" fmla="*/ 5780335 w 5969794"/>
                <a:gd name="connsiteY90" fmla="*/ 221903 h 221903"/>
                <a:gd name="connsiteX91" fmla="*/ 5751685 w 5969794"/>
                <a:gd name="connsiteY91" fmla="*/ 214833 h 221903"/>
                <a:gd name="connsiteX92" fmla="*/ 5730477 w 5969794"/>
                <a:gd name="connsiteY92" fmla="*/ 194221 h 221903"/>
                <a:gd name="connsiteX93" fmla="*/ 5717380 w 5969794"/>
                <a:gd name="connsiteY93" fmla="*/ 160958 h 221903"/>
                <a:gd name="connsiteX94" fmla="*/ 5712915 w 5969794"/>
                <a:gd name="connsiteY94" fmla="*/ 115788 h 221903"/>
                <a:gd name="connsiteX95" fmla="*/ 5717603 w 5969794"/>
                <a:gd name="connsiteY95" fmla="*/ 66377 h 221903"/>
                <a:gd name="connsiteX96" fmla="*/ 5731370 w 5969794"/>
                <a:gd name="connsiteY96" fmla="*/ 30435 h 221903"/>
                <a:gd name="connsiteX97" fmla="*/ 5753917 w 5969794"/>
                <a:gd name="connsiteY97" fmla="*/ 8558 h 221903"/>
                <a:gd name="connsiteX98" fmla="*/ 5784799 w 5969794"/>
                <a:gd name="connsiteY98" fmla="*/ 1191 h 221903"/>
                <a:gd name="connsiteX99" fmla="*/ 5451425 w 5969794"/>
                <a:gd name="connsiteY99" fmla="*/ 1191 h 221903"/>
                <a:gd name="connsiteX100" fmla="*/ 5518546 w 5969794"/>
                <a:gd name="connsiteY100" fmla="*/ 110579 h 221903"/>
                <a:gd name="connsiteX101" fmla="*/ 5513710 w 5969794"/>
                <a:gd name="connsiteY101" fmla="*/ 158055 h 221903"/>
                <a:gd name="connsiteX102" fmla="*/ 5499720 w 5969794"/>
                <a:gd name="connsiteY102" fmla="*/ 192956 h 221903"/>
                <a:gd name="connsiteX103" fmla="*/ 5477247 w 5969794"/>
                <a:gd name="connsiteY103" fmla="*/ 214536 h 221903"/>
                <a:gd name="connsiteX104" fmla="*/ 5446960 w 5969794"/>
                <a:gd name="connsiteY104" fmla="*/ 221903 h 221903"/>
                <a:gd name="connsiteX105" fmla="*/ 5418311 w 5969794"/>
                <a:gd name="connsiteY105" fmla="*/ 214833 h 221903"/>
                <a:gd name="connsiteX106" fmla="*/ 5397103 w 5969794"/>
                <a:gd name="connsiteY106" fmla="*/ 194221 h 221903"/>
                <a:gd name="connsiteX107" fmla="*/ 5384006 w 5969794"/>
                <a:gd name="connsiteY107" fmla="*/ 160958 h 221903"/>
                <a:gd name="connsiteX108" fmla="*/ 5379541 w 5969794"/>
                <a:gd name="connsiteY108" fmla="*/ 115788 h 221903"/>
                <a:gd name="connsiteX109" fmla="*/ 5384230 w 5969794"/>
                <a:gd name="connsiteY109" fmla="*/ 66377 h 221903"/>
                <a:gd name="connsiteX110" fmla="*/ 5397996 w 5969794"/>
                <a:gd name="connsiteY110" fmla="*/ 30435 h 221903"/>
                <a:gd name="connsiteX111" fmla="*/ 5420544 w 5969794"/>
                <a:gd name="connsiteY111" fmla="*/ 8558 h 221903"/>
                <a:gd name="connsiteX112" fmla="*/ 5451425 w 5969794"/>
                <a:gd name="connsiteY112" fmla="*/ 1191 h 221903"/>
                <a:gd name="connsiteX113" fmla="*/ 5127575 w 5969794"/>
                <a:gd name="connsiteY113" fmla="*/ 1191 h 221903"/>
                <a:gd name="connsiteX114" fmla="*/ 5194696 w 5969794"/>
                <a:gd name="connsiteY114" fmla="*/ 110579 h 221903"/>
                <a:gd name="connsiteX115" fmla="*/ 5189860 w 5969794"/>
                <a:gd name="connsiteY115" fmla="*/ 158055 h 221903"/>
                <a:gd name="connsiteX116" fmla="*/ 5175870 w 5969794"/>
                <a:gd name="connsiteY116" fmla="*/ 192956 h 221903"/>
                <a:gd name="connsiteX117" fmla="*/ 5153397 w 5969794"/>
                <a:gd name="connsiteY117" fmla="*/ 214536 h 221903"/>
                <a:gd name="connsiteX118" fmla="*/ 5123110 w 5969794"/>
                <a:gd name="connsiteY118" fmla="*/ 221903 h 221903"/>
                <a:gd name="connsiteX119" fmla="*/ 5094461 w 5969794"/>
                <a:gd name="connsiteY119" fmla="*/ 214833 h 221903"/>
                <a:gd name="connsiteX120" fmla="*/ 5073253 w 5969794"/>
                <a:gd name="connsiteY120" fmla="*/ 194221 h 221903"/>
                <a:gd name="connsiteX121" fmla="*/ 5060156 w 5969794"/>
                <a:gd name="connsiteY121" fmla="*/ 160958 h 221903"/>
                <a:gd name="connsiteX122" fmla="*/ 5055691 w 5969794"/>
                <a:gd name="connsiteY122" fmla="*/ 115788 h 221903"/>
                <a:gd name="connsiteX123" fmla="*/ 5060380 w 5969794"/>
                <a:gd name="connsiteY123" fmla="*/ 66377 h 221903"/>
                <a:gd name="connsiteX124" fmla="*/ 5074146 w 5969794"/>
                <a:gd name="connsiteY124" fmla="*/ 30435 h 221903"/>
                <a:gd name="connsiteX125" fmla="*/ 5096694 w 5969794"/>
                <a:gd name="connsiteY125" fmla="*/ 8558 h 221903"/>
                <a:gd name="connsiteX126" fmla="*/ 5127575 w 5969794"/>
                <a:gd name="connsiteY126" fmla="*/ 1191 h 221903"/>
                <a:gd name="connsiteX127" fmla="*/ 4794199 w 5969794"/>
                <a:gd name="connsiteY127" fmla="*/ 1191 h 221903"/>
                <a:gd name="connsiteX128" fmla="*/ 4861321 w 5969794"/>
                <a:gd name="connsiteY128" fmla="*/ 110579 h 221903"/>
                <a:gd name="connsiteX129" fmla="*/ 4856484 w 5969794"/>
                <a:gd name="connsiteY129" fmla="*/ 158055 h 221903"/>
                <a:gd name="connsiteX130" fmla="*/ 4842494 w 5969794"/>
                <a:gd name="connsiteY130" fmla="*/ 192956 h 221903"/>
                <a:gd name="connsiteX131" fmla="*/ 4820021 w 5969794"/>
                <a:gd name="connsiteY131" fmla="*/ 214536 h 221903"/>
                <a:gd name="connsiteX132" fmla="*/ 4789735 w 5969794"/>
                <a:gd name="connsiteY132" fmla="*/ 221903 h 221903"/>
                <a:gd name="connsiteX133" fmla="*/ 4761085 w 5969794"/>
                <a:gd name="connsiteY133" fmla="*/ 214833 h 221903"/>
                <a:gd name="connsiteX134" fmla="*/ 4739877 w 5969794"/>
                <a:gd name="connsiteY134" fmla="*/ 194221 h 221903"/>
                <a:gd name="connsiteX135" fmla="*/ 4726780 w 5969794"/>
                <a:gd name="connsiteY135" fmla="*/ 160958 h 221903"/>
                <a:gd name="connsiteX136" fmla="*/ 4722315 w 5969794"/>
                <a:gd name="connsiteY136" fmla="*/ 115788 h 221903"/>
                <a:gd name="connsiteX137" fmla="*/ 4727003 w 5969794"/>
                <a:gd name="connsiteY137" fmla="*/ 66377 h 221903"/>
                <a:gd name="connsiteX138" fmla="*/ 4740770 w 5969794"/>
                <a:gd name="connsiteY138" fmla="*/ 30435 h 221903"/>
                <a:gd name="connsiteX139" fmla="*/ 4763317 w 5969794"/>
                <a:gd name="connsiteY139" fmla="*/ 8558 h 221903"/>
                <a:gd name="connsiteX140" fmla="*/ 4794199 w 5969794"/>
                <a:gd name="connsiteY140" fmla="*/ 1191 h 221903"/>
                <a:gd name="connsiteX141" fmla="*/ 4632275 w 5969794"/>
                <a:gd name="connsiteY141" fmla="*/ 1191 h 221903"/>
                <a:gd name="connsiteX142" fmla="*/ 4699396 w 5969794"/>
                <a:gd name="connsiteY142" fmla="*/ 110579 h 221903"/>
                <a:gd name="connsiteX143" fmla="*/ 4694560 w 5969794"/>
                <a:gd name="connsiteY143" fmla="*/ 158055 h 221903"/>
                <a:gd name="connsiteX144" fmla="*/ 4680570 w 5969794"/>
                <a:gd name="connsiteY144" fmla="*/ 192956 h 221903"/>
                <a:gd name="connsiteX145" fmla="*/ 4658097 w 5969794"/>
                <a:gd name="connsiteY145" fmla="*/ 214536 h 221903"/>
                <a:gd name="connsiteX146" fmla="*/ 4627810 w 5969794"/>
                <a:gd name="connsiteY146" fmla="*/ 221903 h 221903"/>
                <a:gd name="connsiteX147" fmla="*/ 4599161 w 5969794"/>
                <a:gd name="connsiteY147" fmla="*/ 214833 h 221903"/>
                <a:gd name="connsiteX148" fmla="*/ 4577953 w 5969794"/>
                <a:gd name="connsiteY148" fmla="*/ 194221 h 221903"/>
                <a:gd name="connsiteX149" fmla="*/ 4564856 w 5969794"/>
                <a:gd name="connsiteY149" fmla="*/ 160958 h 221903"/>
                <a:gd name="connsiteX150" fmla="*/ 4560391 w 5969794"/>
                <a:gd name="connsiteY150" fmla="*/ 115788 h 221903"/>
                <a:gd name="connsiteX151" fmla="*/ 4565080 w 5969794"/>
                <a:gd name="connsiteY151" fmla="*/ 66377 h 221903"/>
                <a:gd name="connsiteX152" fmla="*/ 4578846 w 5969794"/>
                <a:gd name="connsiteY152" fmla="*/ 30435 h 221903"/>
                <a:gd name="connsiteX153" fmla="*/ 4601394 w 5969794"/>
                <a:gd name="connsiteY153" fmla="*/ 8558 h 221903"/>
                <a:gd name="connsiteX154" fmla="*/ 4632275 w 5969794"/>
                <a:gd name="connsiteY154" fmla="*/ 1191 h 221903"/>
                <a:gd name="connsiteX155" fmla="*/ 4298899 w 5969794"/>
                <a:gd name="connsiteY155" fmla="*/ 1191 h 221903"/>
                <a:gd name="connsiteX156" fmla="*/ 4366021 w 5969794"/>
                <a:gd name="connsiteY156" fmla="*/ 110579 h 221903"/>
                <a:gd name="connsiteX157" fmla="*/ 4361184 w 5969794"/>
                <a:gd name="connsiteY157" fmla="*/ 158055 h 221903"/>
                <a:gd name="connsiteX158" fmla="*/ 4347194 w 5969794"/>
                <a:gd name="connsiteY158" fmla="*/ 192956 h 221903"/>
                <a:gd name="connsiteX159" fmla="*/ 4324721 w 5969794"/>
                <a:gd name="connsiteY159" fmla="*/ 214536 h 221903"/>
                <a:gd name="connsiteX160" fmla="*/ 4294435 w 5969794"/>
                <a:gd name="connsiteY160" fmla="*/ 221903 h 221903"/>
                <a:gd name="connsiteX161" fmla="*/ 4265785 w 5969794"/>
                <a:gd name="connsiteY161" fmla="*/ 214833 h 221903"/>
                <a:gd name="connsiteX162" fmla="*/ 4244577 w 5969794"/>
                <a:gd name="connsiteY162" fmla="*/ 194221 h 221903"/>
                <a:gd name="connsiteX163" fmla="*/ 4231480 w 5969794"/>
                <a:gd name="connsiteY163" fmla="*/ 160958 h 221903"/>
                <a:gd name="connsiteX164" fmla="*/ 4227015 w 5969794"/>
                <a:gd name="connsiteY164" fmla="*/ 115788 h 221903"/>
                <a:gd name="connsiteX165" fmla="*/ 4231703 w 5969794"/>
                <a:gd name="connsiteY165" fmla="*/ 66377 h 221903"/>
                <a:gd name="connsiteX166" fmla="*/ 4245470 w 5969794"/>
                <a:gd name="connsiteY166" fmla="*/ 30435 h 221903"/>
                <a:gd name="connsiteX167" fmla="*/ 4268017 w 5969794"/>
                <a:gd name="connsiteY167" fmla="*/ 8558 h 221903"/>
                <a:gd name="connsiteX168" fmla="*/ 4298899 w 5969794"/>
                <a:gd name="connsiteY168" fmla="*/ 1191 h 221903"/>
                <a:gd name="connsiteX169" fmla="*/ 3641674 w 5969794"/>
                <a:gd name="connsiteY169" fmla="*/ 1191 h 221903"/>
                <a:gd name="connsiteX170" fmla="*/ 3708796 w 5969794"/>
                <a:gd name="connsiteY170" fmla="*/ 110579 h 221903"/>
                <a:gd name="connsiteX171" fmla="*/ 3703959 w 5969794"/>
                <a:gd name="connsiteY171" fmla="*/ 158055 h 221903"/>
                <a:gd name="connsiteX172" fmla="*/ 3689969 w 5969794"/>
                <a:gd name="connsiteY172" fmla="*/ 192956 h 221903"/>
                <a:gd name="connsiteX173" fmla="*/ 3667496 w 5969794"/>
                <a:gd name="connsiteY173" fmla="*/ 214536 h 221903"/>
                <a:gd name="connsiteX174" fmla="*/ 3637209 w 5969794"/>
                <a:gd name="connsiteY174" fmla="*/ 221903 h 221903"/>
                <a:gd name="connsiteX175" fmla="*/ 3608560 w 5969794"/>
                <a:gd name="connsiteY175" fmla="*/ 214833 h 221903"/>
                <a:gd name="connsiteX176" fmla="*/ 3587352 w 5969794"/>
                <a:gd name="connsiteY176" fmla="*/ 194221 h 221903"/>
                <a:gd name="connsiteX177" fmla="*/ 3574255 w 5969794"/>
                <a:gd name="connsiteY177" fmla="*/ 160958 h 221903"/>
                <a:gd name="connsiteX178" fmla="*/ 3569790 w 5969794"/>
                <a:gd name="connsiteY178" fmla="*/ 115788 h 221903"/>
                <a:gd name="connsiteX179" fmla="*/ 3574478 w 5969794"/>
                <a:gd name="connsiteY179" fmla="*/ 66377 h 221903"/>
                <a:gd name="connsiteX180" fmla="*/ 3588245 w 5969794"/>
                <a:gd name="connsiteY180" fmla="*/ 30435 h 221903"/>
                <a:gd name="connsiteX181" fmla="*/ 3610792 w 5969794"/>
                <a:gd name="connsiteY181" fmla="*/ 8558 h 221903"/>
                <a:gd name="connsiteX182" fmla="*/ 3641674 w 5969794"/>
                <a:gd name="connsiteY182" fmla="*/ 1191 h 221903"/>
                <a:gd name="connsiteX183" fmla="*/ 3146374 w 5969794"/>
                <a:gd name="connsiteY183" fmla="*/ 1191 h 221903"/>
                <a:gd name="connsiteX184" fmla="*/ 3213496 w 5969794"/>
                <a:gd name="connsiteY184" fmla="*/ 110579 h 221903"/>
                <a:gd name="connsiteX185" fmla="*/ 3208659 w 5969794"/>
                <a:gd name="connsiteY185" fmla="*/ 158055 h 221903"/>
                <a:gd name="connsiteX186" fmla="*/ 3194669 w 5969794"/>
                <a:gd name="connsiteY186" fmla="*/ 192956 h 221903"/>
                <a:gd name="connsiteX187" fmla="*/ 3172196 w 5969794"/>
                <a:gd name="connsiteY187" fmla="*/ 214536 h 221903"/>
                <a:gd name="connsiteX188" fmla="*/ 3141909 w 5969794"/>
                <a:gd name="connsiteY188" fmla="*/ 221903 h 221903"/>
                <a:gd name="connsiteX189" fmla="*/ 3113260 w 5969794"/>
                <a:gd name="connsiteY189" fmla="*/ 214833 h 221903"/>
                <a:gd name="connsiteX190" fmla="*/ 3092052 w 5969794"/>
                <a:gd name="connsiteY190" fmla="*/ 194221 h 221903"/>
                <a:gd name="connsiteX191" fmla="*/ 3078955 w 5969794"/>
                <a:gd name="connsiteY191" fmla="*/ 160958 h 221903"/>
                <a:gd name="connsiteX192" fmla="*/ 3074490 w 5969794"/>
                <a:gd name="connsiteY192" fmla="*/ 115788 h 221903"/>
                <a:gd name="connsiteX193" fmla="*/ 3079178 w 5969794"/>
                <a:gd name="connsiteY193" fmla="*/ 66377 h 221903"/>
                <a:gd name="connsiteX194" fmla="*/ 3092945 w 5969794"/>
                <a:gd name="connsiteY194" fmla="*/ 30435 h 221903"/>
                <a:gd name="connsiteX195" fmla="*/ 3115492 w 5969794"/>
                <a:gd name="connsiteY195" fmla="*/ 8558 h 221903"/>
                <a:gd name="connsiteX196" fmla="*/ 3146374 w 5969794"/>
                <a:gd name="connsiteY196" fmla="*/ 1191 h 221903"/>
                <a:gd name="connsiteX197" fmla="*/ 2974924 w 5969794"/>
                <a:gd name="connsiteY197" fmla="*/ 1191 h 221903"/>
                <a:gd name="connsiteX198" fmla="*/ 3042046 w 5969794"/>
                <a:gd name="connsiteY198" fmla="*/ 110579 h 221903"/>
                <a:gd name="connsiteX199" fmla="*/ 3037209 w 5969794"/>
                <a:gd name="connsiteY199" fmla="*/ 158055 h 221903"/>
                <a:gd name="connsiteX200" fmla="*/ 3023219 w 5969794"/>
                <a:gd name="connsiteY200" fmla="*/ 192956 h 221903"/>
                <a:gd name="connsiteX201" fmla="*/ 3000746 w 5969794"/>
                <a:gd name="connsiteY201" fmla="*/ 214536 h 221903"/>
                <a:gd name="connsiteX202" fmla="*/ 2970459 w 5969794"/>
                <a:gd name="connsiteY202" fmla="*/ 221903 h 221903"/>
                <a:gd name="connsiteX203" fmla="*/ 2941810 w 5969794"/>
                <a:gd name="connsiteY203" fmla="*/ 214833 h 221903"/>
                <a:gd name="connsiteX204" fmla="*/ 2920602 w 5969794"/>
                <a:gd name="connsiteY204" fmla="*/ 194221 h 221903"/>
                <a:gd name="connsiteX205" fmla="*/ 2907505 w 5969794"/>
                <a:gd name="connsiteY205" fmla="*/ 160958 h 221903"/>
                <a:gd name="connsiteX206" fmla="*/ 2903040 w 5969794"/>
                <a:gd name="connsiteY206" fmla="*/ 115788 h 221903"/>
                <a:gd name="connsiteX207" fmla="*/ 2907728 w 5969794"/>
                <a:gd name="connsiteY207" fmla="*/ 66377 h 221903"/>
                <a:gd name="connsiteX208" fmla="*/ 2921495 w 5969794"/>
                <a:gd name="connsiteY208" fmla="*/ 30435 h 221903"/>
                <a:gd name="connsiteX209" fmla="*/ 2944042 w 5969794"/>
                <a:gd name="connsiteY209" fmla="*/ 8558 h 221903"/>
                <a:gd name="connsiteX210" fmla="*/ 2974924 w 5969794"/>
                <a:gd name="connsiteY210" fmla="*/ 1191 h 221903"/>
                <a:gd name="connsiteX211" fmla="*/ 2651074 w 5969794"/>
                <a:gd name="connsiteY211" fmla="*/ 1191 h 221903"/>
                <a:gd name="connsiteX212" fmla="*/ 2718196 w 5969794"/>
                <a:gd name="connsiteY212" fmla="*/ 110579 h 221903"/>
                <a:gd name="connsiteX213" fmla="*/ 2713359 w 5969794"/>
                <a:gd name="connsiteY213" fmla="*/ 158055 h 221903"/>
                <a:gd name="connsiteX214" fmla="*/ 2699369 w 5969794"/>
                <a:gd name="connsiteY214" fmla="*/ 192956 h 221903"/>
                <a:gd name="connsiteX215" fmla="*/ 2676896 w 5969794"/>
                <a:gd name="connsiteY215" fmla="*/ 214536 h 221903"/>
                <a:gd name="connsiteX216" fmla="*/ 2646609 w 5969794"/>
                <a:gd name="connsiteY216" fmla="*/ 221903 h 221903"/>
                <a:gd name="connsiteX217" fmla="*/ 2617960 w 5969794"/>
                <a:gd name="connsiteY217" fmla="*/ 214833 h 221903"/>
                <a:gd name="connsiteX218" fmla="*/ 2596752 w 5969794"/>
                <a:gd name="connsiteY218" fmla="*/ 194221 h 221903"/>
                <a:gd name="connsiteX219" fmla="*/ 2583655 w 5969794"/>
                <a:gd name="connsiteY219" fmla="*/ 160958 h 221903"/>
                <a:gd name="connsiteX220" fmla="*/ 2579190 w 5969794"/>
                <a:gd name="connsiteY220" fmla="*/ 115788 h 221903"/>
                <a:gd name="connsiteX221" fmla="*/ 2583878 w 5969794"/>
                <a:gd name="connsiteY221" fmla="*/ 66377 h 221903"/>
                <a:gd name="connsiteX222" fmla="*/ 2597645 w 5969794"/>
                <a:gd name="connsiteY222" fmla="*/ 30435 h 221903"/>
                <a:gd name="connsiteX223" fmla="*/ 2620192 w 5969794"/>
                <a:gd name="connsiteY223" fmla="*/ 8558 h 221903"/>
                <a:gd name="connsiteX224" fmla="*/ 2651074 w 5969794"/>
                <a:gd name="connsiteY224" fmla="*/ 1191 h 221903"/>
                <a:gd name="connsiteX225" fmla="*/ 2155774 w 5969794"/>
                <a:gd name="connsiteY225" fmla="*/ 1191 h 221903"/>
                <a:gd name="connsiteX226" fmla="*/ 2222896 w 5969794"/>
                <a:gd name="connsiteY226" fmla="*/ 110579 h 221903"/>
                <a:gd name="connsiteX227" fmla="*/ 2218059 w 5969794"/>
                <a:gd name="connsiteY227" fmla="*/ 158055 h 221903"/>
                <a:gd name="connsiteX228" fmla="*/ 2204069 w 5969794"/>
                <a:gd name="connsiteY228" fmla="*/ 192956 h 221903"/>
                <a:gd name="connsiteX229" fmla="*/ 2181596 w 5969794"/>
                <a:gd name="connsiteY229" fmla="*/ 214536 h 221903"/>
                <a:gd name="connsiteX230" fmla="*/ 2151310 w 5969794"/>
                <a:gd name="connsiteY230" fmla="*/ 221903 h 221903"/>
                <a:gd name="connsiteX231" fmla="*/ 2122660 w 5969794"/>
                <a:gd name="connsiteY231" fmla="*/ 214833 h 221903"/>
                <a:gd name="connsiteX232" fmla="*/ 2101452 w 5969794"/>
                <a:gd name="connsiteY232" fmla="*/ 194221 h 221903"/>
                <a:gd name="connsiteX233" fmla="*/ 2088355 w 5969794"/>
                <a:gd name="connsiteY233" fmla="*/ 160958 h 221903"/>
                <a:gd name="connsiteX234" fmla="*/ 2083890 w 5969794"/>
                <a:gd name="connsiteY234" fmla="*/ 115788 h 221903"/>
                <a:gd name="connsiteX235" fmla="*/ 2088579 w 5969794"/>
                <a:gd name="connsiteY235" fmla="*/ 66377 h 221903"/>
                <a:gd name="connsiteX236" fmla="*/ 2102345 w 5969794"/>
                <a:gd name="connsiteY236" fmla="*/ 30435 h 221903"/>
                <a:gd name="connsiteX237" fmla="*/ 2124893 w 5969794"/>
                <a:gd name="connsiteY237" fmla="*/ 8558 h 221903"/>
                <a:gd name="connsiteX238" fmla="*/ 2155774 w 5969794"/>
                <a:gd name="connsiteY238" fmla="*/ 1191 h 221903"/>
                <a:gd name="connsiteX239" fmla="*/ 1831926 w 5969794"/>
                <a:gd name="connsiteY239" fmla="*/ 1191 h 221903"/>
                <a:gd name="connsiteX240" fmla="*/ 1899047 w 5969794"/>
                <a:gd name="connsiteY240" fmla="*/ 110579 h 221903"/>
                <a:gd name="connsiteX241" fmla="*/ 1894210 w 5969794"/>
                <a:gd name="connsiteY241" fmla="*/ 158055 h 221903"/>
                <a:gd name="connsiteX242" fmla="*/ 1880220 w 5969794"/>
                <a:gd name="connsiteY242" fmla="*/ 192956 h 221903"/>
                <a:gd name="connsiteX243" fmla="*/ 1857747 w 5969794"/>
                <a:gd name="connsiteY243" fmla="*/ 214536 h 221903"/>
                <a:gd name="connsiteX244" fmla="*/ 1827461 w 5969794"/>
                <a:gd name="connsiteY244" fmla="*/ 221903 h 221903"/>
                <a:gd name="connsiteX245" fmla="*/ 1798811 w 5969794"/>
                <a:gd name="connsiteY245" fmla="*/ 214833 h 221903"/>
                <a:gd name="connsiteX246" fmla="*/ 1777603 w 5969794"/>
                <a:gd name="connsiteY246" fmla="*/ 194221 h 221903"/>
                <a:gd name="connsiteX247" fmla="*/ 1764506 w 5969794"/>
                <a:gd name="connsiteY247" fmla="*/ 160958 h 221903"/>
                <a:gd name="connsiteX248" fmla="*/ 1760042 w 5969794"/>
                <a:gd name="connsiteY248" fmla="*/ 115788 h 221903"/>
                <a:gd name="connsiteX249" fmla="*/ 1764730 w 5969794"/>
                <a:gd name="connsiteY249" fmla="*/ 66377 h 221903"/>
                <a:gd name="connsiteX250" fmla="*/ 1778496 w 5969794"/>
                <a:gd name="connsiteY250" fmla="*/ 30435 h 221903"/>
                <a:gd name="connsiteX251" fmla="*/ 1801044 w 5969794"/>
                <a:gd name="connsiteY251" fmla="*/ 8558 h 221903"/>
                <a:gd name="connsiteX252" fmla="*/ 1831926 w 5969794"/>
                <a:gd name="connsiteY252" fmla="*/ 1191 h 221903"/>
                <a:gd name="connsiteX253" fmla="*/ 1508074 w 5969794"/>
                <a:gd name="connsiteY253" fmla="*/ 1191 h 221903"/>
                <a:gd name="connsiteX254" fmla="*/ 1575196 w 5969794"/>
                <a:gd name="connsiteY254" fmla="*/ 110579 h 221903"/>
                <a:gd name="connsiteX255" fmla="*/ 1570359 w 5969794"/>
                <a:gd name="connsiteY255" fmla="*/ 158055 h 221903"/>
                <a:gd name="connsiteX256" fmla="*/ 1556369 w 5969794"/>
                <a:gd name="connsiteY256" fmla="*/ 192956 h 221903"/>
                <a:gd name="connsiteX257" fmla="*/ 1533896 w 5969794"/>
                <a:gd name="connsiteY257" fmla="*/ 214536 h 221903"/>
                <a:gd name="connsiteX258" fmla="*/ 1503610 w 5969794"/>
                <a:gd name="connsiteY258" fmla="*/ 221903 h 221903"/>
                <a:gd name="connsiteX259" fmla="*/ 1474960 w 5969794"/>
                <a:gd name="connsiteY259" fmla="*/ 214833 h 221903"/>
                <a:gd name="connsiteX260" fmla="*/ 1453752 w 5969794"/>
                <a:gd name="connsiteY260" fmla="*/ 194221 h 221903"/>
                <a:gd name="connsiteX261" fmla="*/ 1440655 w 5969794"/>
                <a:gd name="connsiteY261" fmla="*/ 160958 h 221903"/>
                <a:gd name="connsiteX262" fmla="*/ 1436190 w 5969794"/>
                <a:gd name="connsiteY262" fmla="*/ 115788 h 221903"/>
                <a:gd name="connsiteX263" fmla="*/ 1440879 w 5969794"/>
                <a:gd name="connsiteY263" fmla="*/ 66377 h 221903"/>
                <a:gd name="connsiteX264" fmla="*/ 1454645 w 5969794"/>
                <a:gd name="connsiteY264" fmla="*/ 30435 h 221903"/>
                <a:gd name="connsiteX265" fmla="*/ 1477193 w 5969794"/>
                <a:gd name="connsiteY265" fmla="*/ 8558 h 221903"/>
                <a:gd name="connsiteX266" fmla="*/ 1508074 w 5969794"/>
                <a:gd name="connsiteY266" fmla="*/ 1191 h 221903"/>
                <a:gd name="connsiteX267" fmla="*/ 1184226 w 5969794"/>
                <a:gd name="connsiteY267" fmla="*/ 1191 h 221903"/>
                <a:gd name="connsiteX268" fmla="*/ 1251347 w 5969794"/>
                <a:gd name="connsiteY268" fmla="*/ 110579 h 221903"/>
                <a:gd name="connsiteX269" fmla="*/ 1246510 w 5969794"/>
                <a:gd name="connsiteY269" fmla="*/ 158055 h 221903"/>
                <a:gd name="connsiteX270" fmla="*/ 1232520 w 5969794"/>
                <a:gd name="connsiteY270" fmla="*/ 192956 h 221903"/>
                <a:gd name="connsiteX271" fmla="*/ 1210047 w 5969794"/>
                <a:gd name="connsiteY271" fmla="*/ 214536 h 221903"/>
                <a:gd name="connsiteX272" fmla="*/ 1179761 w 5969794"/>
                <a:gd name="connsiteY272" fmla="*/ 221903 h 221903"/>
                <a:gd name="connsiteX273" fmla="*/ 1151111 w 5969794"/>
                <a:gd name="connsiteY273" fmla="*/ 214833 h 221903"/>
                <a:gd name="connsiteX274" fmla="*/ 1129903 w 5969794"/>
                <a:gd name="connsiteY274" fmla="*/ 194221 h 221903"/>
                <a:gd name="connsiteX275" fmla="*/ 1116806 w 5969794"/>
                <a:gd name="connsiteY275" fmla="*/ 160958 h 221903"/>
                <a:gd name="connsiteX276" fmla="*/ 1112342 w 5969794"/>
                <a:gd name="connsiteY276" fmla="*/ 115788 h 221903"/>
                <a:gd name="connsiteX277" fmla="*/ 1117030 w 5969794"/>
                <a:gd name="connsiteY277" fmla="*/ 66377 h 221903"/>
                <a:gd name="connsiteX278" fmla="*/ 1130796 w 5969794"/>
                <a:gd name="connsiteY278" fmla="*/ 30435 h 221903"/>
                <a:gd name="connsiteX279" fmla="*/ 1153344 w 5969794"/>
                <a:gd name="connsiteY279" fmla="*/ 8558 h 221903"/>
                <a:gd name="connsiteX280" fmla="*/ 1184226 w 5969794"/>
                <a:gd name="connsiteY280" fmla="*/ 1191 h 221903"/>
                <a:gd name="connsiteX281" fmla="*/ 860375 w 5969794"/>
                <a:gd name="connsiteY281" fmla="*/ 1191 h 221903"/>
                <a:gd name="connsiteX282" fmla="*/ 927497 w 5969794"/>
                <a:gd name="connsiteY282" fmla="*/ 110579 h 221903"/>
                <a:gd name="connsiteX283" fmla="*/ 922660 w 5969794"/>
                <a:gd name="connsiteY283" fmla="*/ 158055 h 221903"/>
                <a:gd name="connsiteX284" fmla="*/ 908670 w 5969794"/>
                <a:gd name="connsiteY284" fmla="*/ 192956 h 221903"/>
                <a:gd name="connsiteX285" fmla="*/ 886197 w 5969794"/>
                <a:gd name="connsiteY285" fmla="*/ 214536 h 221903"/>
                <a:gd name="connsiteX286" fmla="*/ 855911 w 5969794"/>
                <a:gd name="connsiteY286" fmla="*/ 221903 h 221903"/>
                <a:gd name="connsiteX287" fmla="*/ 827261 w 5969794"/>
                <a:gd name="connsiteY287" fmla="*/ 214833 h 221903"/>
                <a:gd name="connsiteX288" fmla="*/ 806053 w 5969794"/>
                <a:gd name="connsiteY288" fmla="*/ 194221 h 221903"/>
                <a:gd name="connsiteX289" fmla="*/ 792956 w 5969794"/>
                <a:gd name="connsiteY289" fmla="*/ 160958 h 221903"/>
                <a:gd name="connsiteX290" fmla="*/ 788492 w 5969794"/>
                <a:gd name="connsiteY290" fmla="*/ 115788 h 221903"/>
                <a:gd name="connsiteX291" fmla="*/ 793180 w 5969794"/>
                <a:gd name="connsiteY291" fmla="*/ 66377 h 221903"/>
                <a:gd name="connsiteX292" fmla="*/ 806946 w 5969794"/>
                <a:gd name="connsiteY292" fmla="*/ 30435 h 221903"/>
                <a:gd name="connsiteX293" fmla="*/ 829494 w 5969794"/>
                <a:gd name="connsiteY293" fmla="*/ 8558 h 221903"/>
                <a:gd name="connsiteX294" fmla="*/ 860375 w 5969794"/>
                <a:gd name="connsiteY294" fmla="*/ 1191 h 221903"/>
                <a:gd name="connsiteX295" fmla="*/ 698451 w 5969794"/>
                <a:gd name="connsiteY295" fmla="*/ 1191 h 221903"/>
                <a:gd name="connsiteX296" fmla="*/ 765572 w 5969794"/>
                <a:gd name="connsiteY296" fmla="*/ 110579 h 221903"/>
                <a:gd name="connsiteX297" fmla="*/ 760735 w 5969794"/>
                <a:gd name="connsiteY297" fmla="*/ 158055 h 221903"/>
                <a:gd name="connsiteX298" fmla="*/ 746745 w 5969794"/>
                <a:gd name="connsiteY298" fmla="*/ 192956 h 221903"/>
                <a:gd name="connsiteX299" fmla="*/ 724272 w 5969794"/>
                <a:gd name="connsiteY299" fmla="*/ 214536 h 221903"/>
                <a:gd name="connsiteX300" fmla="*/ 693986 w 5969794"/>
                <a:gd name="connsiteY300" fmla="*/ 221903 h 221903"/>
                <a:gd name="connsiteX301" fmla="*/ 665336 w 5969794"/>
                <a:gd name="connsiteY301" fmla="*/ 214833 h 221903"/>
                <a:gd name="connsiteX302" fmla="*/ 644128 w 5969794"/>
                <a:gd name="connsiteY302" fmla="*/ 194221 h 221903"/>
                <a:gd name="connsiteX303" fmla="*/ 631031 w 5969794"/>
                <a:gd name="connsiteY303" fmla="*/ 160958 h 221903"/>
                <a:gd name="connsiteX304" fmla="*/ 626567 w 5969794"/>
                <a:gd name="connsiteY304" fmla="*/ 115788 h 221903"/>
                <a:gd name="connsiteX305" fmla="*/ 631255 w 5969794"/>
                <a:gd name="connsiteY305" fmla="*/ 66377 h 221903"/>
                <a:gd name="connsiteX306" fmla="*/ 645021 w 5969794"/>
                <a:gd name="connsiteY306" fmla="*/ 30435 h 221903"/>
                <a:gd name="connsiteX307" fmla="*/ 667569 w 5969794"/>
                <a:gd name="connsiteY307" fmla="*/ 8558 h 221903"/>
                <a:gd name="connsiteX308" fmla="*/ 698451 w 5969794"/>
                <a:gd name="connsiteY308" fmla="*/ 1191 h 221903"/>
                <a:gd name="connsiteX309" fmla="*/ 536525 w 5969794"/>
                <a:gd name="connsiteY309" fmla="*/ 1191 h 221903"/>
                <a:gd name="connsiteX310" fmla="*/ 603647 w 5969794"/>
                <a:gd name="connsiteY310" fmla="*/ 110579 h 221903"/>
                <a:gd name="connsiteX311" fmla="*/ 598810 w 5969794"/>
                <a:gd name="connsiteY311" fmla="*/ 158055 h 221903"/>
                <a:gd name="connsiteX312" fmla="*/ 584820 w 5969794"/>
                <a:gd name="connsiteY312" fmla="*/ 192956 h 221903"/>
                <a:gd name="connsiteX313" fmla="*/ 562347 w 5969794"/>
                <a:gd name="connsiteY313" fmla="*/ 214536 h 221903"/>
                <a:gd name="connsiteX314" fmla="*/ 532061 w 5969794"/>
                <a:gd name="connsiteY314" fmla="*/ 221903 h 221903"/>
                <a:gd name="connsiteX315" fmla="*/ 503411 w 5969794"/>
                <a:gd name="connsiteY315" fmla="*/ 214833 h 221903"/>
                <a:gd name="connsiteX316" fmla="*/ 482203 w 5969794"/>
                <a:gd name="connsiteY316" fmla="*/ 194221 h 221903"/>
                <a:gd name="connsiteX317" fmla="*/ 469106 w 5969794"/>
                <a:gd name="connsiteY317" fmla="*/ 160958 h 221903"/>
                <a:gd name="connsiteX318" fmla="*/ 464642 w 5969794"/>
                <a:gd name="connsiteY318" fmla="*/ 115788 h 221903"/>
                <a:gd name="connsiteX319" fmla="*/ 469330 w 5969794"/>
                <a:gd name="connsiteY319" fmla="*/ 66377 h 221903"/>
                <a:gd name="connsiteX320" fmla="*/ 483096 w 5969794"/>
                <a:gd name="connsiteY320" fmla="*/ 30435 h 221903"/>
                <a:gd name="connsiteX321" fmla="*/ 505644 w 5969794"/>
                <a:gd name="connsiteY321" fmla="*/ 8558 h 221903"/>
                <a:gd name="connsiteX322" fmla="*/ 536525 w 5969794"/>
                <a:gd name="connsiteY322" fmla="*/ 1191 h 221903"/>
                <a:gd name="connsiteX323" fmla="*/ 5960566 w 5969794"/>
                <a:gd name="connsiteY323" fmla="*/ 0 h 221903"/>
                <a:gd name="connsiteX324" fmla="*/ 5969794 w 5969794"/>
                <a:gd name="connsiteY324" fmla="*/ 0 h 221903"/>
                <a:gd name="connsiteX325" fmla="*/ 5969794 w 5969794"/>
                <a:gd name="connsiteY325" fmla="*/ 218182 h 221903"/>
                <a:gd name="connsiteX326" fmla="*/ 5945386 w 5969794"/>
                <a:gd name="connsiteY326" fmla="*/ 218182 h 221903"/>
                <a:gd name="connsiteX327" fmla="*/ 5945386 w 5969794"/>
                <a:gd name="connsiteY327" fmla="*/ 33784 h 221903"/>
                <a:gd name="connsiteX328" fmla="*/ 5937126 w 5969794"/>
                <a:gd name="connsiteY328" fmla="*/ 40258 h 221903"/>
                <a:gd name="connsiteX329" fmla="*/ 5924922 w 5969794"/>
                <a:gd name="connsiteY329" fmla="*/ 47476 h 221903"/>
                <a:gd name="connsiteX330" fmla="*/ 5910634 w 5969794"/>
                <a:gd name="connsiteY330" fmla="*/ 54173 h 221903"/>
                <a:gd name="connsiteX331" fmla="*/ 5895975 w 5969794"/>
                <a:gd name="connsiteY331" fmla="*/ 59085 h 221903"/>
                <a:gd name="connsiteX332" fmla="*/ 5895975 w 5969794"/>
                <a:gd name="connsiteY332" fmla="*/ 34379 h 221903"/>
                <a:gd name="connsiteX333" fmla="*/ 5913016 w 5969794"/>
                <a:gd name="connsiteY333" fmla="*/ 28352 h 221903"/>
                <a:gd name="connsiteX334" fmla="*/ 5930726 w 5969794"/>
                <a:gd name="connsiteY334" fmla="*/ 19869 h 221903"/>
                <a:gd name="connsiteX335" fmla="*/ 5947172 w 5969794"/>
                <a:gd name="connsiteY335" fmla="*/ 10046 h 221903"/>
                <a:gd name="connsiteX336" fmla="*/ 5960566 w 5969794"/>
                <a:gd name="connsiteY336" fmla="*/ 0 h 221903"/>
                <a:gd name="connsiteX337" fmla="*/ 5636716 w 5969794"/>
                <a:gd name="connsiteY337" fmla="*/ 0 h 221903"/>
                <a:gd name="connsiteX338" fmla="*/ 5645944 w 5969794"/>
                <a:gd name="connsiteY338" fmla="*/ 0 h 221903"/>
                <a:gd name="connsiteX339" fmla="*/ 5645944 w 5969794"/>
                <a:gd name="connsiteY339" fmla="*/ 218182 h 221903"/>
                <a:gd name="connsiteX340" fmla="*/ 5621536 w 5969794"/>
                <a:gd name="connsiteY340" fmla="*/ 218182 h 221903"/>
                <a:gd name="connsiteX341" fmla="*/ 5621536 w 5969794"/>
                <a:gd name="connsiteY341" fmla="*/ 33784 h 221903"/>
                <a:gd name="connsiteX342" fmla="*/ 5613276 w 5969794"/>
                <a:gd name="connsiteY342" fmla="*/ 40258 h 221903"/>
                <a:gd name="connsiteX343" fmla="*/ 5601072 w 5969794"/>
                <a:gd name="connsiteY343" fmla="*/ 47476 h 221903"/>
                <a:gd name="connsiteX344" fmla="*/ 5586784 w 5969794"/>
                <a:gd name="connsiteY344" fmla="*/ 54173 h 221903"/>
                <a:gd name="connsiteX345" fmla="*/ 5572125 w 5969794"/>
                <a:gd name="connsiteY345" fmla="*/ 59085 h 221903"/>
                <a:gd name="connsiteX346" fmla="*/ 5572125 w 5969794"/>
                <a:gd name="connsiteY346" fmla="*/ 34379 h 221903"/>
                <a:gd name="connsiteX347" fmla="*/ 5589166 w 5969794"/>
                <a:gd name="connsiteY347" fmla="*/ 28352 h 221903"/>
                <a:gd name="connsiteX348" fmla="*/ 5606876 w 5969794"/>
                <a:gd name="connsiteY348" fmla="*/ 19869 h 221903"/>
                <a:gd name="connsiteX349" fmla="*/ 5623322 w 5969794"/>
                <a:gd name="connsiteY349" fmla="*/ 10046 h 221903"/>
                <a:gd name="connsiteX350" fmla="*/ 5636716 w 5969794"/>
                <a:gd name="connsiteY350" fmla="*/ 0 h 221903"/>
                <a:gd name="connsiteX351" fmla="*/ 5303340 w 5969794"/>
                <a:gd name="connsiteY351" fmla="*/ 0 h 221903"/>
                <a:gd name="connsiteX352" fmla="*/ 5312567 w 5969794"/>
                <a:gd name="connsiteY352" fmla="*/ 0 h 221903"/>
                <a:gd name="connsiteX353" fmla="*/ 5312567 w 5969794"/>
                <a:gd name="connsiteY353" fmla="*/ 218182 h 221903"/>
                <a:gd name="connsiteX354" fmla="*/ 5288160 w 5969794"/>
                <a:gd name="connsiteY354" fmla="*/ 218182 h 221903"/>
                <a:gd name="connsiteX355" fmla="*/ 5288160 w 5969794"/>
                <a:gd name="connsiteY355" fmla="*/ 33784 h 221903"/>
                <a:gd name="connsiteX356" fmla="*/ 5279900 w 5969794"/>
                <a:gd name="connsiteY356" fmla="*/ 40258 h 221903"/>
                <a:gd name="connsiteX357" fmla="*/ 5267696 w 5969794"/>
                <a:gd name="connsiteY357" fmla="*/ 47476 h 221903"/>
                <a:gd name="connsiteX358" fmla="*/ 5253409 w 5969794"/>
                <a:gd name="connsiteY358" fmla="*/ 54173 h 221903"/>
                <a:gd name="connsiteX359" fmla="*/ 5238749 w 5969794"/>
                <a:gd name="connsiteY359" fmla="*/ 59085 h 221903"/>
                <a:gd name="connsiteX360" fmla="*/ 5238749 w 5969794"/>
                <a:gd name="connsiteY360" fmla="*/ 34379 h 221903"/>
                <a:gd name="connsiteX361" fmla="*/ 5255789 w 5969794"/>
                <a:gd name="connsiteY361" fmla="*/ 28352 h 221903"/>
                <a:gd name="connsiteX362" fmla="*/ 5273500 w 5969794"/>
                <a:gd name="connsiteY362" fmla="*/ 19869 h 221903"/>
                <a:gd name="connsiteX363" fmla="*/ 5289945 w 5969794"/>
                <a:gd name="connsiteY363" fmla="*/ 10046 h 221903"/>
                <a:gd name="connsiteX364" fmla="*/ 5303340 w 5969794"/>
                <a:gd name="connsiteY364" fmla="*/ 0 h 221903"/>
                <a:gd name="connsiteX365" fmla="*/ 4969966 w 5969794"/>
                <a:gd name="connsiteY365" fmla="*/ 0 h 221903"/>
                <a:gd name="connsiteX366" fmla="*/ 4979194 w 5969794"/>
                <a:gd name="connsiteY366" fmla="*/ 0 h 221903"/>
                <a:gd name="connsiteX367" fmla="*/ 4979194 w 5969794"/>
                <a:gd name="connsiteY367" fmla="*/ 218182 h 221903"/>
                <a:gd name="connsiteX368" fmla="*/ 4954786 w 5969794"/>
                <a:gd name="connsiteY368" fmla="*/ 218182 h 221903"/>
                <a:gd name="connsiteX369" fmla="*/ 4954786 w 5969794"/>
                <a:gd name="connsiteY369" fmla="*/ 33784 h 221903"/>
                <a:gd name="connsiteX370" fmla="*/ 4946526 w 5969794"/>
                <a:gd name="connsiteY370" fmla="*/ 40258 h 221903"/>
                <a:gd name="connsiteX371" fmla="*/ 4934322 w 5969794"/>
                <a:gd name="connsiteY371" fmla="*/ 47476 h 221903"/>
                <a:gd name="connsiteX372" fmla="*/ 4920034 w 5969794"/>
                <a:gd name="connsiteY372" fmla="*/ 54173 h 221903"/>
                <a:gd name="connsiteX373" fmla="*/ 4905375 w 5969794"/>
                <a:gd name="connsiteY373" fmla="*/ 59085 h 221903"/>
                <a:gd name="connsiteX374" fmla="*/ 4905375 w 5969794"/>
                <a:gd name="connsiteY374" fmla="*/ 34379 h 221903"/>
                <a:gd name="connsiteX375" fmla="*/ 4922416 w 5969794"/>
                <a:gd name="connsiteY375" fmla="*/ 28352 h 221903"/>
                <a:gd name="connsiteX376" fmla="*/ 4940126 w 5969794"/>
                <a:gd name="connsiteY376" fmla="*/ 19869 h 221903"/>
                <a:gd name="connsiteX377" fmla="*/ 4956572 w 5969794"/>
                <a:gd name="connsiteY377" fmla="*/ 10046 h 221903"/>
                <a:gd name="connsiteX378" fmla="*/ 4969966 w 5969794"/>
                <a:gd name="connsiteY378" fmla="*/ 0 h 221903"/>
                <a:gd name="connsiteX379" fmla="*/ 4474666 w 5969794"/>
                <a:gd name="connsiteY379" fmla="*/ 0 h 221903"/>
                <a:gd name="connsiteX380" fmla="*/ 4483894 w 5969794"/>
                <a:gd name="connsiteY380" fmla="*/ 0 h 221903"/>
                <a:gd name="connsiteX381" fmla="*/ 4483894 w 5969794"/>
                <a:gd name="connsiteY381" fmla="*/ 218182 h 221903"/>
                <a:gd name="connsiteX382" fmla="*/ 4459486 w 5969794"/>
                <a:gd name="connsiteY382" fmla="*/ 218182 h 221903"/>
                <a:gd name="connsiteX383" fmla="*/ 4459486 w 5969794"/>
                <a:gd name="connsiteY383" fmla="*/ 33784 h 221903"/>
                <a:gd name="connsiteX384" fmla="*/ 4451226 w 5969794"/>
                <a:gd name="connsiteY384" fmla="*/ 40258 h 221903"/>
                <a:gd name="connsiteX385" fmla="*/ 4439022 w 5969794"/>
                <a:gd name="connsiteY385" fmla="*/ 47476 h 221903"/>
                <a:gd name="connsiteX386" fmla="*/ 4424734 w 5969794"/>
                <a:gd name="connsiteY386" fmla="*/ 54173 h 221903"/>
                <a:gd name="connsiteX387" fmla="*/ 4410075 w 5969794"/>
                <a:gd name="connsiteY387" fmla="*/ 59085 h 221903"/>
                <a:gd name="connsiteX388" fmla="*/ 4410075 w 5969794"/>
                <a:gd name="connsiteY388" fmla="*/ 34379 h 221903"/>
                <a:gd name="connsiteX389" fmla="*/ 4427116 w 5969794"/>
                <a:gd name="connsiteY389" fmla="*/ 28352 h 221903"/>
                <a:gd name="connsiteX390" fmla="*/ 4444826 w 5969794"/>
                <a:gd name="connsiteY390" fmla="*/ 19869 h 221903"/>
                <a:gd name="connsiteX391" fmla="*/ 4461272 w 5969794"/>
                <a:gd name="connsiteY391" fmla="*/ 10046 h 221903"/>
                <a:gd name="connsiteX392" fmla="*/ 4474666 w 5969794"/>
                <a:gd name="connsiteY392" fmla="*/ 0 h 221903"/>
                <a:gd name="connsiteX393" fmla="*/ 4150816 w 5969794"/>
                <a:gd name="connsiteY393" fmla="*/ 0 h 221903"/>
                <a:gd name="connsiteX394" fmla="*/ 4160044 w 5969794"/>
                <a:gd name="connsiteY394" fmla="*/ 0 h 221903"/>
                <a:gd name="connsiteX395" fmla="*/ 4160044 w 5969794"/>
                <a:gd name="connsiteY395" fmla="*/ 218182 h 221903"/>
                <a:gd name="connsiteX396" fmla="*/ 4135636 w 5969794"/>
                <a:gd name="connsiteY396" fmla="*/ 218182 h 221903"/>
                <a:gd name="connsiteX397" fmla="*/ 4135636 w 5969794"/>
                <a:gd name="connsiteY397" fmla="*/ 33784 h 221903"/>
                <a:gd name="connsiteX398" fmla="*/ 4127376 w 5969794"/>
                <a:gd name="connsiteY398" fmla="*/ 40258 h 221903"/>
                <a:gd name="connsiteX399" fmla="*/ 4115172 w 5969794"/>
                <a:gd name="connsiteY399" fmla="*/ 47476 h 221903"/>
                <a:gd name="connsiteX400" fmla="*/ 4100884 w 5969794"/>
                <a:gd name="connsiteY400" fmla="*/ 54173 h 221903"/>
                <a:gd name="connsiteX401" fmla="*/ 4086225 w 5969794"/>
                <a:gd name="connsiteY401" fmla="*/ 59085 h 221903"/>
                <a:gd name="connsiteX402" fmla="*/ 4086225 w 5969794"/>
                <a:gd name="connsiteY402" fmla="*/ 34379 h 221903"/>
                <a:gd name="connsiteX403" fmla="*/ 4103266 w 5969794"/>
                <a:gd name="connsiteY403" fmla="*/ 28352 h 221903"/>
                <a:gd name="connsiteX404" fmla="*/ 4120976 w 5969794"/>
                <a:gd name="connsiteY404" fmla="*/ 19869 h 221903"/>
                <a:gd name="connsiteX405" fmla="*/ 4137422 w 5969794"/>
                <a:gd name="connsiteY405" fmla="*/ 10046 h 221903"/>
                <a:gd name="connsiteX406" fmla="*/ 4150816 w 5969794"/>
                <a:gd name="connsiteY406" fmla="*/ 0 h 221903"/>
                <a:gd name="connsiteX407" fmla="*/ 3979366 w 5969794"/>
                <a:gd name="connsiteY407" fmla="*/ 0 h 221903"/>
                <a:gd name="connsiteX408" fmla="*/ 3988594 w 5969794"/>
                <a:gd name="connsiteY408" fmla="*/ 0 h 221903"/>
                <a:gd name="connsiteX409" fmla="*/ 3988594 w 5969794"/>
                <a:gd name="connsiteY409" fmla="*/ 218182 h 221903"/>
                <a:gd name="connsiteX410" fmla="*/ 3964186 w 5969794"/>
                <a:gd name="connsiteY410" fmla="*/ 218182 h 221903"/>
                <a:gd name="connsiteX411" fmla="*/ 3964186 w 5969794"/>
                <a:gd name="connsiteY411" fmla="*/ 33784 h 221903"/>
                <a:gd name="connsiteX412" fmla="*/ 3955926 w 5969794"/>
                <a:gd name="connsiteY412" fmla="*/ 40258 h 221903"/>
                <a:gd name="connsiteX413" fmla="*/ 3943722 w 5969794"/>
                <a:gd name="connsiteY413" fmla="*/ 47476 h 221903"/>
                <a:gd name="connsiteX414" fmla="*/ 3929434 w 5969794"/>
                <a:gd name="connsiteY414" fmla="*/ 54173 h 221903"/>
                <a:gd name="connsiteX415" fmla="*/ 3914775 w 5969794"/>
                <a:gd name="connsiteY415" fmla="*/ 59085 h 221903"/>
                <a:gd name="connsiteX416" fmla="*/ 3914775 w 5969794"/>
                <a:gd name="connsiteY416" fmla="*/ 34379 h 221903"/>
                <a:gd name="connsiteX417" fmla="*/ 3931816 w 5969794"/>
                <a:gd name="connsiteY417" fmla="*/ 28352 h 221903"/>
                <a:gd name="connsiteX418" fmla="*/ 3949526 w 5969794"/>
                <a:gd name="connsiteY418" fmla="*/ 19869 h 221903"/>
                <a:gd name="connsiteX419" fmla="*/ 3965972 w 5969794"/>
                <a:gd name="connsiteY419" fmla="*/ 10046 h 221903"/>
                <a:gd name="connsiteX420" fmla="*/ 3979366 w 5969794"/>
                <a:gd name="connsiteY420" fmla="*/ 0 h 221903"/>
                <a:gd name="connsiteX421" fmla="*/ 3817440 w 5969794"/>
                <a:gd name="connsiteY421" fmla="*/ 0 h 221903"/>
                <a:gd name="connsiteX422" fmla="*/ 3826667 w 5969794"/>
                <a:gd name="connsiteY422" fmla="*/ 0 h 221903"/>
                <a:gd name="connsiteX423" fmla="*/ 3826667 w 5969794"/>
                <a:gd name="connsiteY423" fmla="*/ 218182 h 221903"/>
                <a:gd name="connsiteX424" fmla="*/ 3802260 w 5969794"/>
                <a:gd name="connsiteY424" fmla="*/ 218182 h 221903"/>
                <a:gd name="connsiteX425" fmla="*/ 3802260 w 5969794"/>
                <a:gd name="connsiteY425" fmla="*/ 33784 h 221903"/>
                <a:gd name="connsiteX426" fmla="*/ 3794000 w 5969794"/>
                <a:gd name="connsiteY426" fmla="*/ 40258 h 221903"/>
                <a:gd name="connsiteX427" fmla="*/ 3781796 w 5969794"/>
                <a:gd name="connsiteY427" fmla="*/ 47476 h 221903"/>
                <a:gd name="connsiteX428" fmla="*/ 3767509 w 5969794"/>
                <a:gd name="connsiteY428" fmla="*/ 54173 h 221903"/>
                <a:gd name="connsiteX429" fmla="*/ 3752849 w 5969794"/>
                <a:gd name="connsiteY429" fmla="*/ 59085 h 221903"/>
                <a:gd name="connsiteX430" fmla="*/ 3752849 w 5969794"/>
                <a:gd name="connsiteY430" fmla="*/ 34379 h 221903"/>
                <a:gd name="connsiteX431" fmla="*/ 3769890 w 5969794"/>
                <a:gd name="connsiteY431" fmla="*/ 28352 h 221903"/>
                <a:gd name="connsiteX432" fmla="*/ 3787600 w 5969794"/>
                <a:gd name="connsiteY432" fmla="*/ 19869 h 221903"/>
                <a:gd name="connsiteX433" fmla="*/ 3804046 w 5969794"/>
                <a:gd name="connsiteY433" fmla="*/ 10046 h 221903"/>
                <a:gd name="connsiteX434" fmla="*/ 3817440 w 5969794"/>
                <a:gd name="connsiteY434" fmla="*/ 0 h 221903"/>
                <a:gd name="connsiteX435" fmla="*/ 3484066 w 5969794"/>
                <a:gd name="connsiteY435" fmla="*/ 0 h 221903"/>
                <a:gd name="connsiteX436" fmla="*/ 3493294 w 5969794"/>
                <a:gd name="connsiteY436" fmla="*/ 0 h 221903"/>
                <a:gd name="connsiteX437" fmla="*/ 3493294 w 5969794"/>
                <a:gd name="connsiteY437" fmla="*/ 218182 h 221903"/>
                <a:gd name="connsiteX438" fmla="*/ 3468886 w 5969794"/>
                <a:gd name="connsiteY438" fmla="*/ 218182 h 221903"/>
                <a:gd name="connsiteX439" fmla="*/ 3468886 w 5969794"/>
                <a:gd name="connsiteY439" fmla="*/ 33784 h 221903"/>
                <a:gd name="connsiteX440" fmla="*/ 3460626 w 5969794"/>
                <a:gd name="connsiteY440" fmla="*/ 40258 h 221903"/>
                <a:gd name="connsiteX441" fmla="*/ 3448422 w 5969794"/>
                <a:gd name="connsiteY441" fmla="*/ 47476 h 221903"/>
                <a:gd name="connsiteX442" fmla="*/ 3434134 w 5969794"/>
                <a:gd name="connsiteY442" fmla="*/ 54173 h 221903"/>
                <a:gd name="connsiteX443" fmla="*/ 3419475 w 5969794"/>
                <a:gd name="connsiteY443" fmla="*/ 59085 h 221903"/>
                <a:gd name="connsiteX444" fmla="*/ 3419475 w 5969794"/>
                <a:gd name="connsiteY444" fmla="*/ 34379 h 221903"/>
                <a:gd name="connsiteX445" fmla="*/ 3436516 w 5969794"/>
                <a:gd name="connsiteY445" fmla="*/ 28352 h 221903"/>
                <a:gd name="connsiteX446" fmla="*/ 3454226 w 5969794"/>
                <a:gd name="connsiteY446" fmla="*/ 19869 h 221903"/>
                <a:gd name="connsiteX447" fmla="*/ 3470672 w 5969794"/>
                <a:gd name="connsiteY447" fmla="*/ 10046 h 221903"/>
                <a:gd name="connsiteX448" fmla="*/ 3484066 w 5969794"/>
                <a:gd name="connsiteY448" fmla="*/ 0 h 221903"/>
                <a:gd name="connsiteX449" fmla="*/ 3322140 w 5969794"/>
                <a:gd name="connsiteY449" fmla="*/ 0 h 221903"/>
                <a:gd name="connsiteX450" fmla="*/ 3331367 w 5969794"/>
                <a:gd name="connsiteY450" fmla="*/ 0 h 221903"/>
                <a:gd name="connsiteX451" fmla="*/ 3331367 w 5969794"/>
                <a:gd name="connsiteY451" fmla="*/ 218182 h 221903"/>
                <a:gd name="connsiteX452" fmla="*/ 3306960 w 5969794"/>
                <a:gd name="connsiteY452" fmla="*/ 218182 h 221903"/>
                <a:gd name="connsiteX453" fmla="*/ 3306960 w 5969794"/>
                <a:gd name="connsiteY453" fmla="*/ 33784 h 221903"/>
                <a:gd name="connsiteX454" fmla="*/ 3298700 w 5969794"/>
                <a:gd name="connsiteY454" fmla="*/ 40258 h 221903"/>
                <a:gd name="connsiteX455" fmla="*/ 3286496 w 5969794"/>
                <a:gd name="connsiteY455" fmla="*/ 47476 h 221903"/>
                <a:gd name="connsiteX456" fmla="*/ 3272209 w 5969794"/>
                <a:gd name="connsiteY456" fmla="*/ 54173 h 221903"/>
                <a:gd name="connsiteX457" fmla="*/ 3257549 w 5969794"/>
                <a:gd name="connsiteY457" fmla="*/ 59085 h 221903"/>
                <a:gd name="connsiteX458" fmla="*/ 3257549 w 5969794"/>
                <a:gd name="connsiteY458" fmla="*/ 34379 h 221903"/>
                <a:gd name="connsiteX459" fmla="*/ 3274590 w 5969794"/>
                <a:gd name="connsiteY459" fmla="*/ 28352 h 221903"/>
                <a:gd name="connsiteX460" fmla="*/ 3292300 w 5969794"/>
                <a:gd name="connsiteY460" fmla="*/ 19869 h 221903"/>
                <a:gd name="connsiteX461" fmla="*/ 3308746 w 5969794"/>
                <a:gd name="connsiteY461" fmla="*/ 10046 h 221903"/>
                <a:gd name="connsiteX462" fmla="*/ 3322140 w 5969794"/>
                <a:gd name="connsiteY462" fmla="*/ 0 h 221903"/>
                <a:gd name="connsiteX463" fmla="*/ 2826840 w 5969794"/>
                <a:gd name="connsiteY463" fmla="*/ 0 h 221903"/>
                <a:gd name="connsiteX464" fmla="*/ 2836067 w 5969794"/>
                <a:gd name="connsiteY464" fmla="*/ 0 h 221903"/>
                <a:gd name="connsiteX465" fmla="*/ 2836067 w 5969794"/>
                <a:gd name="connsiteY465" fmla="*/ 218182 h 221903"/>
                <a:gd name="connsiteX466" fmla="*/ 2811660 w 5969794"/>
                <a:gd name="connsiteY466" fmla="*/ 218182 h 221903"/>
                <a:gd name="connsiteX467" fmla="*/ 2811660 w 5969794"/>
                <a:gd name="connsiteY467" fmla="*/ 33784 h 221903"/>
                <a:gd name="connsiteX468" fmla="*/ 2803400 w 5969794"/>
                <a:gd name="connsiteY468" fmla="*/ 40258 h 221903"/>
                <a:gd name="connsiteX469" fmla="*/ 2791196 w 5969794"/>
                <a:gd name="connsiteY469" fmla="*/ 47476 h 221903"/>
                <a:gd name="connsiteX470" fmla="*/ 2776909 w 5969794"/>
                <a:gd name="connsiteY470" fmla="*/ 54173 h 221903"/>
                <a:gd name="connsiteX471" fmla="*/ 2762249 w 5969794"/>
                <a:gd name="connsiteY471" fmla="*/ 59085 h 221903"/>
                <a:gd name="connsiteX472" fmla="*/ 2762249 w 5969794"/>
                <a:gd name="connsiteY472" fmla="*/ 34379 h 221903"/>
                <a:gd name="connsiteX473" fmla="*/ 2779290 w 5969794"/>
                <a:gd name="connsiteY473" fmla="*/ 28352 h 221903"/>
                <a:gd name="connsiteX474" fmla="*/ 2797000 w 5969794"/>
                <a:gd name="connsiteY474" fmla="*/ 19869 h 221903"/>
                <a:gd name="connsiteX475" fmla="*/ 2813446 w 5969794"/>
                <a:gd name="connsiteY475" fmla="*/ 10046 h 221903"/>
                <a:gd name="connsiteX476" fmla="*/ 2826840 w 5969794"/>
                <a:gd name="connsiteY476" fmla="*/ 0 h 221903"/>
                <a:gd name="connsiteX477" fmla="*/ 2493466 w 5969794"/>
                <a:gd name="connsiteY477" fmla="*/ 0 h 221903"/>
                <a:gd name="connsiteX478" fmla="*/ 2502694 w 5969794"/>
                <a:gd name="connsiteY478" fmla="*/ 0 h 221903"/>
                <a:gd name="connsiteX479" fmla="*/ 2502694 w 5969794"/>
                <a:gd name="connsiteY479" fmla="*/ 218182 h 221903"/>
                <a:gd name="connsiteX480" fmla="*/ 2478286 w 5969794"/>
                <a:gd name="connsiteY480" fmla="*/ 218182 h 221903"/>
                <a:gd name="connsiteX481" fmla="*/ 2478286 w 5969794"/>
                <a:gd name="connsiteY481" fmla="*/ 33784 h 221903"/>
                <a:gd name="connsiteX482" fmla="*/ 2470026 w 5969794"/>
                <a:gd name="connsiteY482" fmla="*/ 40258 h 221903"/>
                <a:gd name="connsiteX483" fmla="*/ 2457822 w 5969794"/>
                <a:gd name="connsiteY483" fmla="*/ 47476 h 221903"/>
                <a:gd name="connsiteX484" fmla="*/ 2443534 w 5969794"/>
                <a:gd name="connsiteY484" fmla="*/ 54173 h 221903"/>
                <a:gd name="connsiteX485" fmla="*/ 2428875 w 5969794"/>
                <a:gd name="connsiteY485" fmla="*/ 59085 h 221903"/>
                <a:gd name="connsiteX486" fmla="*/ 2428875 w 5969794"/>
                <a:gd name="connsiteY486" fmla="*/ 34379 h 221903"/>
                <a:gd name="connsiteX487" fmla="*/ 2445916 w 5969794"/>
                <a:gd name="connsiteY487" fmla="*/ 28352 h 221903"/>
                <a:gd name="connsiteX488" fmla="*/ 2463626 w 5969794"/>
                <a:gd name="connsiteY488" fmla="*/ 19869 h 221903"/>
                <a:gd name="connsiteX489" fmla="*/ 2480072 w 5969794"/>
                <a:gd name="connsiteY489" fmla="*/ 10046 h 221903"/>
                <a:gd name="connsiteX490" fmla="*/ 2493466 w 5969794"/>
                <a:gd name="connsiteY490" fmla="*/ 0 h 221903"/>
                <a:gd name="connsiteX491" fmla="*/ 2331541 w 5969794"/>
                <a:gd name="connsiteY491" fmla="*/ 0 h 221903"/>
                <a:gd name="connsiteX492" fmla="*/ 2340769 w 5969794"/>
                <a:gd name="connsiteY492" fmla="*/ 0 h 221903"/>
                <a:gd name="connsiteX493" fmla="*/ 2340769 w 5969794"/>
                <a:gd name="connsiteY493" fmla="*/ 218182 h 221903"/>
                <a:gd name="connsiteX494" fmla="*/ 2316361 w 5969794"/>
                <a:gd name="connsiteY494" fmla="*/ 218182 h 221903"/>
                <a:gd name="connsiteX495" fmla="*/ 2316361 w 5969794"/>
                <a:gd name="connsiteY495" fmla="*/ 33784 h 221903"/>
                <a:gd name="connsiteX496" fmla="*/ 2308101 w 5969794"/>
                <a:gd name="connsiteY496" fmla="*/ 40258 h 221903"/>
                <a:gd name="connsiteX497" fmla="*/ 2295897 w 5969794"/>
                <a:gd name="connsiteY497" fmla="*/ 47476 h 221903"/>
                <a:gd name="connsiteX498" fmla="*/ 2281610 w 5969794"/>
                <a:gd name="connsiteY498" fmla="*/ 54173 h 221903"/>
                <a:gd name="connsiteX499" fmla="*/ 2266950 w 5969794"/>
                <a:gd name="connsiteY499" fmla="*/ 59085 h 221903"/>
                <a:gd name="connsiteX500" fmla="*/ 2266950 w 5969794"/>
                <a:gd name="connsiteY500" fmla="*/ 34379 h 221903"/>
                <a:gd name="connsiteX501" fmla="*/ 2283991 w 5969794"/>
                <a:gd name="connsiteY501" fmla="*/ 28352 h 221903"/>
                <a:gd name="connsiteX502" fmla="*/ 2301701 w 5969794"/>
                <a:gd name="connsiteY502" fmla="*/ 19869 h 221903"/>
                <a:gd name="connsiteX503" fmla="*/ 2318147 w 5969794"/>
                <a:gd name="connsiteY503" fmla="*/ 10046 h 221903"/>
                <a:gd name="connsiteX504" fmla="*/ 2331541 w 5969794"/>
                <a:gd name="connsiteY504" fmla="*/ 0 h 221903"/>
                <a:gd name="connsiteX505" fmla="*/ 2007692 w 5969794"/>
                <a:gd name="connsiteY505" fmla="*/ 0 h 221903"/>
                <a:gd name="connsiteX506" fmla="*/ 2016919 w 5969794"/>
                <a:gd name="connsiteY506" fmla="*/ 0 h 221903"/>
                <a:gd name="connsiteX507" fmla="*/ 2016919 w 5969794"/>
                <a:gd name="connsiteY507" fmla="*/ 218182 h 221903"/>
                <a:gd name="connsiteX508" fmla="*/ 1992511 w 5969794"/>
                <a:gd name="connsiteY508" fmla="*/ 218182 h 221903"/>
                <a:gd name="connsiteX509" fmla="*/ 1992511 w 5969794"/>
                <a:gd name="connsiteY509" fmla="*/ 33784 h 221903"/>
                <a:gd name="connsiteX510" fmla="*/ 1984251 w 5969794"/>
                <a:gd name="connsiteY510" fmla="*/ 40258 h 221903"/>
                <a:gd name="connsiteX511" fmla="*/ 1972047 w 5969794"/>
                <a:gd name="connsiteY511" fmla="*/ 47476 h 221903"/>
                <a:gd name="connsiteX512" fmla="*/ 1957760 w 5969794"/>
                <a:gd name="connsiteY512" fmla="*/ 54173 h 221903"/>
                <a:gd name="connsiteX513" fmla="*/ 1943100 w 5969794"/>
                <a:gd name="connsiteY513" fmla="*/ 59085 h 221903"/>
                <a:gd name="connsiteX514" fmla="*/ 1943100 w 5969794"/>
                <a:gd name="connsiteY514" fmla="*/ 34379 h 221903"/>
                <a:gd name="connsiteX515" fmla="*/ 1960141 w 5969794"/>
                <a:gd name="connsiteY515" fmla="*/ 28352 h 221903"/>
                <a:gd name="connsiteX516" fmla="*/ 1977852 w 5969794"/>
                <a:gd name="connsiteY516" fmla="*/ 19869 h 221903"/>
                <a:gd name="connsiteX517" fmla="*/ 1994297 w 5969794"/>
                <a:gd name="connsiteY517" fmla="*/ 10046 h 221903"/>
                <a:gd name="connsiteX518" fmla="*/ 2007692 w 5969794"/>
                <a:gd name="connsiteY518" fmla="*/ 0 h 221903"/>
                <a:gd name="connsiteX519" fmla="*/ 1683842 w 5969794"/>
                <a:gd name="connsiteY519" fmla="*/ 0 h 221903"/>
                <a:gd name="connsiteX520" fmla="*/ 1693069 w 5969794"/>
                <a:gd name="connsiteY520" fmla="*/ 0 h 221903"/>
                <a:gd name="connsiteX521" fmla="*/ 1693069 w 5969794"/>
                <a:gd name="connsiteY521" fmla="*/ 218182 h 221903"/>
                <a:gd name="connsiteX522" fmla="*/ 1668661 w 5969794"/>
                <a:gd name="connsiteY522" fmla="*/ 218182 h 221903"/>
                <a:gd name="connsiteX523" fmla="*/ 1668661 w 5969794"/>
                <a:gd name="connsiteY523" fmla="*/ 33784 h 221903"/>
                <a:gd name="connsiteX524" fmla="*/ 1660401 w 5969794"/>
                <a:gd name="connsiteY524" fmla="*/ 40258 h 221903"/>
                <a:gd name="connsiteX525" fmla="*/ 1648197 w 5969794"/>
                <a:gd name="connsiteY525" fmla="*/ 47476 h 221903"/>
                <a:gd name="connsiteX526" fmla="*/ 1633910 w 5969794"/>
                <a:gd name="connsiteY526" fmla="*/ 54173 h 221903"/>
                <a:gd name="connsiteX527" fmla="*/ 1619250 w 5969794"/>
                <a:gd name="connsiteY527" fmla="*/ 59085 h 221903"/>
                <a:gd name="connsiteX528" fmla="*/ 1619250 w 5969794"/>
                <a:gd name="connsiteY528" fmla="*/ 34379 h 221903"/>
                <a:gd name="connsiteX529" fmla="*/ 1636291 w 5969794"/>
                <a:gd name="connsiteY529" fmla="*/ 28352 h 221903"/>
                <a:gd name="connsiteX530" fmla="*/ 1654001 w 5969794"/>
                <a:gd name="connsiteY530" fmla="*/ 19869 h 221903"/>
                <a:gd name="connsiteX531" fmla="*/ 1670447 w 5969794"/>
                <a:gd name="connsiteY531" fmla="*/ 10046 h 221903"/>
                <a:gd name="connsiteX532" fmla="*/ 1683842 w 5969794"/>
                <a:gd name="connsiteY532" fmla="*/ 0 h 221903"/>
                <a:gd name="connsiteX533" fmla="*/ 1359991 w 5969794"/>
                <a:gd name="connsiteY533" fmla="*/ 0 h 221903"/>
                <a:gd name="connsiteX534" fmla="*/ 1369219 w 5969794"/>
                <a:gd name="connsiteY534" fmla="*/ 0 h 221903"/>
                <a:gd name="connsiteX535" fmla="*/ 1369219 w 5969794"/>
                <a:gd name="connsiteY535" fmla="*/ 218182 h 221903"/>
                <a:gd name="connsiteX536" fmla="*/ 1344811 w 5969794"/>
                <a:gd name="connsiteY536" fmla="*/ 218182 h 221903"/>
                <a:gd name="connsiteX537" fmla="*/ 1344811 w 5969794"/>
                <a:gd name="connsiteY537" fmla="*/ 33784 h 221903"/>
                <a:gd name="connsiteX538" fmla="*/ 1336551 w 5969794"/>
                <a:gd name="connsiteY538" fmla="*/ 40258 h 221903"/>
                <a:gd name="connsiteX539" fmla="*/ 1324347 w 5969794"/>
                <a:gd name="connsiteY539" fmla="*/ 47476 h 221903"/>
                <a:gd name="connsiteX540" fmla="*/ 1310060 w 5969794"/>
                <a:gd name="connsiteY540" fmla="*/ 54173 h 221903"/>
                <a:gd name="connsiteX541" fmla="*/ 1295400 w 5969794"/>
                <a:gd name="connsiteY541" fmla="*/ 59085 h 221903"/>
                <a:gd name="connsiteX542" fmla="*/ 1295400 w 5969794"/>
                <a:gd name="connsiteY542" fmla="*/ 34379 h 221903"/>
                <a:gd name="connsiteX543" fmla="*/ 1312441 w 5969794"/>
                <a:gd name="connsiteY543" fmla="*/ 28352 h 221903"/>
                <a:gd name="connsiteX544" fmla="*/ 1330152 w 5969794"/>
                <a:gd name="connsiteY544" fmla="*/ 19869 h 221903"/>
                <a:gd name="connsiteX545" fmla="*/ 1346597 w 5969794"/>
                <a:gd name="connsiteY545" fmla="*/ 10046 h 221903"/>
                <a:gd name="connsiteX546" fmla="*/ 1359991 w 5969794"/>
                <a:gd name="connsiteY546" fmla="*/ 0 h 221903"/>
                <a:gd name="connsiteX547" fmla="*/ 1036142 w 5969794"/>
                <a:gd name="connsiteY547" fmla="*/ 0 h 221903"/>
                <a:gd name="connsiteX548" fmla="*/ 1045369 w 5969794"/>
                <a:gd name="connsiteY548" fmla="*/ 0 h 221903"/>
                <a:gd name="connsiteX549" fmla="*/ 1045369 w 5969794"/>
                <a:gd name="connsiteY549" fmla="*/ 218182 h 221903"/>
                <a:gd name="connsiteX550" fmla="*/ 1020961 w 5969794"/>
                <a:gd name="connsiteY550" fmla="*/ 218182 h 221903"/>
                <a:gd name="connsiteX551" fmla="*/ 1020961 w 5969794"/>
                <a:gd name="connsiteY551" fmla="*/ 33784 h 221903"/>
                <a:gd name="connsiteX552" fmla="*/ 1012701 w 5969794"/>
                <a:gd name="connsiteY552" fmla="*/ 40258 h 221903"/>
                <a:gd name="connsiteX553" fmla="*/ 1000497 w 5969794"/>
                <a:gd name="connsiteY553" fmla="*/ 47476 h 221903"/>
                <a:gd name="connsiteX554" fmla="*/ 986210 w 5969794"/>
                <a:gd name="connsiteY554" fmla="*/ 54173 h 221903"/>
                <a:gd name="connsiteX555" fmla="*/ 971550 w 5969794"/>
                <a:gd name="connsiteY555" fmla="*/ 59085 h 221903"/>
                <a:gd name="connsiteX556" fmla="*/ 971550 w 5969794"/>
                <a:gd name="connsiteY556" fmla="*/ 34379 h 221903"/>
                <a:gd name="connsiteX557" fmla="*/ 988591 w 5969794"/>
                <a:gd name="connsiteY557" fmla="*/ 28352 h 221903"/>
                <a:gd name="connsiteX558" fmla="*/ 1006301 w 5969794"/>
                <a:gd name="connsiteY558" fmla="*/ 19869 h 221903"/>
                <a:gd name="connsiteX559" fmla="*/ 1022747 w 5969794"/>
                <a:gd name="connsiteY559" fmla="*/ 10046 h 221903"/>
                <a:gd name="connsiteX560" fmla="*/ 1036142 w 5969794"/>
                <a:gd name="connsiteY560" fmla="*/ 0 h 221903"/>
                <a:gd name="connsiteX561" fmla="*/ 388442 w 5969794"/>
                <a:gd name="connsiteY561" fmla="*/ 0 h 221903"/>
                <a:gd name="connsiteX562" fmla="*/ 397669 w 5969794"/>
                <a:gd name="connsiteY562" fmla="*/ 0 h 221903"/>
                <a:gd name="connsiteX563" fmla="*/ 397669 w 5969794"/>
                <a:gd name="connsiteY563" fmla="*/ 218182 h 221903"/>
                <a:gd name="connsiteX564" fmla="*/ 373261 w 5969794"/>
                <a:gd name="connsiteY564" fmla="*/ 218182 h 221903"/>
                <a:gd name="connsiteX565" fmla="*/ 373261 w 5969794"/>
                <a:gd name="connsiteY565" fmla="*/ 33784 h 221903"/>
                <a:gd name="connsiteX566" fmla="*/ 365001 w 5969794"/>
                <a:gd name="connsiteY566" fmla="*/ 40258 h 221903"/>
                <a:gd name="connsiteX567" fmla="*/ 352797 w 5969794"/>
                <a:gd name="connsiteY567" fmla="*/ 47476 h 221903"/>
                <a:gd name="connsiteX568" fmla="*/ 338510 w 5969794"/>
                <a:gd name="connsiteY568" fmla="*/ 54173 h 221903"/>
                <a:gd name="connsiteX569" fmla="*/ 323850 w 5969794"/>
                <a:gd name="connsiteY569" fmla="*/ 59085 h 221903"/>
                <a:gd name="connsiteX570" fmla="*/ 323850 w 5969794"/>
                <a:gd name="connsiteY570" fmla="*/ 34379 h 221903"/>
                <a:gd name="connsiteX571" fmla="*/ 340891 w 5969794"/>
                <a:gd name="connsiteY571" fmla="*/ 28352 h 221903"/>
                <a:gd name="connsiteX572" fmla="*/ 358601 w 5969794"/>
                <a:gd name="connsiteY572" fmla="*/ 19869 h 221903"/>
                <a:gd name="connsiteX573" fmla="*/ 375047 w 5969794"/>
                <a:gd name="connsiteY573" fmla="*/ 10046 h 221903"/>
                <a:gd name="connsiteX574" fmla="*/ 388442 w 5969794"/>
                <a:gd name="connsiteY574" fmla="*/ 0 h 221903"/>
                <a:gd name="connsiteX575" fmla="*/ 226517 w 5969794"/>
                <a:gd name="connsiteY575" fmla="*/ 0 h 221903"/>
                <a:gd name="connsiteX576" fmla="*/ 235744 w 5969794"/>
                <a:gd name="connsiteY576" fmla="*/ 0 h 221903"/>
                <a:gd name="connsiteX577" fmla="*/ 235744 w 5969794"/>
                <a:gd name="connsiteY577" fmla="*/ 218182 h 221903"/>
                <a:gd name="connsiteX578" fmla="*/ 211336 w 5969794"/>
                <a:gd name="connsiteY578" fmla="*/ 218182 h 221903"/>
                <a:gd name="connsiteX579" fmla="*/ 211336 w 5969794"/>
                <a:gd name="connsiteY579" fmla="*/ 33784 h 221903"/>
                <a:gd name="connsiteX580" fmla="*/ 203076 w 5969794"/>
                <a:gd name="connsiteY580" fmla="*/ 40258 h 221903"/>
                <a:gd name="connsiteX581" fmla="*/ 190872 w 5969794"/>
                <a:gd name="connsiteY581" fmla="*/ 47476 h 221903"/>
                <a:gd name="connsiteX582" fmla="*/ 176585 w 5969794"/>
                <a:gd name="connsiteY582" fmla="*/ 54173 h 221903"/>
                <a:gd name="connsiteX583" fmla="*/ 161925 w 5969794"/>
                <a:gd name="connsiteY583" fmla="*/ 59085 h 221903"/>
                <a:gd name="connsiteX584" fmla="*/ 161925 w 5969794"/>
                <a:gd name="connsiteY584" fmla="*/ 34379 h 221903"/>
                <a:gd name="connsiteX585" fmla="*/ 178966 w 5969794"/>
                <a:gd name="connsiteY585" fmla="*/ 28352 h 221903"/>
                <a:gd name="connsiteX586" fmla="*/ 196677 w 5969794"/>
                <a:gd name="connsiteY586" fmla="*/ 19869 h 221903"/>
                <a:gd name="connsiteX587" fmla="*/ 213122 w 5969794"/>
                <a:gd name="connsiteY587" fmla="*/ 10046 h 221903"/>
                <a:gd name="connsiteX588" fmla="*/ 226517 w 5969794"/>
                <a:gd name="connsiteY588" fmla="*/ 0 h 221903"/>
                <a:gd name="connsiteX589" fmla="*/ 64592 w 5969794"/>
                <a:gd name="connsiteY589" fmla="*/ 0 h 221903"/>
                <a:gd name="connsiteX590" fmla="*/ 73819 w 5969794"/>
                <a:gd name="connsiteY590" fmla="*/ 0 h 221903"/>
                <a:gd name="connsiteX591" fmla="*/ 73819 w 5969794"/>
                <a:gd name="connsiteY591" fmla="*/ 218182 h 221903"/>
                <a:gd name="connsiteX592" fmla="*/ 49411 w 5969794"/>
                <a:gd name="connsiteY592" fmla="*/ 218182 h 221903"/>
                <a:gd name="connsiteX593" fmla="*/ 49411 w 5969794"/>
                <a:gd name="connsiteY593" fmla="*/ 33784 h 221903"/>
                <a:gd name="connsiteX594" fmla="*/ 41151 w 5969794"/>
                <a:gd name="connsiteY594" fmla="*/ 40258 h 221903"/>
                <a:gd name="connsiteX595" fmla="*/ 28947 w 5969794"/>
                <a:gd name="connsiteY595" fmla="*/ 47476 h 221903"/>
                <a:gd name="connsiteX596" fmla="*/ 14660 w 5969794"/>
                <a:gd name="connsiteY596" fmla="*/ 54173 h 221903"/>
                <a:gd name="connsiteX597" fmla="*/ 0 w 5969794"/>
                <a:gd name="connsiteY597" fmla="*/ 59085 h 221903"/>
                <a:gd name="connsiteX598" fmla="*/ 0 w 5969794"/>
                <a:gd name="connsiteY598" fmla="*/ 34379 h 221903"/>
                <a:gd name="connsiteX599" fmla="*/ 17041 w 5969794"/>
                <a:gd name="connsiteY599" fmla="*/ 28352 h 221903"/>
                <a:gd name="connsiteX600" fmla="*/ 34752 w 5969794"/>
                <a:gd name="connsiteY600" fmla="*/ 19869 h 221903"/>
                <a:gd name="connsiteX601" fmla="*/ 51197 w 5969794"/>
                <a:gd name="connsiteY601" fmla="*/ 10046 h 221903"/>
                <a:gd name="connsiteX602" fmla="*/ 64592 w 5969794"/>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5969794" h="221903">
                  <a:moveTo>
                    <a:pt x="5783609" y="21878"/>
                  </a:moveTo>
                  <a:cubicBezTo>
                    <a:pt x="5753148" y="21878"/>
                    <a:pt x="5737919" y="52784"/>
                    <a:pt x="5737919" y="114598"/>
                  </a:cubicBezTo>
                  <a:cubicBezTo>
                    <a:pt x="5737919" y="172244"/>
                    <a:pt x="5752851" y="201067"/>
                    <a:pt x="5782715" y="201067"/>
                  </a:cubicBezTo>
                  <a:cubicBezTo>
                    <a:pt x="5812183" y="201067"/>
                    <a:pt x="5826917" y="171698"/>
                    <a:pt x="5826917" y="112961"/>
                  </a:cubicBezTo>
                  <a:cubicBezTo>
                    <a:pt x="5826917" y="52239"/>
                    <a:pt x="5812481" y="21878"/>
                    <a:pt x="5783609" y="21878"/>
                  </a:cubicBezTo>
                  <a:close/>
                  <a:moveTo>
                    <a:pt x="5450234" y="21878"/>
                  </a:moveTo>
                  <a:cubicBezTo>
                    <a:pt x="5419774" y="21878"/>
                    <a:pt x="5404544" y="52784"/>
                    <a:pt x="5404544" y="114598"/>
                  </a:cubicBezTo>
                  <a:cubicBezTo>
                    <a:pt x="5404544" y="172244"/>
                    <a:pt x="5419476" y="201067"/>
                    <a:pt x="5449342" y="201067"/>
                  </a:cubicBezTo>
                  <a:cubicBezTo>
                    <a:pt x="5478810" y="201067"/>
                    <a:pt x="5493544" y="171698"/>
                    <a:pt x="5493544" y="112961"/>
                  </a:cubicBezTo>
                  <a:cubicBezTo>
                    <a:pt x="5493544" y="52239"/>
                    <a:pt x="5479107" y="21878"/>
                    <a:pt x="5450234" y="21878"/>
                  </a:cubicBezTo>
                  <a:close/>
                  <a:moveTo>
                    <a:pt x="5126384" y="21878"/>
                  </a:moveTo>
                  <a:cubicBezTo>
                    <a:pt x="5095924" y="21878"/>
                    <a:pt x="5080694" y="52784"/>
                    <a:pt x="5080694" y="114598"/>
                  </a:cubicBezTo>
                  <a:cubicBezTo>
                    <a:pt x="5080694" y="172244"/>
                    <a:pt x="5095626" y="201067"/>
                    <a:pt x="5125492" y="201067"/>
                  </a:cubicBezTo>
                  <a:cubicBezTo>
                    <a:pt x="5154960" y="201067"/>
                    <a:pt x="5169694" y="171698"/>
                    <a:pt x="5169694" y="112961"/>
                  </a:cubicBezTo>
                  <a:cubicBezTo>
                    <a:pt x="5169694" y="52239"/>
                    <a:pt x="5155257" y="21878"/>
                    <a:pt x="5126384" y="21878"/>
                  </a:cubicBezTo>
                  <a:close/>
                  <a:moveTo>
                    <a:pt x="4793009" y="21878"/>
                  </a:moveTo>
                  <a:cubicBezTo>
                    <a:pt x="4762549" y="21878"/>
                    <a:pt x="4747319" y="52784"/>
                    <a:pt x="4747319" y="114598"/>
                  </a:cubicBezTo>
                  <a:cubicBezTo>
                    <a:pt x="4747319" y="172244"/>
                    <a:pt x="4762251" y="201067"/>
                    <a:pt x="4792115" y="201067"/>
                  </a:cubicBezTo>
                  <a:cubicBezTo>
                    <a:pt x="4821583" y="201067"/>
                    <a:pt x="4836317" y="171698"/>
                    <a:pt x="4836317" y="112961"/>
                  </a:cubicBezTo>
                  <a:cubicBezTo>
                    <a:pt x="4836317" y="52239"/>
                    <a:pt x="4821881" y="21878"/>
                    <a:pt x="4793009" y="21878"/>
                  </a:cubicBezTo>
                  <a:close/>
                  <a:moveTo>
                    <a:pt x="4631084" y="21878"/>
                  </a:moveTo>
                  <a:cubicBezTo>
                    <a:pt x="4600624" y="21878"/>
                    <a:pt x="4585394" y="52784"/>
                    <a:pt x="4585394" y="114598"/>
                  </a:cubicBezTo>
                  <a:cubicBezTo>
                    <a:pt x="4585394" y="172244"/>
                    <a:pt x="4600327" y="201067"/>
                    <a:pt x="4630192" y="201067"/>
                  </a:cubicBezTo>
                  <a:cubicBezTo>
                    <a:pt x="4659660" y="201067"/>
                    <a:pt x="4674394" y="171698"/>
                    <a:pt x="4674394" y="112961"/>
                  </a:cubicBezTo>
                  <a:cubicBezTo>
                    <a:pt x="4674394" y="52239"/>
                    <a:pt x="4659957" y="21878"/>
                    <a:pt x="4631084" y="21878"/>
                  </a:cubicBezTo>
                  <a:close/>
                  <a:moveTo>
                    <a:pt x="4297709" y="21878"/>
                  </a:moveTo>
                  <a:cubicBezTo>
                    <a:pt x="4267249" y="21878"/>
                    <a:pt x="4252019" y="52784"/>
                    <a:pt x="4252019" y="114598"/>
                  </a:cubicBezTo>
                  <a:cubicBezTo>
                    <a:pt x="4252019" y="172244"/>
                    <a:pt x="4266951" y="201067"/>
                    <a:pt x="4296815" y="201067"/>
                  </a:cubicBezTo>
                  <a:cubicBezTo>
                    <a:pt x="4326283" y="201067"/>
                    <a:pt x="4341017" y="171698"/>
                    <a:pt x="4341017" y="112961"/>
                  </a:cubicBezTo>
                  <a:cubicBezTo>
                    <a:pt x="4341017" y="52239"/>
                    <a:pt x="4326581" y="21878"/>
                    <a:pt x="4297709" y="21878"/>
                  </a:cubicBezTo>
                  <a:close/>
                  <a:moveTo>
                    <a:pt x="3640483" y="21878"/>
                  </a:moveTo>
                  <a:cubicBezTo>
                    <a:pt x="3610023" y="21878"/>
                    <a:pt x="3594793" y="52784"/>
                    <a:pt x="3594793" y="114598"/>
                  </a:cubicBezTo>
                  <a:cubicBezTo>
                    <a:pt x="3594793" y="172244"/>
                    <a:pt x="3609726" y="201067"/>
                    <a:pt x="3639591" y="201067"/>
                  </a:cubicBezTo>
                  <a:cubicBezTo>
                    <a:pt x="3669059" y="201067"/>
                    <a:pt x="3683793" y="171698"/>
                    <a:pt x="3683793" y="112961"/>
                  </a:cubicBezTo>
                  <a:cubicBezTo>
                    <a:pt x="3683793" y="52239"/>
                    <a:pt x="3669356" y="21878"/>
                    <a:pt x="3640483" y="21878"/>
                  </a:cubicBezTo>
                  <a:close/>
                  <a:moveTo>
                    <a:pt x="3145183" y="21878"/>
                  </a:moveTo>
                  <a:cubicBezTo>
                    <a:pt x="3114723" y="21878"/>
                    <a:pt x="3099493" y="52784"/>
                    <a:pt x="3099493" y="114598"/>
                  </a:cubicBezTo>
                  <a:cubicBezTo>
                    <a:pt x="3099493" y="172244"/>
                    <a:pt x="3114426" y="201067"/>
                    <a:pt x="3144291" y="201067"/>
                  </a:cubicBezTo>
                  <a:cubicBezTo>
                    <a:pt x="3173759" y="201067"/>
                    <a:pt x="3188493" y="171698"/>
                    <a:pt x="3188493" y="112961"/>
                  </a:cubicBezTo>
                  <a:cubicBezTo>
                    <a:pt x="3188493" y="52239"/>
                    <a:pt x="3174056" y="21878"/>
                    <a:pt x="3145183" y="21878"/>
                  </a:cubicBezTo>
                  <a:close/>
                  <a:moveTo>
                    <a:pt x="2973733" y="21878"/>
                  </a:moveTo>
                  <a:cubicBezTo>
                    <a:pt x="2943273" y="21878"/>
                    <a:pt x="2928043" y="52784"/>
                    <a:pt x="2928043" y="114598"/>
                  </a:cubicBezTo>
                  <a:cubicBezTo>
                    <a:pt x="2928043" y="172244"/>
                    <a:pt x="2942976" y="201067"/>
                    <a:pt x="2972841" y="201067"/>
                  </a:cubicBezTo>
                  <a:cubicBezTo>
                    <a:pt x="3002309" y="201067"/>
                    <a:pt x="3017043" y="171698"/>
                    <a:pt x="3017043" y="112961"/>
                  </a:cubicBezTo>
                  <a:cubicBezTo>
                    <a:pt x="3017043" y="52239"/>
                    <a:pt x="3002606" y="21878"/>
                    <a:pt x="2973733" y="21878"/>
                  </a:cubicBezTo>
                  <a:close/>
                  <a:moveTo>
                    <a:pt x="2649883" y="21878"/>
                  </a:moveTo>
                  <a:cubicBezTo>
                    <a:pt x="2619423" y="21878"/>
                    <a:pt x="2604193" y="52784"/>
                    <a:pt x="2604193" y="114598"/>
                  </a:cubicBezTo>
                  <a:cubicBezTo>
                    <a:pt x="2604193" y="172244"/>
                    <a:pt x="2619126" y="201067"/>
                    <a:pt x="2648991" y="201067"/>
                  </a:cubicBezTo>
                  <a:cubicBezTo>
                    <a:pt x="2678459" y="201067"/>
                    <a:pt x="2693193" y="171698"/>
                    <a:pt x="2693193" y="112961"/>
                  </a:cubicBezTo>
                  <a:cubicBezTo>
                    <a:pt x="2693193" y="52239"/>
                    <a:pt x="2678756" y="21878"/>
                    <a:pt x="2649883" y="21878"/>
                  </a:cubicBezTo>
                  <a:close/>
                  <a:moveTo>
                    <a:pt x="2154584" y="21878"/>
                  </a:moveTo>
                  <a:cubicBezTo>
                    <a:pt x="2124124" y="21878"/>
                    <a:pt x="2108894" y="52784"/>
                    <a:pt x="2108894" y="114598"/>
                  </a:cubicBezTo>
                  <a:cubicBezTo>
                    <a:pt x="2108894" y="172244"/>
                    <a:pt x="2123826" y="201067"/>
                    <a:pt x="2153691" y="201067"/>
                  </a:cubicBezTo>
                  <a:cubicBezTo>
                    <a:pt x="2183159" y="201067"/>
                    <a:pt x="2197893" y="171698"/>
                    <a:pt x="2197893" y="112961"/>
                  </a:cubicBezTo>
                  <a:cubicBezTo>
                    <a:pt x="2197893" y="52239"/>
                    <a:pt x="2183457" y="21878"/>
                    <a:pt x="2154584" y="21878"/>
                  </a:cubicBezTo>
                  <a:close/>
                  <a:moveTo>
                    <a:pt x="1830735" y="21878"/>
                  </a:moveTo>
                  <a:cubicBezTo>
                    <a:pt x="1800275" y="21878"/>
                    <a:pt x="1785045" y="52784"/>
                    <a:pt x="1785045" y="114598"/>
                  </a:cubicBezTo>
                  <a:cubicBezTo>
                    <a:pt x="1785045" y="172244"/>
                    <a:pt x="1799977" y="201067"/>
                    <a:pt x="1829842" y="201067"/>
                  </a:cubicBezTo>
                  <a:cubicBezTo>
                    <a:pt x="1859310" y="201067"/>
                    <a:pt x="1874044" y="171698"/>
                    <a:pt x="1874044" y="112961"/>
                  </a:cubicBezTo>
                  <a:cubicBezTo>
                    <a:pt x="1874044" y="52239"/>
                    <a:pt x="1859608" y="21878"/>
                    <a:pt x="1830735" y="21878"/>
                  </a:cubicBezTo>
                  <a:close/>
                  <a:moveTo>
                    <a:pt x="1506884" y="21878"/>
                  </a:moveTo>
                  <a:cubicBezTo>
                    <a:pt x="1476424" y="21878"/>
                    <a:pt x="1461194" y="52784"/>
                    <a:pt x="1461194" y="114598"/>
                  </a:cubicBezTo>
                  <a:cubicBezTo>
                    <a:pt x="1461194" y="172244"/>
                    <a:pt x="1476126" y="201067"/>
                    <a:pt x="1505991" y="201067"/>
                  </a:cubicBezTo>
                  <a:cubicBezTo>
                    <a:pt x="1535459" y="201067"/>
                    <a:pt x="1550193" y="171698"/>
                    <a:pt x="1550193" y="112961"/>
                  </a:cubicBezTo>
                  <a:cubicBezTo>
                    <a:pt x="1550193" y="52239"/>
                    <a:pt x="1535756" y="21878"/>
                    <a:pt x="1506884" y="21878"/>
                  </a:cubicBezTo>
                  <a:close/>
                  <a:moveTo>
                    <a:pt x="1183035" y="21878"/>
                  </a:moveTo>
                  <a:cubicBezTo>
                    <a:pt x="1152575" y="21878"/>
                    <a:pt x="1137345" y="52784"/>
                    <a:pt x="1137345" y="114598"/>
                  </a:cubicBezTo>
                  <a:cubicBezTo>
                    <a:pt x="1137345" y="172244"/>
                    <a:pt x="1152277" y="201067"/>
                    <a:pt x="1182142" y="201067"/>
                  </a:cubicBezTo>
                  <a:cubicBezTo>
                    <a:pt x="1211610" y="201067"/>
                    <a:pt x="1226344" y="171698"/>
                    <a:pt x="1226344" y="112961"/>
                  </a:cubicBezTo>
                  <a:cubicBezTo>
                    <a:pt x="1226344" y="52239"/>
                    <a:pt x="1211908" y="21878"/>
                    <a:pt x="1183035" y="21878"/>
                  </a:cubicBezTo>
                  <a:close/>
                  <a:moveTo>
                    <a:pt x="859185" y="21878"/>
                  </a:moveTo>
                  <a:cubicBezTo>
                    <a:pt x="828725" y="21878"/>
                    <a:pt x="813495" y="52784"/>
                    <a:pt x="813495" y="114598"/>
                  </a:cubicBezTo>
                  <a:cubicBezTo>
                    <a:pt x="813495" y="172244"/>
                    <a:pt x="828427" y="201067"/>
                    <a:pt x="858292" y="201067"/>
                  </a:cubicBezTo>
                  <a:cubicBezTo>
                    <a:pt x="887760" y="201067"/>
                    <a:pt x="902494" y="171698"/>
                    <a:pt x="902494" y="112961"/>
                  </a:cubicBezTo>
                  <a:cubicBezTo>
                    <a:pt x="902494" y="52239"/>
                    <a:pt x="888058" y="21878"/>
                    <a:pt x="859185" y="21878"/>
                  </a:cubicBezTo>
                  <a:close/>
                  <a:moveTo>
                    <a:pt x="697260" y="21878"/>
                  </a:moveTo>
                  <a:cubicBezTo>
                    <a:pt x="666800" y="21878"/>
                    <a:pt x="651570" y="52784"/>
                    <a:pt x="651570" y="114598"/>
                  </a:cubicBezTo>
                  <a:cubicBezTo>
                    <a:pt x="651570" y="172244"/>
                    <a:pt x="666502" y="201067"/>
                    <a:pt x="696367" y="201067"/>
                  </a:cubicBezTo>
                  <a:cubicBezTo>
                    <a:pt x="725835" y="201067"/>
                    <a:pt x="740569" y="171698"/>
                    <a:pt x="740569" y="112961"/>
                  </a:cubicBezTo>
                  <a:cubicBezTo>
                    <a:pt x="740569" y="52239"/>
                    <a:pt x="726133" y="21878"/>
                    <a:pt x="697260" y="21878"/>
                  </a:cubicBezTo>
                  <a:close/>
                  <a:moveTo>
                    <a:pt x="535335" y="21878"/>
                  </a:moveTo>
                  <a:cubicBezTo>
                    <a:pt x="504875" y="21878"/>
                    <a:pt x="489645" y="52784"/>
                    <a:pt x="489645" y="114598"/>
                  </a:cubicBezTo>
                  <a:cubicBezTo>
                    <a:pt x="489645" y="172244"/>
                    <a:pt x="504577" y="201067"/>
                    <a:pt x="534442" y="201067"/>
                  </a:cubicBezTo>
                  <a:cubicBezTo>
                    <a:pt x="563910" y="201067"/>
                    <a:pt x="578644" y="171698"/>
                    <a:pt x="578644" y="112961"/>
                  </a:cubicBezTo>
                  <a:cubicBezTo>
                    <a:pt x="578644" y="52239"/>
                    <a:pt x="564208" y="21878"/>
                    <a:pt x="535335" y="21878"/>
                  </a:cubicBezTo>
                  <a:close/>
                  <a:moveTo>
                    <a:pt x="5784799" y="1191"/>
                  </a:moveTo>
                  <a:cubicBezTo>
                    <a:pt x="5829547" y="1191"/>
                    <a:pt x="5851921" y="37654"/>
                    <a:pt x="5851921" y="110579"/>
                  </a:cubicBezTo>
                  <a:cubicBezTo>
                    <a:pt x="5851921" y="128439"/>
                    <a:pt x="5850309" y="144264"/>
                    <a:pt x="5847084" y="158055"/>
                  </a:cubicBezTo>
                  <a:cubicBezTo>
                    <a:pt x="5843859" y="171847"/>
                    <a:pt x="5839196" y="183480"/>
                    <a:pt x="5833094" y="192956"/>
                  </a:cubicBezTo>
                  <a:cubicBezTo>
                    <a:pt x="5826992" y="202431"/>
                    <a:pt x="5819501" y="209624"/>
                    <a:pt x="5810621" y="214536"/>
                  </a:cubicBezTo>
                  <a:cubicBezTo>
                    <a:pt x="5801741" y="219447"/>
                    <a:pt x="5791645" y="221903"/>
                    <a:pt x="5780335" y="221903"/>
                  </a:cubicBezTo>
                  <a:cubicBezTo>
                    <a:pt x="5769619" y="221903"/>
                    <a:pt x="5760069" y="219546"/>
                    <a:pt x="5751685" y="214833"/>
                  </a:cubicBezTo>
                  <a:cubicBezTo>
                    <a:pt x="5743301" y="210121"/>
                    <a:pt x="5736232" y="203250"/>
                    <a:pt x="5730477" y="194221"/>
                  </a:cubicBezTo>
                  <a:cubicBezTo>
                    <a:pt x="5724722" y="185192"/>
                    <a:pt x="5720357" y="174104"/>
                    <a:pt x="5717380" y="160958"/>
                  </a:cubicBezTo>
                  <a:cubicBezTo>
                    <a:pt x="5714403" y="147811"/>
                    <a:pt x="5712915" y="132755"/>
                    <a:pt x="5712915" y="115788"/>
                  </a:cubicBezTo>
                  <a:cubicBezTo>
                    <a:pt x="5712915" y="97135"/>
                    <a:pt x="5714478" y="80665"/>
                    <a:pt x="5717603" y="66377"/>
                  </a:cubicBezTo>
                  <a:cubicBezTo>
                    <a:pt x="5720729" y="52090"/>
                    <a:pt x="5725317" y="40109"/>
                    <a:pt x="5731370" y="30435"/>
                  </a:cubicBezTo>
                  <a:cubicBezTo>
                    <a:pt x="5737423" y="20762"/>
                    <a:pt x="5744939" y="13469"/>
                    <a:pt x="5753917" y="8558"/>
                  </a:cubicBezTo>
                  <a:cubicBezTo>
                    <a:pt x="5762897" y="3646"/>
                    <a:pt x="5773191" y="1191"/>
                    <a:pt x="5784799" y="1191"/>
                  </a:cubicBezTo>
                  <a:close/>
                  <a:moveTo>
                    <a:pt x="5451425" y="1191"/>
                  </a:moveTo>
                  <a:cubicBezTo>
                    <a:pt x="5496173" y="1191"/>
                    <a:pt x="5518546" y="37654"/>
                    <a:pt x="5518546" y="110579"/>
                  </a:cubicBezTo>
                  <a:cubicBezTo>
                    <a:pt x="5518546" y="128439"/>
                    <a:pt x="5516934" y="144264"/>
                    <a:pt x="5513710" y="158055"/>
                  </a:cubicBezTo>
                  <a:cubicBezTo>
                    <a:pt x="5510485" y="171847"/>
                    <a:pt x="5505822" y="183480"/>
                    <a:pt x="5499720" y="192956"/>
                  </a:cubicBezTo>
                  <a:cubicBezTo>
                    <a:pt x="5493618" y="202431"/>
                    <a:pt x="5486127" y="209624"/>
                    <a:pt x="5477247" y="214536"/>
                  </a:cubicBezTo>
                  <a:cubicBezTo>
                    <a:pt x="5468366" y="219447"/>
                    <a:pt x="5458272" y="221903"/>
                    <a:pt x="5446960" y="221903"/>
                  </a:cubicBezTo>
                  <a:cubicBezTo>
                    <a:pt x="5436244" y="221903"/>
                    <a:pt x="5426694" y="219546"/>
                    <a:pt x="5418311" y="214833"/>
                  </a:cubicBezTo>
                  <a:cubicBezTo>
                    <a:pt x="5409927" y="210121"/>
                    <a:pt x="5402858" y="203250"/>
                    <a:pt x="5397103" y="194221"/>
                  </a:cubicBezTo>
                  <a:cubicBezTo>
                    <a:pt x="5391348" y="185192"/>
                    <a:pt x="5386982" y="174104"/>
                    <a:pt x="5384006" y="160958"/>
                  </a:cubicBezTo>
                  <a:cubicBezTo>
                    <a:pt x="5381030" y="147811"/>
                    <a:pt x="5379541" y="132755"/>
                    <a:pt x="5379541" y="115788"/>
                  </a:cubicBezTo>
                  <a:cubicBezTo>
                    <a:pt x="5379541" y="97135"/>
                    <a:pt x="5381104" y="80665"/>
                    <a:pt x="5384230" y="66377"/>
                  </a:cubicBezTo>
                  <a:cubicBezTo>
                    <a:pt x="5387354" y="52090"/>
                    <a:pt x="5391944" y="40109"/>
                    <a:pt x="5397996" y="30435"/>
                  </a:cubicBezTo>
                  <a:cubicBezTo>
                    <a:pt x="5404048" y="20762"/>
                    <a:pt x="5411564" y="13469"/>
                    <a:pt x="5420544" y="8558"/>
                  </a:cubicBezTo>
                  <a:cubicBezTo>
                    <a:pt x="5429522" y="3646"/>
                    <a:pt x="5439816" y="1191"/>
                    <a:pt x="5451425" y="1191"/>
                  </a:cubicBezTo>
                  <a:close/>
                  <a:moveTo>
                    <a:pt x="5127575" y="1191"/>
                  </a:moveTo>
                  <a:cubicBezTo>
                    <a:pt x="5172323" y="1191"/>
                    <a:pt x="5194696" y="37654"/>
                    <a:pt x="5194696" y="110579"/>
                  </a:cubicBezTo>
                  <a:cubicBezTo>
                    <a:pt x="5194696" y="128439"/>
                    <a:pt x="5193084" y="144264"/>
                    <a:pt x="5189860" y="158055"/>
                  </a:cubicBezTo>
                  <a:cubicBezTo>
                    <a:pt x="5186635" y="171847"/>
                    <a:pt x="5181972" y="183480"/>
                    <a:pt x="5175870" y="192956"/>
                  </a:cubicBezTo>
                  <a:cubicBezTo>
                    <a:pt x="5169768" y="202431"/>
                    <a:pt x="5162277" y="209624"/>
                    <a:pt x="5153397" y="214536"/>
                  </a:cubicBezTo>
                  <a:cubicBezTo>
                    <a:pt x="5144516" y="219447"/>
                    <a:pt x="5134422" y="221903"/>
                    <a:pt x="5123110" y="221903"/>
                  </a:cubicBezTo>
                  <a:cubicBezTo>
                    <a:pt x="5112394" y="221903"/>
                    <a:pt x="5102844" y="219546"/>
                    <a:pt x="5094461" y="214833"/>
                  </a:cubicBezTo>
                  <a:cubicBezTo>
                    <a:pt x="5086077" y="210121"/>
                    <a:pt x="5079008" y="203250"/>
                    <a:pt x="5073253" y="194221"/>
                  </a:cubicBezTo>
                  <a:cubicBezTo>
                    <a:pt x="5067498" y="185192"/>
                    <a:pt x="5063132" y="174104"/>
                    <a:pt x="5060156" y="160958"/>
                  </a:cubicBezTo>
                  <a:cubicBezTo>
                    <a:pt x="5057180" y="147811"/>
                    <a:pt x="5055691" y="132755"/>
                    <a:pt x="5055691" y="115788"/>
                  </a:cubicBezTo>
                  <a:cubicBezTo>
                    <a:pt x="5055691" y="97135"/>
                    <a:pt x="5057254" y="80665"/>
                    <a:pt x="5060380" y="66377"/>
                  </a:cubicBezTo>
                  <a:cubicBezTo>
                    <a:pt x="5063504" y="52090"/>
                    <a:pt x="5068094" y="40109"/>
                    <a:pt x="5074146" y="30435"/>
                  </a:cubicBezTo>
                  <a:cubicBezTo>
                    <a:pt x="5080198" y="20762"/>
                    <a:pt x="5087714" y="13469"/>
                    <a:pt x="5096694" y="8558"/>
                  </a:cubicBezTo>
                  <a:cubicBezTo>
                    <a:pt x="5105672" y="3646"/>
                    <a:pt x="5115966" y="1191"/>
                    <a:pt x="5127575" y="1191"/>
                  </a:cubicBezTo>
                  <a:close/>
                  <a:moveTo>
                    <a:pt x="4794199" y="1191"/>
                  </a:moveTo>
                  <a:cubicBezTo>
                    <a:pt x="4838947" y="1191"/>
                    <a:pt x="4861321" y="37654"/>
                    <a:pt x="4861321" y="110579"/>
                  </a:cubicBezTo>
                  <a:cubicBezTo>
                    <a:pt x="4861321" y="128439"/>
                    <a:pt x="4859709" y="144264"/>
                    <a:pt x="4856484" y="158055"/>
                  </a:cubicBezTo>
                  <a:cubicBezTo>
                    <a:pt x="4853259" y="171847"/>
                    <a:pt x="4848596" y="183480"/>
                    <a:pt x="4842494" y="192956"/>
                  </a:cubicBezTo>
                  <a:cubicBezTo>
                    <a:pt x="4836392" y="202431"/>
                    <a:pt x="4828901" y="209624"/>
                    <a:pt x="4820021" y="214536"/>
                  </a:cubicBezTo>
                  <a:cubicBezTo>
                    <a:pt x="4811141" y="219447"/>
                    <a:pt x="4801045" y="221903"/>
                    <a:pt x="4789735" y="221903"/>
                  </a:cubicBezTo>
                  <a:cubicBezTo>
                    <a:pt x="4779019" y="221903"/>
                    <a:pt x="4769469" y="219546"/>
                    <a:pt x="4761085" y="214833"/>
                  </a:cubicBezTo>
                  <a:cubicBezTo>
                    <a:pt x="4752701" y="210121"/>
                    <a:pt x="4745631" y="203250"/>
                    <a:pt x="4739877" y="194221"/>
                  </a:cubicBezTo>
                  <a:cubicBezTo>
                    <a:pt x="4734123" y="185192"/>
                    <a:pt x="4729757" y="174104"/>
                    <a:pt x="4726780" y="160958"/>
                  </a:cubicBezTo>
                  <a:cubicBezTo>
                    <a:pt x="4723803" y="147811"/>
                    <a:pt x="4722315" y="132755"/>
                    <a:pt x="4722315" y="115788"/>
                  </a:cubicBezTo>
                  <a:cubicBezTo>
                    <a:pt x="4722315" y="97135"/>
                    <a:pt x="4723878" y="80665"/>
                    <a:pt x="4727003" y="66377"/>
                  </a:cubicBezTo>
                  <a:cubicBezTo>
                    <a:pt x="4730129" y="52090"/>
                    <a:pt x="4734717" y="40109"/>
                    <a:pt x="4740770" y="30435"/>
                  </a:cubicBezTo>
                  <a:cubicBezTo>
                    <a:pt x="4746822" y="20762"/>
                    <a:pt x="4754338" y="13469"/>
                    <a:pt x="4763317" y="8558"/>
                  </a:cubicBezTo>
                  <a:cubicBezTo>
                    <a:pt x="4772297" y="3646"/>
                    <a:pt x="4782591" y="1191"/>
                    <a:pt x="4794199" y="1191"/>
                  </a:cubicBezTo>
                  <a:close/>
                  <a:moveTo>
                    <a:pt x="4632275" y="1191"/>
                  </a:moveTo>
                  <a:cubicBezTo>
                    <a:pt x="4677023" y="1191"/>
                    <a:pt x="4699396" y="37654"/>
                    <a:pt x="4699396" y="110579"/>
                  </a:cubicBezTo>
                  <a:cubicBezTo>
                    <a:pt x="4699396" y="128439"/>
                    <a:pt x="4697784" y="144264"/>
                    <a:pt x="4694560" y="158055"/>
                  </a:cubicBezTo>
                  <a:cubicBezTo>
                    <a:pt x="4691336" y="171847"/>
                    <a:pt x="4686672" y="183480"/>
                    <a:pt x="4680570" y="192956"/>
                  </a:cubicBezTo>
                  <a:cubicBezTo>
                    <a:pt x="4674468" y="202431"/>
                    <a:pt x="4666977" y="209624"/>
                    <a:pt x="4658097" y="214536"/>
                  </a:cubicBezTo>
                  <a:cubicBezTo>
                    <a:pt x="4649217" y="219447"/>
                    <a:pt x="4639122" y="221903"/>
                    <a:pt x="4627810" y="221903"/>
                  </a:cubicBezTo>
                  <a:cubicBezTo>
                    <a:pt x="4617094" y="221903"/>
                    <a:pt x="4607545" y="219546"/>
                    <a:pt x="4599161" y="214833"/>
                  </a:cubicBezTo>
                  <a:cubicBezTo>
                    <a:pt x="4590777" y="210121"/>
                    <a:pt x="4583708" y="203250"/>
                    <a:pt x="4577953" y="194221"/>
                  </a:cubicBezTo>
                  <a:cubicBezTo>
                    <a:pt x="4572198" y="185192"/>
                    <a:pt x="4567832" y="174104"/>
                    <a:pt x="4564856" y="160958"/>
                  </a:cubicBezTo>
                  <a:cubicBezTo>
                    <a:pt x="4561880" y="147811"/>
                    <a:pt x="4560391" y="132755"/>
                    <a:pt x="4560391" y="115788"/>
                  </a:cubicBezTo>
                  <a:cubicBezTo>
                    <a:pt x="4560391" y="97135"/>
                    <a:pt x="4561954" y="80665"/>
                    <a:pt x="4565080" y="66377"/>
                  </a:cubicBezTo>
                  <a:cubicBezTo>
                    <a:pt x="4568204" y="52090"/>
                    <a:pt x="4572794" y="40109"/>
                    <a:pt x="4578846" y="30435"/>
                  </a:cubicBezTo>
                  <a:cubicBezTo>
                    <a:pt x="4584898" y="20762"/>
                    <a:pt x="4592414" y="13469"/>
                    <a:pt x="4601394" y="8558"/>
                  </a:cubicBezTo>
                  <a:cubicBezTo>
                    <a:pt x="4610373" y="3646"/>
                    <a:pt x="4620666" y="1191"/>
                    <a:pt x="4632275" y="1191"/>
                  </a:cubicBezTo>
                  <a:close/>
                  <a:moveTo>
                    <a:pt x="4298899" y="1191"/>
                  </a:moveTo>
                  <a:cubicBezTo>
                    <a:pt x="4343647" y="1191"/>
                    <a:pt x="4366021" y="37654"/>
                    <a:pt x="4366021" y="110579"/>
                  </a:cubicBezTo>
                  <a:cubicBezTo>
                    <a:pt x="4366021" y="128439"/>
                    <a:pt x="4364409" y="144264"/>
                    <a:pt x="4361184" y="158055"/>
                  </a:cubicBezTo>
                  <a:cubicBezTo>
                    <a:pt x="4357959" y="171847"/>
                    <a:pt x="4353296" y="183480"/>
                    <a:pt x="4347194" y="192956"/>
                  </a:cubicBezTo>
                  <a:cubicBezTo>
                    <a:pt x="4341092" y="202431"/>
                    <a:pt x="4333601" y="209624"/>
                    <a:pt x="4324721" y="214536"/>
                  </a:cubicBezTo>
                  <a:cubicBezTo>
                    <a:pt x="4315841" y="219447"/>
                    <a:pt x="4305745" y="221903"/>
                    <a:pt x="4294435" y="221903"/>
                  </a:cubicBezTo>
                  <a:cubicBezTo>
                    <a:pt x="4283719" y="221903"/>
                    <a:pt x="4274169" y="219546"/>
                    <a:pt x="4265785" y="214833"/>
                  </a:cubicBezTo>
                  <a:cubicBezTo>
                    <a:pt x="4257401" y="210121"/>
                    <a:pt x="4250331" y="203250"/>
                    <a:pt x="4244577" y="194221"/>
                  </a:cubicBezTo>
                  <a:cubicBezTo>
                    <a:pt x="4238823" y="185192"/>
                    <a:pt x="4234457" y="174104"/>
                    <a:pt x="4231480" y="160958"/>
                  </a:cubicBezTo>
                  <a:cubicBezTo>
                    <a:pt x="4228503" y="147811"/>
                    <a:pt x="4227015" y="132755"/>
                    <a:pt x="4227015" y="115788"/>
                  </a:cubicBezTo>
                  <a:cubicBezTo>
                    <a:pt x="4227015" y="97135"/>
                    <a:pt x="4228578" y="80665"/>
                    <a:pt x="4231703" y="66377"/>
                  </a:cubicBezTo>
                  <a:cubicBezTo>
                    <a:pt x="4234829" y="52090"/>
                    <a:pt x="4239417" y="40109"/>
                    <a:pt x="4245470" y="30435"/>
                  </a:cubicBezTo>
                  <a:cubicBezTo>
                    <a:pt x="4251522" y="20762"/>
                    <a:pt x="4259038" y="13469"/>
                    <a:pt x="4268017" y="8558"/>
                  </a:cubicBezTo>
                  <a:cubicBezTo>
                    <a:pt x="4276997" y="3646"/>
                    <a:pt x="4287291" y="1191"/>
                    <a:pt x="4298899" y="1191"/>
                  </a:cubicBezTo>
                  <a:close/>
                  <a:moveTo>
                    <a:pt x="3641674" y="1191"/>
                  </a:moveTo>
                  <a:cubicBezTo>
                    <a:pt x="3686422" y="1191"/>
                    <a:pt x="3708796" y="37654"/>
                    <a:pt x="3708796" y="110579"/>
                  </a:cubicBezTo>
                  <a:cubicBezTo>
                    <a:pt x="3708796" y="128439"/>
                    <a:pt x="3707183" y="144264"/>
                    <a:pt x="3703959" y="158055"/>
                  </a:cubicBezTo>
                  <a:cubicBezTo>
                    <a:pt x="3700734" y="171847"/>
                    <a:pt x="3696071" y="183480"/>
                    <a:pt x="3689969" y="192956"/>
                  </a:cubicBezTo>
                  <a:cubicBezTo>
                    <a:pt x="3683867" y="202431"/>
                    <a:pt x="3676376" y="209624"/>
                    <a:pt x="3667496" y="214536"/>
                  </a:cubicBezTo>
                  <a:cubicBezTo>
                    <a:pt x="3658616" y="219447"/>
                    <a:pt x="3648520" y="221903"/>
                    <a:pt x="3637209" y="221903"/>
                  </a:cubicBezTo>
                  <a:cubicBezTo>
                    <a:pt x="3626494" y="221903"/>
                    <a:pt x="3616944" y="219546"/>
                    <a:pt x="3608560" y="214833"/>
                  </a:cubicBezTo>
                  <a:cubicBezTo>
                    <a:pt x="3600176" y="210121"/>
                    <a:pt x="3593107" y="203250"/>
                    <a:pt x="3587352" y="194221"/>
                  </a:cubicBezTo>
                  <a:cubicBezTo>
                    <a:pt x="3581597" y="185192"/>
                    <a:pt x="3577231" y="174104"/>
                    <a:pt x="3574255" y="160958"/>
                  </a:cubicBezTo>
                  <a:cubicBezTo>
                    <a:pt x="3571279" y="147811"/>
                    <a:pt x="3569790" y="132755"/>
                    <a:pt x="3569790" y="115788"/>
                  </a:cubicBezTo>
                  <a:cubicBezTo>
                    <a:pt x="3569790" y="97135"/>
                    <a:pt x="3571353" y="80665"/>
                    <a:pt x="3574478" y="66377"/>
                  </a:cubicBezTo>
                  <a:cubicBezTo>
                    <a:pt x="3577604" y="52090"/>
                    <a:pt x="3582193" y="40109"/>
                    <a:pt x="3588245" y="30435"/>
                  </a:cubicBezTo>
                  <a:cubicBezTo>
                    <a:pt x="3594297" y="20762"/>
                    <a:pt x="3601813" y="13469"/>
                    <a:pt x="3610792" y="8558"/>
                  </a:cubicBezTo>
                  <a:cubicBezTo>
                    <a:pt x="3619772" y="3646"/>
                    <a:pt x="3630065" y="1191"/>
                    <a:pt x="3641674" y="1191"/>
                  </a:cubicBezTo>
                  <a:close/>
                  <a:moveTo>
                    <a:pt x="3146374" y="1191"/>
                  </a:moveTo>
                  <a:cubicBezTo>
                    <a:pt x="3191122" y="1191"/>
                    <a:pt x="3213496" y="37654"/>
                    <a:pt x="3213496" y="110579"/>
                  </a:cubicBezTo>
                  <a:cubicBezTo>
                    <a:pt x="3213496" y="128439"/>
                    <a:pt x="3211883" y="144264"/>
                    <a:pt x="3208659" y="158055"/>
                  </a:cubicBezTo>
                  <a:cubicBezTo>
                    <a:pt x="3205434" y="171847"/>
                    <a:pt x="3200771" y="183480"/>
                    <a:pt x="3194669" y="192956"/>
                  </a:cubicBezTo>
                  <a:cubicBezTo>
                    <a:pt x="3188567" y="202431"/>
                    <a:pt x="3181076" y="209624"/>
                    <a:pt x="3172196" y="214536"/>
                  </a:cubicBezTo>
                  <a:cubicBezTo>
                    <a:pt x="3163316" y="219447"/>
                    <a:pt x="3153220" y="221903"/>
                    <a:pt x="3141909" y="221903"/>
                  </a:cubicBezTo>
                  <a:cubicBezTo>
                    <a:pt x="3131194" y="221903"/>
                    <a:pt x="3121644" y="219546"/>
                    <a:pt x="3113260" y="214833"/>
                  </a:cubicBezTo>
                  <a:cubicBezTo>
                    <a:pt x="3104876" y="210121"/>
                    <a:pt x="3097807" y="203250"/>
                    <a:pt x="3092052" y="194221"/>
                  </a:cubicBezTo>
                  <a:cubicBezTo>
                    <a:pt x="3086297" y="185192"/>
                    <a:pt x="3081931" y="174104"/>
                    <a:pt x="3078955" y="160958"/>
                  </a:cubicBezTo>
                  <a:cubicBezTo>
                    <a:pt x="3075979" y="147811"/>
                    <a:pt x="3074490" y="132755"/>
                    <a:pt x="3074490" y="115788"/>
                  </a:cubicBezTo>
                  <a:cubicBezTo>
                    <a:pt x="3074490" y="97135"/>
                    <a:pt x="3076053" y="80665"/>
                    <a:pt x="3079178" y="66377"/>
                  </a:cubicBezTo>
                  <a:cubicBezTo>
                    <a:pt x="3082304" y="52090"/>
                    <a:pt x="3086893" y="40109"/>
                    <a:pt x="3092945" y="30435"/>
                  </a:cubicBezTo>
                  <a:cubicBezTo>
                    <a:pt x="3098997" y="20762"/>
                    <a:pt x="3106513" y="13469"/>
                    <a:pt x="3115492" y="8558"/>
                  </a:cubicBezTo>
                  <a:cubicBezTo>
                    <a:pt x="3124472" y="3646"/>
                    <a:pt x="3134765" y="1191"/>
                    <a:pt x="3146374" y="1191"/>
                  </a:cubicBezTo>
                  <a:close/>
                  <a:moveTo>
                    <a:pt x="2974924" y="1191"/>
                  </a:moveTo>
                  <a:cubicBezTo>
                    <a:pt x="3019672" y="1191"/>
                    <a:pt x="3042046" y="37654"/>
                    <a:pt x="3042046" y="110579"/>
                  </a:cubicBezTo>
                  <a:cubicBezTo>
                    <a:pt x="3042046" y="128439"/>
                    <a:pt x="3040433" y="144264"/>
                    <a:pt x="3037209" y="158055"/>
                  </a:cubicBezTo>
                  <a:cubicBezTo>
                    <a:pt x="3033984" y="171847"/>
                    <a:pt x="3029321" y="183480"/>
                    <a:pt x="3023219" y="192956"/>
                  </a:cubicBezTo>
                  <a:cubicBezTo>
                    <a:pt x="3017117" y="202431"/>
                    <a:pt x="3009626" y="209624"/>
                    <a:pt x="3000746" y="214536"/>
                  </a:cubicBezTo>
                  <a:cubicBezTo>
                    <a:pt x="2991866" y="219447"/>
                    <a:pt x="2981770" y="221903"/>
                    <a:pt x="2970459" y="221903"/>
                  </a:cubicBezTo>
                  <a:cubicBezTo>
                    <a:pt x="2959744" y="221903"/>
                    <a:pt x="2950194" y="219546"/>
                    <a:pt x="2941810" y="214833"/>
                  </a:cubicBezTo>
                  <a:cubicBezTo>
                    <a:pt x="2933426" y="210121"/>
                    <a:pt x="2926357" y="203250"/>
                    <a:pt x="2920602" y="194221"/>
                  </a:cubicBezTo>
                  <a:cubicBezTo>
                    <a:pt x="2914847" y="185192"/>
                    <a:pt x="2910481" y="174104"/>
                    <a:pt x="2907505" y="160958"/>
                  </a:cubicBezTo>
                  <a:cubicBezTo>
                    <a:pt x="2904529" y="147811"/>
                    <a:pt x="2903040" y="132755"/>
                    <a:pt x="2903040" y="115788"/>
                  </a:cubicBezTo>
                  <a:cubicBezTo>
                    <a:pt x="2903040" y="97135"/>
                    <a:pt x="2904603" y="80665"/>
                    <a:pt x="2907728" y="66377"/>
                  </a:cubicBezTo>
                  <a:cubicBezTo>
                    <a:pt x="2910854" y="52090"/>
                    <a:pt x="2915443" y="40109"/>
                    <a:pt x="2921495" y="30435"/>
                  </a:cubicBezTo>
                  <a:cubicBezTo>
                    <a:pt x="2927547" y="20762"/>
                    <a:pt x="2935063" y="13469"/>
                    <a:pt x="2944042" y="8558"/>
                  </a:cubicBezTo>
                  <a:cubicBezTo>
                    <a:pt x="2953022" y="3646"/>
                    <a:pt x="2963315" y="1191"/>
                    <a:pt x="2974924" y="1191"/>
                  </a:cubicBezTo>
                  <a:close/>
                  <a:moveTo>
                    <a:pt x="2651074" y="1191"/>
                  </a:moveTo>
                  <a:cubicBezTo>
                    <a:pt x="2695822" y="1191"/>
                    <a:pt x="2718196" y="37654"/>
                    <a:pt x="2718196" y="110579"/>
                  </a:cubicBezTo>
                  <a:cubicBezTo>
                    <a:pt x="2718196" y="128439"/>
                    <a:pt x="2716583" y="144264"/>
                    <a:pt x="2713359" y="158055"/>
                  </a:cubicBezTo>
                  <a:cubicBezTo>
                    <a:pt x="2710134" y="171847"/>
                    <a:pt x="2705471" y="183480"/>
                    <a:pt x="2699369" y="192956"/>
                  </a:cubicBezTo>
                  <a:cubicBezTo>
                    <a:pt x="2693267" y="202431"/>
                    <a:pt x="2685776" y="209624"/>
                    <a:pt x="2676896" y="214536"/>
                  </a:cubicBezTo>
                  <a:cubicBezTo>
                    <a:pt x="2668016" y="219447"/>
                    <a:pt x="2657920" y="221903"/>
                    <a:pt x="2646609" y="221903"/>
                  </a:cubicBezTo>
                  <a:cubicBezTo>
                    <a:pt x="2635894" y="221903"/>
                    <a:pt x="2626344" y="219546"/>
                    <a:pt x="2617960" y="214833"/>
                  </a:cubicBezTo>
                  <a:cubicBezTo>
                    <a:pt x="2609576" y="210121"/>
                    <a:pt x="2602507" y="203250"/>
                    <a:pt x="2596752" y="194221"/>
                  </a:cubicBezTo>
                  <a:cubicBezTo>
                    <a:pt x="2590997" y="185192"/>
                    <a:pt x="2586631" y="174104"/>
                    <a:pt x="2583655" y="160958"/>
                  </a:cubicBezTo>
                  <a:cubicBezTo>
                    <a:pt x="2580679" y="147811"/>
                    <a:pt x="2579190" y="132755"/>
                    <a:pt x="2579190" y="115788"/>
                  </a:cubicBezTo>
                  <a:cubicBezTo>
                    <a:pt x="2579190" y="97135"/>
                    <a:pt x="2580753" y="80665"/>
                    <a:pt x="2583878" y="66377"/>
                  </a:cubicBezTo>
                  <a:cubicBezTo>
                    <a:pt x="2587004" y="52090"/>
                    <a:pt x="2591593" y="40109"/>
                    <a:pt x="2597645" y="30435"/>
                  </a:cubicBezTo>
                  <a:cubicBezTo>
                    <a:pt x="2603697" y="20762"/>
                    <a:pt x="2611213" y="13469"/>
                    <a:pt x="2620192" y="8558"/>
                  </a:cubicBezTo>
                  <a:cubicBezTo>
                    <a:pt x="2629172" y="3646"/>
                    <a:pt x="2639465" y="1191"/>
                    <a:pt x="2651074" y="1191"/>
                  </a:cubicBezTo>
                  <a:close/>
                  <a:moveTo>
                    <a:pt x="2155774" y="1191"/>
                  </a:moveTo>
                  <a:cubicBezTo>
                    <a:pt x="2200522" y="1191"/>
                    <a:pt x="2222896" y="37654"/>
                    <a:pt x="2222896" y="110579"/>
                  </a:cubicBezTo>
                  <a:cubicBezTo>
                    <a:pt x="2222896" y="128439"/>
                    <a:pt x="2221283" y="144264"/>
                    <a:pt x="2218059" y="158055"/>
                  </a:cubicBezTo>
                  <a:cubicBezTo>
                    <a:pt x="2214834" y="171847"/>
                    <a:pt x="2210171" y="183480"/>
                    <a:pt x="2204069" y="192956"/>
                  </a:cubicBezTo>
                  <a:cubicBezTo>
                    <a:pt x="2197967" y="202431"/>
                    <a:pt x="2190476" y="209624"/>
                    <a:pt x="2181596" y="214536"/>
                  </a:cubicBezTo>
                  <a:cubicBezTo>
                    <a:pt x="2172716" y="219447"/>
                    <a:pt x="2162621" y="221903"/>
                    <a:pt x="2151310" y="221903"/>
                  </a:cubicBezTo>
                  <a:cubicBezTo>
                    <a:pt x="2140594" y="221903"/>
                    <a:pt x="2131044" y="219546"/>
                    <a:pt x="2122660" y="214833"/>
                  </a:cubicBezTo>
                  <a:cubicBezTo>
                    <a:pt x="2114276" y="210121"/>
                    <a:pt x="2107207" y="203250"/>
                    <a:pt x="2101452" y="194221"/>
                  </a:cubicBezTo>
                  <a:cubicBezTo>
                    <a:pt x="2095697" y="185192"/>
                    <a:pt x="2091332" y="174104"/>
                    <a:pt x="2088355" y="160958"/>
                  </a:cubicBezTo>
                  <a:cubicBezTo>
                    <a:pt x="2085379" y="147811"/>
                    <a:pt x="2083890" y="132755"/>
                    <a:pt x="2083890" y="115788"/>
                  </a:cubicBezTo>
                  <a:cubicBezTo>
                    <a:pt x="2083890" y="97135"/>
                    <a:pt x="2085453" y="80665"/>
                    <a:pt x="2088579" y="66377"/>
                  </a:cubicBezTo>
                  <a:cubicBezTo>
                    <a:pt x="2091704" y="52090"/>
                    <a:pt x="2096293" y="40109"/>
                    <a:pt x="2102345" y="30435"/>
                  </a:cubicBezTo>
                  <a:cubicBezTo>
                    <a:pt x="2108398" y="20762"/>
                    <a:pt x="2115913" y="13469"/>
                    <a:pt x="2124893" y="8558"/>
                  </a:cubicBezTo>
                  <a:cubicBezTo>
                    <a:pt x="2133872" y="3646"/>
                    <a:pt x="2144166" y="1191"/>
                    <a:pt x="2155774" y="1191"/>
                  </a:cubicBezTo>
                  <a:close/>
                  <a:moveTo>
                    <a:pt x="1831926" y="1191"/>
                  </a:moveTo>
                  <a:cubicBezTo>
                    <a:pt x="1876673" y="1191"/>
                    <a:pt x="1899047" y="37654"/>
                    <a:pt x="1899047" y="110579"/>
                  </a:cubicBezTo>
                  <a:cubicBezTo>
                    <a:pt x="1899047" y="128439"/>
                    <a:pt x="1897435" y="144264"/>
                    <a:pt x="1894210" y="158055"/>
                  </a:cubicBezTo>
                  <a:cubicBezTo>
                    <a:pt x="1890985" y="171847"/>
                    <a:pt x="1886322" y="183480"/>
                    <a:pt x="1880220" y="192956"/>
                  </a:cubicBezTo>
                  <a:cubicBezTo>
                    <a:pt x="1874118" y="202431"/>
                    <a:pt x="1866627" y="209624"/>
                    <a:pt x="1857747" y="214536"/>
                  </a:cubicBezTo>
                  <a:cubicBezTo>
                    <a:pt x="1848867" y="219447"/>
                    <a:pt x="1838772" y="221903"/>
                    <a:pt x="1827461" y="221903"/>
                  </a:cubicBezTo>
                  <a:cubicBezTo>
                    <a:pt x="1816745" y="221903"/>
                    <a:pt x="1807195" y="219546"/>
                    <a:pt x="1798811" y="214833"/>
                  </a:cubicBezTo>
                  <a:cubicBezTo>
                    <a:pt x="1790427" y="210121"/>
                    <a:pt x="1783358" y="203250"/>
                    <a:pt x="1777603" y="194221"/>
                  </a:cubicBezTo>
                  <a:cubicBezTo>
                    <a:pt x="1771848" y="185192"/>
                    <a:pt x="1767483" y="174104"/>
                    <a:pt x="1764506" y="160958"/>
                  </a:cubicBezTo>
                  <a:cubicBezTo>
                    <a:pt x="1761530" y="147811"/>
                    <a:pt x="1760042" y="132755"/>
                    <a:pt x="1760042" y="115788"/>
                  </a:cubicBezTo>
                  <a:cubicBezTo>
                    <a:pt x="1760042" y="97135"/>
                    <a:pt x="1761604" y="80665"/>
                    <a:pt x="1764730" y="66377"/>
                  </a:cubicBezTo>
                  <a:cubicBezTo>
                    <a:pt x="1767855" y="52090"/>
                    <a:pt x="1772444" y="40109"/>
                    <a:pt x="1778496" y="30435"/>
                  </a:cubicBezTo>
                  <a:cubicBezTo>
                    <a:pt x="1784549" y="20762"/>
                    <a:pt x="1792064" y="13469"/>
                    <a:pt x="1801044" y="8558"/>
                  </a:cubicBezTo>
                  <a:cubicBezTo>
                    <a:pt x="1810023" y="3646"/>
                    <a:pt x="1820317" y="1191"/>
                    <a:pt x="1831926" y="1191"/>
                  </a:cubicBezTo>
                  <a:close/>
                  <a:moveTo>
                    <a:pt x="1508074" y="1191"/>
                  </a:moveTo>
                  <a:cubicBezTo>
                    <a:pt x="1552822" y="1191"/>
                    <a:pt x="1575196" y="37654"/>
                    <a:pt x="1575196" y="110579"/>
                  </a:cubicBezTo>
                  <a:cubicBezTo>
                    <a:pt x="1575196" y="128439"/>
                    <a:pt x="1573584" y="144264"/>
                    <a:pt x="1570359" y="158055"/>
                  </a:cubicBezTo>
                  <a:cubicBezTo>
                    <a:pt x="1567134" y="171847"/>
                    <a:pt x="1562471" y="183480"/>
                    <a:pt x="1556369" y="192956"/>
                  </a:cubicBezTo>
                  <a:cubicBezTo>
                    <a:pt x="1550267" y="202431"/>
                    <a:pt x="1542776" y="209624"/>
                    <a:pt x="1533896" y="214536"/>
                  </a:cubicBezTo>
                  <a:cubicBezTo>
                    <a:pt x="1525016" y="219447"/>
                    <a:pt x="1514921" y="221903"/>
                    <a:pt x="1503610" y="221903"/>
                  </a:cubicBezTo>
                  <a:cubicBezTo>
                    <a:pt x="1492894" y="221903"/>
                    <a:pt x="1483344" y="219546"/>
                    <a:pt x="1474960" y="214833"/>
                  </a:cubicBezTo>
                  <a:cubicBezTo>
                    <a:pt x="1466576" y="210121"/>
                    <a:pt x="1459507" y="203250"/>
                    <a:pt x="1453752" y="194221"/>
                  </a:cubicBezTo>
                  <a:cubicBezTo>
                    <a:pt x="1447998" y="185192"/>
                    <a:pt x="1443632" y="174104"/>
                    <a:pt x="1440655" y="160958"/>
                  </a:cubicBezTo>
                  <a:cubicBezTo>
                    <a:pt x="1437679" y="147811"/>
                    <a:pt x="1436190" y="132755"/>
                    <a:pt x="1436190" y="115788"/>
                  </a:cubicBezTo>
                  <a:cubicBezTo>
                    <a:pt x="1436190" y="97135"/>
                    <a:pt x="1437753" y="80665"/>
                    <a:pt x="1440879" y="66377"/>
                  </a:cubicBezTo>
                  <a:cubicBezTo>
                    <a:pt x="1444004" y="52090"/>
                    <a:pt x="1448593" y="40109"/>
                    <a:pt x="1454645" y="30435"/>
                  </a:cubicBezTo>
                  <a:cubicBezTo>
                    <a:pt x="1460697" y="20762"/>
                    <a:pt x="1468213" y="13469"/>
                    <a:pt x="1477193" y="8558"/>
                  </a:cubicBezTo>
                  <a:cubicBezTo>
                    <a:pt x="1486172" y="3646"/>
                    <a:pt x="1496466" y="1191"/>
                    <a:pt x="1508074" y="1191"/>
                  </a:cubicBezTo>
                  <a:close/>
                  <a:moveTo>
                    <a:pt x="1184226" y="1191"/>
                  </a:moveTo>
                  <a:cubicBezTo>
                    <a:pt x="1228973" y="1191"/>
                    <a:pt x="1251347" y="37654"/>
                    <a:pt x="1251347" y="110579"/>
                  </a:cubicBezTo>
                  <a:cubicBezTo>
                    <a:pt x="1251347" y="128439"/>
                    <a:pt x="1249735" y="144264"/>
                    <a:pt x="1246510" y="158055"/>
                  </a:cubicBezTo>
                  <a:cubicBezTo>
                    <a:pt x="1243285" y="171847"/>
                    <a:pt x="1238622" y="183480"/>
                    <a:pt x="1232520" y="192956"/>
                  </a:cubicBezTo>
                  <a:cubicBezTo>
                    <a:pt x="1226418" y="202431"/>
                    <a:pt x="1218927" y="209624"/>
                    <a:pt x="1210047" y="214536"/>
                  </a:cubicBezTo>
                  <a:cubicBezTo>
                    <a:pt x="1201167" y="219447"/>
                    <a:pt x="1191071" y="221903"/>
                    <a:pt x="1179761" y="221903"/>
                  </a:cubicBezTo>
                  <a:cubicBezTo>
                    <a:pt x="1169045" y="221903"/>
                    <a:pt x="1159495" y="219546"/>
                    <a:pt x="1151111" y="214833"/>
                  </a:cubicBezTo>
                  <a:cubicBezTo>
                    <a:pt x="1142727" y="210121"/>
                    <a:pt x="1135658" y="203250"/>
                    <a:pt x="1129903" y="194221"/>
                  </a:cubicBezTo>
                  <a:cubicBezTo>
                    <a:pt x="1124149" y="185192"/>
                    <a:pt x="1119783" y="174104"/>
                    <a:pt x="1116806" y="160958"/>
                  </a:cubicBezTo>
                  <a:cubicBezTo>
                    <a:pt x="1113830" y="147811"/>
                    <a:pt x="1112342" y="132755"/>
                    <a:pt x="1112342" y="115788"/>
                  </a:cubicBezTo>
                  <a:cubicBezTo>
                    <a:pt x="1112342" y="97135"/>
                    <a:pt x="1113904" y="80665"/>
                    <a:pt x="1117030" y="66377"/>
                  </a:cubicBezTo>
                  <a:cubicBezTo>
                    <a:pt x="1120155" y="52090"/>
                    <a:pt x="1124744" y="40109"/>
                    <a:pt x="1130796" y="30435"/>
                  </a:cubicBezTo>
                  <a:cubicBezTo>
                    <a:pt x="1136848" y="20762"/>
                    <a:pt x="1144364" y="13469"/>
                    <a:pt x="1153344" y="8558"/>
                  </a:cubicBezTo>
                  <a:cubicBezTo>
                    <a:pt x="1162323" y="3646"/>
                    <a:pt x="1172617" y="1191"/>
                    <a:pt x="1184226" y="1191"/>
                  </a:cubicBezTo>
                  <a:close/>
                  <a:moveTo>
                    <a:pt x="860375" y="1191"/>
                  </a:moveTo>
                  <a:cubicBezTo>
                    <a:pt x="905123" y="1191"/>
                    <a:pt x="927497" y="37654"/>
                    <a:pt x="927497" y="110579"/>
                  </a:cubicBezTo>
                  <a:cubicBezTo>
                    <a:pt x="927497" y="128439"/>
                    <a:pt x="925885" y="144264"/>
                    <a:pt x="922660" y="158055"/>
                  </a:cubicBezTo>
                  <a:cubicBezTo>
                    <a:pt x="919435" y="171847"/>
                    <a:pt x="914772" y="183480"/>
                    <a:pt x="908670" y="192956"/>
                  </a:cubicBezTo>
                  <a:cubicBezTo>
                    <a:pt x="902568" y="202431"/>
                    <a:pt x="895077" y="209624"/>
                    <a:pt x="886197" y="214536"/>
                  </a:cubicBezTo>
                  <a:cubicBezTo>
                    <a:pt x="877317" y="219447"/>
                    <a:pt x="867222" y="221903"/>
                    <a:pt x="855911" y="221903"/>
                  </a:cubicBezTo>
                  <a:cubicBezTo>
                    <a:pt x="845195" y="221903"/>
                    <a:pt x="835645" y="219546"/>
                    <a:pt x="827261" y="214833"/>
                  </a:cubicBezTo>
                  <a:cubicBezTo>
                    <a:pt x="818877" y="210121"/>
                    <a:pt x="811808" y="203250"/>
                    <a:pt x="806053" y="194221"/>
                  </a:cubicBezTo>
                  <a:cubicBezTo>
                    <a:pt x="800299" y="185192"/>
                    <a:pt x="795933" y="174104"/>
                    <a:pt x="792956" y="160958"/>
                  </a:cubicBezTo>
                  <a:cubicBezTo>
                    <a:pt x="789980" y="147811"/>
                    <a:pt x="788492" y="132755"/>
                    <a:pt x="788492" y="115788"/>
                  </a:cubicBezTo>
                  <a:cubicBezTo>
                    <a:pt x="788492" y="97135"/>
                    <a:pt x="790054" y="80665"/>
                    <a:pt x="793180" y="66377"/>
                  </a:cubicBezTo>
                  <a:cubicBezTo>
                    <a:pt x="796305" y="52090"/>
                    <a:pt x="800894" y="40109"/>
                    <a:pt x="806946" y="30435"/>
                  </a:cubicBezTo>
                  <a:cubicBezTo>
                    <a:pt x="812999" y="20762"/>
                    <a:pt x="820514" y="13469"/>
                    <a:pt x="829494" y="8558"/>
                  </a:cubicBezTo>
                  <a:cubicBezTo>
                    <a:pt x="838473" y="3646"/>
                    <a:pt x="848767" y="1191"/>
                    <a:pt x="860375" y="1191"/>
                  </a:cubicBezTo>
                  <a:close/>
                  <a:moveTo>
                    <a:pt x="698451" y="1191"/>
                  </a:moveTo>
                  <a:cubicBezTo>
                    <a:pt x="743198" y="1191"/>
                    <a:pt x="765572" y="37654"/>
                    <a:pt x="765572" y="110579"/>
                  </a:cubicBezTo>
                  <a:cubicBezTo>
                    <a:pt x="765572" y="128439"/>
                    <a:pt x="763960" y="144264"/>
                    <a:pt x="760735" y="158055"/>
                  </a:cubicBezTo>
                  <a:cubicBezTo>
                    <a:pt x="757511" y="171847"/>
                    <a:pt x="752847" y="183480"/>
                    <a:pt x="746745" y="192956"/>
                  </a:cubicBezTo>
                  <a:cubicBezTo>
                    <a:pt x="740643" y="202431"/>
                    <a:pt x="733152" y="209624"/>
                    <a:pt x="724272" y="214536"/>
                  </a:cubicBezTo>
                  <a:cubicBezTo>
                    <a:pt x="715392" y="219447"/>
                    <a:pt x="705297" y="221903"/>
                    <a:pt x="693986" y="221903"/>
                  </a:cubicBezTo>
                  <a:cubicBezTo>
                    <a:pt x="683270" y="221903"/>
                    <a:pt x="673720" y="219546"/>
                    <a:pt x="665336" y="214833"/>
                  </a:cubicBezTo>
                  <a:cubicBezTo>
                    <a:pt x="656952" y="210121"/>
                    <a:pt x="649883" y="203250"/>
                    <a:pt x="644128" y="194221"/>
                  </a:cubicBezTo>
                  <a:cubicBezTo>
                    <a:pt x="638374" y="185192"/>
                    <a:pt x="634008" y="174104"/>
                    <a:pt x="631031" y="160958"/>
                  </a:cubicBezTo>
                  <a:cubicBezTo>
                    <a:pt x="628055" y="147811"/>
                    <a:pt x="626567" y="132755"/>
                    <a:pt x="626567" y="115788"/>
                  </a:cubicBezTo>
                  <a:cubicBezTo>
                    <a:pt x="626567" y="97135"/>
                    <a:pt x="628129" y="80665"/>
                    <a:pt x="631255" y="66377"/>
                  </a:cubicBezTo>
                  <a:cubicBezTo>
                    <a:pt x="634380" y="52090"/>
                    <a:pt x="638969" y="40109"/>
                    <a:pt x="645021" y="30435"/>
                  </a:cubicBezTo>
                  <a:cubicBezTo>
                    <a:pt x="651074" y="20762"/>
                    <a:pt x="658589" y="13469"/>
                    <a:pt x="667569" y="8558"/>
                  </a:cubicBezTo>
                  <a:cubicBezTo>
                    <a:pt x="676548" y="3646"/>
                    <a:pt x="686842" y="1191"/>
                    <a:pt x="698451" y="1191"/>
                  </a:cubicBezTo>
                  <a:close/>
                  <a:moveTo>
                    <a:pt x="536525" y="1191"/>
                  </a:moveTo>
                  <a:cubicBezTo>
                    <a:pt x="581273" y="1191"/>
                    <a:pt x="603647" y="37654"/>
                    <a:pt x="603647" y="110579"/>
                  </a:cubicBezTo>
                  <a:cubicBezTo>
                    <a:pt x="603647" y="128439"/>
                    <a:pt x="602035" y="144264"/>
                    <a:pt x="598810" y="158055"/>
                  </a:cubicBezTo>
                  <a:cubicBezTo>
                    <a:pt x="595585" y="171847"/>
                    <a:pt x="590922" y="183480"/>
                    <a:pt x="584820" y="192956"/>
                  </a:cubicBezTo>
                  <a:cubicBezTo>
                    <a:pt x="578718" y="202431"/>
                    <a:pt x="571227" y="209624"/>
                    <a:pt x="562347" y="214536"/>
                  </a:cubicBezTo>
                  <a:cubicBezTo>
                    <a:pt x="553467" y="219447"/>
                    <a:pt x="543372" y="221903"/>
                    <a:pt x="532061" y="221903"/>
                  </a:cubicBezTo>
                  <a:cubicBezTo>
                    <a:pt x="521345" y="221903"/>
                    <a:pt x="511795" y="219546"/>
                    <a:pt x="503411" y="214833"/>
                  </a:cubicBezTo>
                  <a:cubicBezTo>
                    <a:pt x="495027" y="210121"/>
                    <a:pt x="487958" y="203250"/>
                    <a:pt x="482203" y="194221"/>
                  </a:cubicBezTo>
                  <a:cubicBezTo>
                    <a:pt x="476449" y="185192"/>
                    <a:pt x="472083" y="174104"/>
                    <a:pt x="469106" y="160958"/>
                  </a:cubicBezTo>
                  <a:cubicBezTo>
                    <a:pt x="466130" y="147811"/>
                    <a:pt x="464642" y="132755"/>
                    <a:pt x="464642" y="115788"/>
                  </a:cubicBezTo>
                  <a:cubicBezTo>
                    <a:pt x="464642" y="97135"/>
                    <a:pt x="466204" y="80665"/>
                    <a:pt x="469330" y="66377"/>
                  </a:cubicBezTo>
                  <a:cubicBezTo>
                    <a:pt x="472455" y="52090"/>
                    <a:pt x="477044" y="40109"/>
                    <a:pt x="483096" y="30435"/>
                  </a:cubicBezTo>
                  <a:cubicBezTo>
                    <a:pt x="489149" y="20762"/>
                    <a:pt x="496664" y="13469"/>
                    <a:pt x="505644" y="8558"/>
                  </a:cubicBezTo>
                  <a:cubicBezTo>
                    <a:pt x="514623" y="3646"/>
                    <a:pt x="524917" y="1191"/>
                    <a:pt x="536525" y="1191"/>
                  </a:cubicBezTo>
                  <a:close/>
                  <a:moveTo>
                    <a:pt x="5960566" y="0"/>
                  </a:moveTo>
                  <a:lnTo>
                    <a:pt x="5969794" y="0"/>
                  </a:lnTo>
                  <a:lnTo>
                    <a:pt x="5969794" y="218182"/>
                  </a:lnTo>
                  <a:lnTo>
                    <a:pt x="5945386" y="218182"/>
                  </a:lnTo>
                  <a:lnTo>
                    <a:pt x="5945386" y="33784"/>
                  </a:lnTo>
                  <a:cubicBezTo>
                    <a:pt x="5943500" y="35669"/>
                    <a:pt x="5940747" y="37827"/>
                    <a:pt x="5937126" y="40258"/>
                  </a:cubicBezTo>
                  <a:cubicBezTo>
                    <a:pt x="5933504" y="42689"/>
                    <a:pt x="5929436" y="45095"/>
                    <a:pt x="5924922" y="47476"/>
                  </a:cubicBezTo>
                  <a:cubicBezTo>
                    <a:pt x="5920408" y="49857"/>
                    <a:pt x="5915645" y="52090"/>
                    <a:pt x="5910634" y="54173"/>
                  </a:cubicBezTo>
                  <a:cubicBezTo>
                    <a:pt x="5905624" y="56257"/>
                    <a:pt x="5900738" y="57894"/>
                    <a:pt x="5895975" y="59085"/>
                  </a:cubicBezTo>
                  <a:lnTo>
                    <a:pt x="5895975" y="34379"/>
                  </a:lnTo>
                  <a:cubicBezTo>
                    <a:pt x="5901332" y="32891"/>
                    <a:pt x="5907013" y="30882"/>
                    <a:pt x="5913016" y="28352"/>
                  </a:cubicBezTo>
                  <a:cubicBezTo>
                    <a:pt x="5919018" y="25822"/>
                    <a:pt x="5924922" y="22994"/>
                    <a:pt x="5930726" y="19869"/>
                  </a:cubicBezTo>
                  <a:cubicBezTo>
                    <a:pt x="5936530" y="16743"/>
                    <a:pt x="5942012" y="13469"/>
                    <a:pt x="5947172" y="10046"/>
                  </a:cubicBezTo>
                  <a:cubicBezTo>
                    <a:pt x="5952332" y="6623"/>
                    <a:pt x="5956796" y="3274"/>
                    <a:pt x="5960566" y="0"/>
                  </a:cubicBezTo>
                  <a:close/>
                  <a:moveTo>
                    <a:pt x="5636716" y="0"/>
                  </a:moveTo>
                  <a:lnTo>
                    <a:pt x="5645944" y="0"/>
                  </a:lnTo>
                  <a:lnTo>
                    <a:pt x="5645944" y="218182"/>
                  </a:lnTo>
                  <a:lnTo>
                    <a:pt x="5621536" y="218182"/>
                  </a:lnTo>
                  <a:lnTo>
                    <a:pt x="5621536" y="33784"/>
                  </a:lnTo>
                  <a:cubicBezTo>
                    <a:pt x="5619650" y="35669"/>
                    <a:pt x="5616897" y="37827"/>
                    <a:pt x="5613276" y="40258"/>
                  </a:cubicBezTo>
                  <a:cubicBezTo>
                    <a:pt x="5609654" y="42689"/>
                    <a:pt x="5605586" y="45095"/>
                    <a:pt x="5601072" y="47476"/>
                  </a:cubicBezTo>
                  <a:cubicBezTo>
                    <a:pt x="5596558" y="49857"/>
                    <a:pt x="5591795" y="52090"/>
                    <a:pt x="5586784" y="54173"/>
                  </a:cubicBezTo>
                  <a:cubicBezTo>
                    <a:pt x="5581774" y="56257"/>
                    <a:pt x="5576888" y="57894"/>
                    <a:pt x="5572125" y="59085"/>
                  </a:cubicBezTo>
                  <a:lnTo>
                    <a:pt x="5572125" y="34379"/>
                  </a:lnTo>
                  <a:cubicBezTo>
                    <a:pt x="5577482" y="32891"/>
                    <a:pt x="5583163" y="30882"/>
                    <a:pt x="5589166" y="28352"/>
                  </a:cubicBezTo>
                  <a:cubicBezTo>
                    <a:pt x="5595168" y="25822"/>
                    <a:pt x="5601072" y="22994"/>
                    <a:pt x="5606876" y="19869"/>
                  </a:cubicBezTo>
                  <a:cubicBezTo>
                    <a:pt x="5612680" y="16743"/>
                    <a:pt x="5618162" y="13469"/>
                    <a:pt x="5623322" y="10046"/>
                  </a:cubicBezTo>
                  <a:cubicBezTo>
                    <a:pt x="5628482" y="6623"/>
                    <a:pt x="5632946" y="3274"/>
                    <a:pt x="5636716" y="0"/>
                  </a:cubicBezTo>
                  <a:close/>
                  <a:moveTo>
                    <a:pt x="5303340" y="0"/>
                  </a:moveTo>
                  <a:lnTo>
                    <a:pt x="5312567" y="0"/>
                  </a:lnTo>
                  <a:lnTo>
                    <a:pt x="5312567" y="218182"/>
                  </a:lnTo>
                  <a:lnTo>
                    <a:pt x="5288160" y="218182"/>
                  </a:lnTo>
                  <a:lnTo>
                    <a:pt x="5288160" y="33784"/>
                  </a:lnTo>
                  <a:cubicBezTo>
                    <a:pt x="5286275" y="35669"/>
                    <a:pt x="5283521" y="37827"/>
                    <a:pt x="5279900" y="40258"/>
                  </a:cubicBezTo>
                  <a:cubicBezTo>
                    <a:pt x="5276279" y="42689"/>
                    <a:pt x="5272210" y="45095"/>
                    <a:pt x="5267696" y="47476"/>
                  </a:cubicBezTo>
                  <a:cubicBezTo>
                    <a:pt x="5263181" y="49857"/>
                    <a:pt x="5258419" y="52090"/>
                    <a:pt x="5253409" y="54173"/>
                  </a:cubicBezTo>
                  <a:cubicBezTo>
                    <a:pt x="5248397" y="56257"/>
                    <a:pt x="5243511" y="57894"/>
                    <a:pt x="5238749" y="59085"/>
                  </a:cubicBezTo>
                  <a:lnTo>
                    <a:pt x="5238749" y="34379"/>
                  </a:lnTo>
                  <a:cubicBezTo>
                    <a:pt x="5244107" y="32891"/>
                    <a:pt x="5249787" y="30882"/>
                    <a:pt x="5255789" y="28352"/>
                  </a:cubicBezTo>
                  <a:cubicBezTo>
                    <a:pt x="5261792" y="25822"/>
                    <a:pt x="5267696" y="22994"/>
                    <a:pt x="5273500" y="19869"/>
                  </a:cubicBezTo>
                  <a:cubicBezTo>
                    <a:pt x="5279305" y="16743"/>
                    <a:pt x="5284786" y="13469"/>
                    <a:pt x="5289945" y="10046"/>
                  </a:cubicBezTo>
                  <a:cubicBezTo>
                    <a:pt x="5295105" y="6623"/>
                    <a:pt x="5299570" y="3274"/>
                    <a:pt x="5303340" y="0"/>
                  </a:cubicBezTo>
                  <a:close/>
                  <a:moveTo>
                    <a:pt x="4969966" y="0"/>
                  </a:moveTo>
                  <a:lnTo>
                    <a:pt x="4979194" y="0"/>
                  </a:lnTo>
                  <a:lnTo>
                    <a:pt x="4979194" y="218182"/>
                  </a:lnTo>
                  <a:lnTo>
                    <a:pt x="4954786" y="218182"/>
                  </a:lnTo>
                  <a:lnTo>
                    <a:pt x="4954786" y="33784"/>
                  </a:lnTo>
                  <a:cubicBezTo>
                    <a:pt x="4952900" y="35669"/>
                    <a:pt x="4950147" y="37827"/>
                    <a:pt x="4946526" y="40258"/>
                  </a:cubicBezTo>
                  <a:cubicBezTo>
                    <a:pt x="4942904" y="42689"/>
                    <a:pt x="4938836" y="45095"/>
                    <a:pt x="4934322" y="47476"/>
                  </a:cubicBezTo>
                  <a:cubicBezTo>
                    <a:pt x="4929808" y="49857"/>
                    <a:pt x="4925045" y="52090"/>
                    <a:pt x="4920034" y="54173"/>
                  </a:cubicBezTo>
                  <a:cubicBezTo>
                    <a:pt x="4915024" y="56257"/>
                    <a:pt x="4910138" y="57894"/>
                    <a:pt x="4905375" y="59085"/>
                  </a:cubicBezTo>
                  <a:lnTo>
                    <a:pt x="4905375" y="34379"/>
                  </a:lnTo>
                  <a:cubicBezTo>
                    <a:pt x="4910732" y="32891"/>
                    <a:pt x="4916413" y="30882"/>
                    <a:pt x="4922416" y="28352"/>
                  </a:cubicBezTo>
                  <a:cubicBezTo>
                    <a:pt x="4928418" y="25822"/>
                    <a:pt x="4934322" y="22994"/>
                    <a:pt x="4940126" y="19869"/>
                  </a:cubicBezTo>
                  <a:cubicBezTo>
                    <a:pt x="4945930" y="16743"/>
                    <a:pt x="4951412" y="13469"/>
                    <a:pt x="4956572" y="10046"/>
                  </a:cubicBezTo>
                  <a:cubicBezTo>
                    <a:pt x="4961732" y="6623"/>
                    <a:pt x="4966196" y="3274"/>
                    <a:pt x="4969966" y="0"/>
                  </a:cubicBezTo>
                  <a:close/>
                  <a:moveTo>
                    <a:pt x="4474666" y="0"/>
                  </a:moveTo>
                  <a:lnTo>
                    <a:pt x="4483894" y="0"/>
                  </a:lnTo>
                  <a:lnTo>
                    <a:pt x="4483894" y="218182"/>
                  </a:lnTo>
                  <a:lnTo>
                    <a:pt x="4459486" y="218182"/>
                  </a:lnTo>
                  <a:lnTo>
                    <a:pt x="4459486" y="33784"/>
                  </a:lnTo>
                  <a:cubicBezTo>
                    <a:pt x="4457600" y="35669"/>
                    <a:pt x="4454848" y="37827"/>
                    <a:pt x="4451226" y="40258"/>
                  </a:cubicBezTo>
                  <a:cubicBezTo>
                    <a:pt x="4447604" y="42689"/>
                    <a:pt x="4443536" y="45095"/>
                    <a:pt x="4439022" y="47476"/>
                  </a:cubicBezTo>
                  <a:cubicBezTo>
                    <a:pt x="4434508" y="49857"/>
                    <a:pt x="4429745" y="52090"/>
                    <a:pt x="4424734" y="54173"/>
                  </a:cubicBezTo>
                  <a:cubicBezTo>
                    <a:pt x="4419724" y="56257"/>
                    <a:pt x="4414838" y="57894"/>
                    <a:pt x="4410075" y="59085"/>
                  </a:cubicBezTo>
                  <a:lnTo>
                    <a:pt x="4410075" y="34379"/>
                  </a:lnTo>
                  <a:cubicBezTo>
                    <a:pt x="4415432" y="32891"/>
                    <a:pt x="4421113" y="30882"/>
                    <a:pt x="4427116" y="28352"/>
                  </a:cubicBezTo>
                  <a:cubicBezTo>
                    <a:pt x="4433118" y="25822"/>
                    <a:pt x="4439022" y="22994"/>
                    <a:pt x="4444826" y="19869"/>
                  </a:cubicBezTo>
                  <a:cubicBezTo>
                    <a:pt x="4450630" y="16743"/>
                    <a:pt x="4456112" y="13469"/>
                    <a:pt x="4461272" y="10046"/>
                  </a:cubicBezTo>
                  <a:cubicBezTo>
                    <a:pt x="4466431" y="6623"/>
                    <a:pt x="4470896" y="3274"/>
                    <a:pt x="4474666" y="0"/>
                  </a:cubicBezTo>
                  <a:close/>
                  <a:moveTo>
                    <a:pt x="4150816" y="0"/>
                  </a:moveTo>
                  <a:lnTo>
                    <a:pt x="4160044" y="0"/>
                  </a:lnTo>
                  <a:lnTo>
                    <a:pt x="4160044" y="218182"/>
                  </a:lnTo>
                  <a:lnTo>
                    <a:pt x="4135636" y="218182"/>
                  </a:lnTo>
                  <a:lnTo>
                    <a:pt x="4135636" y="33784"/>
                  </a:lnTo>
                  <a:cubicBezTo>
                    <a:pt x="4133751" y="35669"/>
                    <a:pt x="4130997" y="37827"/>
                    <a:pt x="4127376" y="40258"/>
                  </a:cubicBezTo>
                  <a:cubicBezTo>
                    <a:pt x="4123754" y="42689"/>
                    <a:pt x="4119686" y="45095"/>
                    <a:pt x="4115172" y="47476"/>
                  </a:cubicBezTo>
                  <a:cubicBezTo>
                    <a:pt x="4110657" y="49857"/>
                    <a:pt x="4105895" y="52090"/>
                    <a:pt x="4100884" y="54173"/>
                  </a:cubicBezTo>
                  <a:cubicBezTo>
                    <a:pt x="4095874" y="56257"/>
                    <a:pt x="4090987" y="57894"/>
                    <a:pt x="4086225" y="59085"/>
                  </a:cubicBezTo>
                  <a:lnTo>
                    <a:pt x="4086225" y="34379"/>
                  </a:lnTo>
                  <a:cubicBezTo>
                    <a:pt x="4091582" y="32891"/>
                    <a:pt x="4097263" y="30882"/>
                    <a:pt x="4103266" y="28352"/>
                  </a:cubicBezTo>
                  <a:cubicBezTo>
                    <a:pt x="4109268" y="25822"/>
                    <a:pt x="4115172" y="22994"/>
                    <a:pt x="4120976" y="19869"/>
                  </a:cubicBezTo>
                  <a:cubicBezTo>
                    <a:pt x="4126780" y="16743"/>
                    <a:pt x="4132262" y="13469"/>
                    <a:pt x="4137422" y="10046"/>
                  </a:cubicBezTo>
                  <a:cubicBezTo>
                    <a:pt x="4142581" y="6623"/>
                    <a:pt x="4147046" y="3274"/>
                    <a:pt x="4150816" y="0"/>
                  </a:cubicBezTo>
                  <a:close/>
                  <a:moveTo>
                    <a:pt x="3979366" y="0"/>
                  </a:moveTo>
                  <a:lnTo>
                    <a:pt x="3988594" y="0"/>
                  </a:lnTo>
                  <a:lnTo>
                    <a:pt x="3988594" y="218182"/>
                  </a:lnTo>
                  <a:lnTo>
                    <a:pt x="3964186" y="218182"/>
                  </a:lnTo>
                  <a:lnTo>
                    <a:pt x="3964186" y="33784"/>
                  </a:lnTo>
                  <a:cubicBezTo>
                    <a:pt x="3962301" y="35669"/>
                    <a:pt x="3959547" y="37827"/>
                    <a:pt x="3955926" y="40258"/>
                  </a:cubicBezTo>
                  <a:cubicBezTo>
                    <a:pt x="3952304" y="42689"/>
                    <a:pt x="3948236" y="45095"/>
                    <a:pt x="3943722" y="47476"/>
                  </a:cubicBezTo>
                  <a:cubicBezTo>
                    <a:pt x="3939207" y="49857"/>
                    <a:pt x="3934445" y="52090"/>
                    <a:pt x="3929434" y="54173"/>
                  </a:cubicBezTo>
                  <a:cubicBezTo>
                    <a:pt x="3924424" y="56257"/>
                    <a:pt x="3919537" y="57894"/>
                    <a:pt x="3914775" y="59085"/>
                  </a:cubicBezTo>
                  <a:lnTo>
                    <a:pt x="3914775" y="34379"/>
                  </a:lnTo>
                  <a:cubicBezTo>
                    <a:pt x="3920132" y="32891"/>
                    <a:pt x="3925813" y="30882"/>
                    <a:pt x="3931816" y="28352"/>
                  </a:cubicBezTo>
                  <a:cubicBezTo>
                    <a:pt x="3937818" y="25822"/>
                    <a:pt x="3943722" y="22994"/>
                    <a:pt x="3949526" y="19869"/>
                  </a:cubicBezTo>
                  <a:cubicBezTo>
                    <a:pt x="3955330" y="16743"/>
                    <a:pt x="3960812" y="13469"/>
                    <a:pt x="3965972" y="10046"/>
                  </a:cubicBezTo>
                  <a:cubicBezTo>
                    <a:pt x="3971131" y="6623"/>
                    <a:pt x="3975596" y="3274"/>
                    <a:pt x="3979366" y="0"/>
                  </a:cubicBezTo>
                  <a:close/>
                  <a:moveTo>
                    <a:pt x="3817440" y="0"/>
                  </a:moveTo>
                  <a:lnTo>
                    <a:pt x="3826667" y="0"/>
                  </a:lnTo>
                  <a:lnTo>
                    <a:pt x="3826667" y="218182"/>
                  </a:lnTo>
                  <a:lnTo>
                    <a:pt x="3802260" y="218182"/>
                  </a:lnTo>
                  <a:lnTo>
                    <a:pt x="3802260" y="33784"/>
                  </a:lnTo>
                  <a:cubicBezTo>
                    <a:pt x="3800375" y="35669"/>
                    <a:pt x="3797621" y="37827"/>
                    <a:pt x="3794000" y="40258"/>
                  </a:cubicBezTo>
                  <a:cubicBezTo>
                    <a:pt x="3790378" y="42689"/>
                    <a:pt x="3786311" y="45095"/>
                    <a:pt x="3781796" y="47476"/>
                  </a:cubicBezTo>
                  <a:cubicBezTo>
                    <a:pt x="3777281" y="49857"/>
                    <a:pt x="3772519" y="52090"/>
                    <a:pt x="3767509" y="54173"/>
                  </a:cubicBezTo>
                  <a:cubicBezTo>
                    <a:pt x="3762498" y="56257"/>
                    <a:pt x="3757611" y="57894"/>
                    <a:pt x="3752849" y="59085"/>
                  </a:cubicBezTo>
                  <a:lnTo>
                    <a:pt x="3752849" y="34379"/>
                  </a:lnTo>
                  <a:cubicBezTo>
                    <a:pt x="3758207" y="32891"/>
                    <a:pt x="3763887" y="30882"/>
                    <a:pt x="3769890" y="28352"/>
                  </a:cubicBezTo>
                  <a:cubicBezTo>
                    <a:pt x="3775893" y="25822"/>
                    <a:pt x="3781796" y="22994"/>
                    <a:pt x="3787600" y="19869"/>
                  </a:cubicBezTo>
                  <a:cubicBezTo>
                    <a:pt x="3793405" y="16743"/>
                    <a:pt x="3798887" y="13469"/>
                    <a:pt x="3804046" y="10046"/>
                  </a:cubicBezTo>
                  <a:cubicBezTo>
                    <a:pt x="3809205" y="6623"/>
                    <a:pt x="3813670" y="3274"/>
                    <a:pt x="3817440" y="0"/>
                  </a:cubicBezTo>
                  <a:close/>
                  <a:moveTo>
                    <a:pt x="3484066" y="0"/>
                  </a:moveTo>
                  <a:lnTo>
                    <a:pt x="3493294" y="0"/>
                  </a:lnTo>
                  <a:lnTo>
                    <a:pt x="3493294" y="218182"/>
                  </a:lnTo>
                  <a:lnTo>
                    <a:pt x="3468886" y="218182"/>
                  </a:lnTo>
                  <a:lnTo>
                    <a:pt x="3468886" y="33784"/>
                  </a:lnTo>
                  <a:cubicBezTo>
                    <a:pt x="3467001" y="35669"/>
                    <a:pt x="3464247" y="37827"/>
                    <a:pt x="3460626" y="40258"/>
                  </a:cubicBezTo>
                  <a:cubicBezTo>
                    <a:pt x="3457004" y="42689"/>
                    <a:pt x="3452936" y="45095"/>
                    <a:pt x="3448422" y="47476"/>
                  </a:cubicBezTo>
                  <a:cubicBezTo>
                    <a:pt x="3443907" y="49857"/>
                    <a:pt x="3439145" y="52090"/>
                    <a:pt x="3434134" y="54173"/>
                  </a:cubicBezTo>
                  <a:cubicBezTo>
                    <a:pt x="3429124" y="56257"/>
                    <a:pt x="3424237" y="57894"/>
                    <a:pt x="3419475" y="59085"/>
                  </a:cubicBezTo>
                  <a:lnTo>
                    <a:pt x="3419475" y="34379"/>
                  </a:lnTo>
                  <a:cubicBezTo>
                    <a:pt x="3424832" y="32891"/>
                    <a:pt x="3430513" y="30882"/>
                    <a:pt x="3436516" y="28352"/>
                  </a:cubicBezTo>
                  <a:cubicBezTo>
                    <a:pt x="3442518" y="25822"/>
                    <a:pt x="3448422" y="22994"/>
                    <a:pt x="3454226" y="19869"/>
                  </a:cubicBezTo>
                  <a:cubicBezTo>
                    <a:pt x="3460030" y="16743"/>
                    <a:pt x="3465512" y="13469"/>
                    <a:pt x="3470672" y="10046"/>
                  </a:cubicBezTo>
                  <a:cubicBezTo>
                    <a:pt x="3475831" y="6623"/>
                    <a:pt x="3480296" y="3274"/>
                    <a:pt x="3484066" y="0"/>
                  </a:cubicBezTo>
                  <a:close/>
                  <a:moveTo>
                    <a:pt x="3322140" y="0"/>
                  </a:moveTo>
                  <a:lnTo>
                    <a:pt x="3331367" y="0"/>
                  </a:lnTo>
                  <a:lnTo>
                    <a:pt x="3331367" y="218182"/>
                  </a:lnTo>
                  <a:lnTo>
                    <a:pt x="3306960" y="218182"/>
                  </a:lnTo>
                  <a:lnTo>
                    <a:pt x="3306960" y="33784"/>
                  </a:lnTo>
                  <a:cubicBezTo>
                    <a:pt x="3305075" y="35669"/>
                    <a:pt x="3302321" y="37827"/>
                    <a:pt x="3298700" y="40258"/>
                  </a:cubicBezTo>
                  <a:cubicBezTo>
                    <a:pt x="3295078" y="42689"/>
                    <a:pt x="3291011" y="45095"/>
                    <a:pt x="3286496" y="47476"/>
                  </a:cubicBezTo>
                  <a:cubicBezTo>
                    <a:pt x="3281981" y="49857"/>
                    <a:pt x="3277219" y="52090"/>
                    <a:pt x="3272209" y="54173"/>
                  </a:cubicBezTo>
                  <a:cubicBezTo>
                    <a:pt x="3267198" y="56257"/>
                    <a:pt x="3262311" y="57894"/>
                    <a:pt x="3257549" y="59085"/>
                  </a:cubicBezTo>
                  <a:lnTo>
                    <a:pt x="3257549" y="34379"/>
                  </a:lnTo>
                  <a:cubicBezTo>
                    <a:pt x="3262907" y="32891"/>
                    <a:pt x="3268587" y="30882"/>
                    <a:pt x="3274590" y="28352"/>
                  </a:cubicBezTo>
                  <a:cubicBezTo>
                    <a:pt x="3280593" y="25822"/>
                    <a:pt x="3286496" y="22994"/>
                    <a:pt x="3292300" y="19869"/>
                  </a:cubicBezTo>
                  <a:cubicBezTo>
                    <a:pt x="3298105" y="16743"/>
                    <a:pt x="3303587" y="13469"/>
                    <a:pt x="3308746" y="10046"/>
                  </a:cubicBezTo>
                  <a:cubicBezTo>
                    <a:pt x="3313905" y="6623"/>
                    <a:pt x="3318370" y="3274"/>
                    <a:pt x="3322140" y="0"/>
                  </a:cubicBezTo>
                  <a:close/>
                  <a:moveTo>
                    <a:pt x="2826840" y="0"/>
                  </a:moveTo>
                  <a:lnTo>
                    <a:pt x="2836067" y="0"/>
                  </a:lnTo>
                  <a:lnTo>
                    <a:pt x="2836067" y="218182"/>
                  </a:lnTo>
                  <a:lnTo>
                    <a:pt x="2811660" y="218182"/>
                  </a:lnTo>
                  <a:lnTo>
                    <a:pt x="2811660" y="33784"/>
                  </a:lnTo>
                  <a:cubicBezTo>
                    <a:pt x="2809775" y="35669"/>
                    <a:pt x="2807021" y="37827"/>
                    <a:pt x="2803400" y="40258"/>
                  </a:cubicBezTo>
                  <a:cubicBezTo>
                    <a:pt x="2799778" y="42689"/>
                    <a:pt x="2795711" y="45095"/>
                    <a:pt x="2791196" y="47476"/>
                  </a:cubicBezTo>
                  <a:cubicBezTo>
                    <a:pt x="2786681" y="49857"/>
                    <a:pt x="2781919" y="52090"/>
                    <a:pt x="2776909" y="54173"/>
                  </a:cubicBezTo>
                  <a:cubicBezTo>
                    <a:pt x="2771898" y="56257"/>
                    <a:pt x="2767011" y="57894"/>
                    <a:pt x="2762249" y="59085"/>
                  </a:cubicBezTo>
                  <a:lnTo>
                    <a:pt x="2762249" y="34379"/>
                  </a:lnTo>
                  <a:cubicBezTo>
                    <a:pt x="2767607" y="32891"/>
                    <a:pt x="2773287" y="30882"/>
                    <a:pt x="2779290" y="28352"/>
                  </a:cubicBezTo>
                  <a:cubicBezTo>
                    <a:pt x="2785293" y="25822"/>
                    <a:pt x="2791196" y="22994"/>
                    <a:pt x="2797000" y="19869"/>
                  </a:cubicBezTo>
                  <a:cubicBezTo>
                    <a:pt x="2802805" y="16743"/>
                    <a:pt x="2808287" y="13469"/>
                    <a:pt x="2813446" y="10046"/>
                  </a:cubicBezTo>
                  <a:cubicBezTo>
                    <a:pt x="2818605" y="6623"/>
                    <a:pt x="2823070" y="3274"/>
                    <a:pt x="2826840" y="0"/>
                  </a:cubicBezTo>
                  <a:close/>
                  <a:moveTo>
                    <a:pt x="2493466" y="0"/>
                  </a:moveTo>
                  <a:lnTo>
                    <a:pt x="2502694" y="0"/>
                  </a:lnTo>
                  <a:lnTo>
                    <a:pt x="2502694" y="218182"/>
                  </a:lnTo>
                  <a:lnTo>
                    <a:pt x="2478286" y="218182"/>
                  </a:lnTo>
                  <a:lnTo>
                    <a:pt x="2478286" y="33784"/>
                  </a:lnTo>
                  <a:cubicBezTo>
                    <a:pt x="2476401" y="35669"/>
                    <a:pt x="2473647" y="37827"/>
                    <a:pt x="2470026" y="40258"/>
                  </a:cubicBezTo>
                  <a:cubicBezTo>
                    <a:pt x="2466404" y="42689"/>
                    <a:pt x="2462336" y="45095"/>
                    <a:pt x="2457822" y="47476"/>
                  </a:cubicBezTo>
                  <a:cubicBezTo>
                    <a:pt x="2453307" y="49857"/>
                    <a:pt x="2448545" y="52090"/>
                    <a:pt x="2443534" y="54173"/>
                  </a:cubicBezTo>
                  <a:cubicBezTo>
                    <a:pt x="2438524" y="56257"/>
                    <a:pt x="2433637" y="57894"/>
                    <a:pt x="2428875" y="59085"/>
                  </a:cubicBezTo>
                  <a:lnTo>
                    <a:pt x="2428875" y="34379"/>
                  </a:lnTo>
                  <a:cubicBezTo>
                    <a:pt x="2434232" y="32891"/>
                    <a:pt x="2439913" y="30882"/>
                    <a:pt x="2445916" y="28352"/>
                  </a:cubicBezTo>
                  <a:cubicBezTo>
                    <a:pt x="2451918" y="25822"/>
                    <a:pt x="2457822" y="22994"/>
                    <a:pt x="2463626" y="19869"/>
                  </a:cubicBezTo>
                  <a:cubicBezTo>
                    <a:pt x="2469430" y="16743"/>
                    <a:pt x="2474912" y="13469"/>
                    <a:pt x="2480072" y="10046"/>
                  </a:cubicBezTo>
                  <a:cubicBezTo>
                    <a:pt x="2485231" y="6623"/>
                    <a:pt x="2489696" y="3274"/>
                    <a:pt x="2493466" y="0"/>
                  </a:cubicBezTo>
                  <a:close/>
                  <a:moveTo>
                    <a:pt x="2331541" y="0"/>
                  </a:moveTo>
                  <a:lnTo>
                    <a:pt x="2340769" y="0"/>
                  </a:lnTo>
                  <a:lnTo>
                    <a:pt x="2340769" y="218182"/>
                  </a:lnTo>
                  <a:lnTo>
                    <a:pt x="2316361" y="218182"/>
                  </a:lnTo>
                  <a:lnTo>
                    <a:pt x="2316361" y="33784"/>
                  </a:lnTo>
                  <a:cubicBezTo>
                    <a:pt x="2314476" y="35669"/>
                    <a:pt x="2311722" y="37827"/>
                    <a:pt x="2308101" y="40258"/>
                  </a:cubicBezTo>
                  <a:cubicBezTo>
                    <a:pt x="2304479" y="42689"/>
                    <a:pt x="2300411" y="45095"/>
                    <a:pt x="2295897" y="47476"/>
                  </a:cubicBezTo>
                  <a:cubicBezTo>
                    <a:pt x="2291382" y="49857"/>
                    <a:pt x="2286620" y="52090"/>
                    <a:pt x="2281610" y="54173"/>
                  </a:cubicBezTo>
                  <a:cubicBezTo>
                    <a:pt x="2276599" y="56257"/>
                    <a:pt x="2271712" y="57894"/>
                    <a:pt x="2266950" y="59085"/>
                  </a:cubicBezTo>
                  <a:lnTo>
                    <a:pt x="2266950" y="34379"/>
                  </a:lnTo>
                  <a:cubicBezTo>
                    <a:pt x="2272308" y="32891"/>
                    <a:pt x="2277988" y="30882"/>
                    <a:pt x="2283991" y="28352"/>
                  </a:cubicBezTo>
                  <a:cubicBezTo>
                    <a:pt x="2289994" y="25822"/>
                    <a:pt x="2295897" y="22994"/>
                    <a:pt x="2301701" y="19869"/>
                  </a:cubicBezTo>
                  <a:cubicBezTo>
                    <a:pt x="2307506" y="16743"/>
                    <a:pt x="2312988" y="13469"/>
                    <a:pt x="2318147" y="10046"/>
                  </a:cubicBezTo>
                  <a:cubicBezTo>
                    <a:pt x="2323306" y="6623"/>
                    <a:pt x="2327771" y="3274"/>
                    <a:pt x="2331541" y="0"/>
                  </a:cubicBezTo>
                  <a:close/>
                  <a:moveTo>
                    <a:pt x="2007692" y="0"/>
                  </a:moveTo>
                  <a:lnTo>
                    <a:pt x="2016919" y="0"/>
                  </a:lnTo>
                  <a:lnTo>
                    <a:pt x="2016919" y="218182"/>
                  </a:lnTo>
                  <a:lnTo>
                    <a:pt x="1992511" y="218182"/>
                  </a:lnTo>
                  <a:lnTo>
                    <a:pt x="1992511" y="33784"/>
                  </a:lnTo>
                  <a:cubicBezTo>
                    <a:pt x="1990626" y="35669"/>
                    <a:pt x="1987873" y="37827"/>
                    <a:pt x="1984251" y="40258"/>
                  </a:cubicBezTo>
                  <a:cubicBezTo>
                    <a:pt x="1980630" y="42689"/>
                    <a:pt x="1976562" y="45095"/>
                    <a:pt x="1972047" y="47476"/>
                  </a:cubicBezTo>
                  <a:cubicBezTo>
                    <a:pt x="1967533" y="49857"/>
                    <a:pt x="1962770" y="52090"/>
                    <a:pt x="1957760" y="54173"/>
                  </a:cubicBezTo>
                  <a:cubicBezTo>
                    <a:pt x="1952749" y="56257"/>
                    <a:pt x="1947863" y="57894"/>
                    <a:pt x="1943100" y="59085"/>
                  </a:cubicBezTo>
                  <a:lnTo>
                    <a:pt x="1943100" y="34379"/>
                  </a:lnTo>
                  <a:cubicBezTo>
                    <a:pt x="1948458" y="32891"/>
                    <a:pt x="1954138" y="30882"/>
                    <a:pt x="1960141" y="28352"/>
                  </a:cubicBezTo>
                  <a:cubicBezTo>
                    <a:pt x="1966144" y="25822"/>
                    <a:pt x="1972047" y="22994"/>
                    <a:pt x="1977852" y="19869"/>
                  </a:cubicBezTo>
                  <a:cubicBezTo>
                    <a:pt x="1983656" y="16743"/>
                    <a:pt x="1989137" y="13469"/>
                    <a:pt x="1994297" y="10046"/>
                  </a:cubicBezTo>
                  <a:cubicBezTo>
                    <a:pt x="1999456" y="6623"/>
                    <a:pt x="2003921" y="3274"/>
                    <a:pt x="2007692" y="0"/>
                  </a:cubicBezTo>
                  <a:close/>
                  <a:moveTo>
                    <a:pt x="1683842" y="0"/>
                  </a:moveTo>
                  <a:lnTo>
                    <a:pt x="1693069" y="0"/>
                  </a:lnTo>
                  <a:lnTo>
                    <a:pt x="1693069" y="218182"/>
                  </a:lnTo>
                  <a:lnTo>
                    <a:pt x="1668661" y="218182"/>
                  </a:lnTo>
                  <a:lnTo>
                    <a:pt x="1668661" y="33784"/>
                  </a:lnTo>
                  <a:cubicBezTo>
                    <a:pt x="1666776" y="35669"/>
                    <a:pt x="1664023" y="37827"/>
                    <a:pt x="1660401" y="40258"/>
                  </a:cubicBezTo>
                  <a:cubicBezTo>
                    <a:pt x="1656780" y="42689"/>
                    <a:pt x="1652712" y="45095"/>
                    <a:pt x="1648197" y="47476"/>
                  </a:cubicBezTo>
                  <a:cubicBezTo>
                    <a:pt x="1643683" y="49857"/>
                    <a:pt x="1638920" y="52090"/>
                    <a:pt x="1633910" y="54173"/>
                  </a:cubicBezTo>
                  <a:cubicBezTo>
                    <a:pt x="1628899" y="56257"/>
                    <a:pt x="1624012" y="57894"/>
                    <a:pt x="1619250" y="59085"/>
                  </a:cubicBezTo>
                  <a:lnTo>
                    <a:pt x="1619250" y="34379"/>
                  </a:lnTo>
                  <a:cubicBezTo>
                    <a:pt x="1624608" y="32891"/>
                    <a:pt x="1630288" y="30882"/>
                    <a:pt x="1636291" y="28352"/>
                  </a:cubicBezTo>
                  <a:cubicBezTo>
                    <a:pt x="1642294" y="25822"/>
                    <a:pt x="1648197" y="22994"/>
                    <a:pt x="1654001" y="19869"/>
                  </a:cubicBezTo>
                  <a:cubicBezTo>
                    <a:pt x="1659806" y="16743"/>
                    <a:pt x="1665288" y="13469"/>
                    <a:pt x="1670447" y="10046"/>
                  </a:cubicBezTo>
                  <a:cubicBezTo>
                    <a:pt x="1675606" y="6623"/>
                    <a:pt x="1680071" y="3274"/>
                    <a:pt x="1683842" y="0"/>
                  </a:cubicBezTo>
                  <a:close/>
                  <a:moveTo>
                    <a:pt x="1359991" y="0"/>
                  </a:moveTo>
                  <a:lnTo>
                    <a:pt x="1369219" y="0"/>
                  </a:lnTo>
                  <a:lnTo>
                    <a:pt x="1369219" y="218182"/>
                  </a:lnTo>
                  <a:lnTo>
                    <a:pt x="1344811" y="218182"/>
                  </a:lnTo>
                  <a:lnTo>
                    <a:pt x="1344811" y="33784"/>
                  </a:lnTo>
                  <a:cubicBezTo>
                    <a:pt x="1342926" y="35669"/>
                    <a:pt x="1340173" y="37827"/>
                    <a:pt x="1336551" y="40258"/>
                  </a:cubicBezTo>
                  <a:cubicBezTo>
                    <a:pt x="1332930" y="42689"/>
                    <a:pt x="1328861" y="45095"/>
                    <a:pt x="1324347" y="47476"/>
                  </a:cubicBezTo>
                  <a:cubicBezTo>
                    <a:pt x="1319833" y="49857"/>
                    <a:pt x="1315070" y="52090"/>
                    <a:pt x="1310060" y="54173"/>
                  </a:cubicBezTo>
                  <a:cubicBezTo>
                    <a:pt x="1305049" y="56257"/>
                    <a:pt x="1300163" y="57894"/>
                    <a:pt x="1295400" y="59085"/>
                  </a:cubicBezTo>
                  <a:lnTo>
                    <a:pt x="1295400" y="34379"/>
                  </a:lnTo>
                  <a:cubicBezTo>
                    <a:pt x="1300758" y="32891"/>
                    <a:pt x="1306438" y="30882"/>
                    <a:pt x="1312441" y="28352"/>
                  </a:cubicBezTo>
                  <a:cubicBezTo>
                    <a:pt x="1318444" y="25822"/>
                    <a:pt x="1324347" y="22994"/>
                    <a:pt x="1330152" y="19869"/>
                  </a:cubicBezTo>
                  <a:cubicBezTo>
                    <a:pt x="1335956" y="16743"/>
                    <a:pt x="1341438" y="13469"/>
                    <a:pt x="1346597" y="10046"/>
                  </a:cubicBezTo>
                  <a:cubicBezTo>
                    <a:pt x="1351756" y="6623"/>
                    <a:pt x="1356221" y="3274"/>
                    <a:pt x="1359991" y="0"/>
                  </a:cubicBezTo>
                  <a:close/>
                  <a:moveTo>
                    <a:pt x="1036142" y="0"/>
                  </a:moveTo>
                  <a:lnTo>
                    <a:pt x="1045369" y="0"/>
                  </a:lnTo>
                  <a:lnTo>
                    <a:pt x="1045369" y="218182"/>
                  </a:lnTo>
                  <a:lnTo>
                    <a:pt x="1020961" y="218182"/>
                  </a:lnTo>
                  <a:lnTo>
                    <a:pt x="1020961" y="33784"/>
                  </a:lnTo>
                  <a:cubicBezTo>
                    <a:pt x="1019076" y="35669"/>
                    <a:pt x="1016323" y="37827"/>
                    <a:pt x="1012701" y="40258"/>
                  </a:cubicBezTo>
                  <a:cubicBezTo>
                    <a:pt x="1009080" y="42689"/>
                    <a:pt x="1005012" y="45095"/>
                    <a:pt x="1000497" y="47476"/>
                  </a:cubicBezTo>
                  <a:cubicBezTo>
                    <a:pt x="995983" y="49857"/>
                    <a:pt x="991220" y="52090"/>
                    <a:pt x="986210" y="54173"/>
                  </a:cubicBezTo>
                  <a:cubicBezTo>
                    <a:pt x="981199" y="56257"/>
                    <a:pt x="976313" y="57894"/>
                    <a:pt x="971550" y="59085"/>
                  </a:cubicBezTo>
                  <a:lnTo>
                    <a:pt x="971550" y="34379"/>
                  </a:lnTo>
                  <a:cubicBezTo>
                    <a:pt x="976908" y="32891"/>
                    <a:pt x="982588" y="30882"/>
                    <a:pt x="988591" y="28352"/>
                  </a:cubicBezTo>
                  <a:cubicBezTo>
                    <a:pt x="994594" y="25822"/>
                    <a:pt x="1000497" y="22994"/>
                    <a:pt x="1006301" y="19869"/>
                  </a:cubicBezTo>
                  <a:cubicBezTo>
                    <a:pt x="1012106" y="16743"/>
                    <a:pt x="1017588" y="13469"/>
                    <a:pt x="1022747" y="10046"/>
                  </a:cubicBezTo>
                  <a:cubicBezTo>
                    <a:pt x="1027906" y="6623"/>
                    <a:pt x="1032371" y="3274"/>
                    <a:pt x="1036142" y="0"/>
                  </a:cubicBezTo>
                  <a:close/>
                  <a:moveTo>
                    <a:pt x="388442" y="0"/>
                  </a:moveTo>
                  <a:lnTo>
                    <a:pt x="397669" y="0"/>
                  </a:lnTo>
                  <a:lnTo>
                    <a:pt x="397669" y="218182"/>
                  </a:lnTo>
                  <a:lnTo>
                    <a:pt x="373261" y="218182"/>
                  </a:lnTo>
                  <a:lnTo>
                    <a:pt x="373261" y="33784"/>
                  </a:lnTo>
                  <a:cubicBezTo>
                    <a:pt x="371376" y="35669"/>
                    <a:pt x="368623" y="37827"/>
                    <a:pt x="365001" y="40258"/>
                  </a:cubicBezTo>
                  <a:cubicBezTo>
                    <a:pt x="361380" y="42689"/>
                    <a:pt x="357312" y="45095"/>
                    <a:pt x="352797" y="47476"/>
                  </a:cubicBezTo>
                  <a:cubicBezTo>
                    <a:pt x="348283" y="49857"/>
                    <a:pt x="343520" y="52090"/>
                    <a:pt x="338510" y="54173"/>
                  </a:cubicBezTo>
                  <a:cubicBezTo>
                    <a:pt x="333499" y="56257"/>
                    <a:pt x="328613" y="57894"/>
                    <a:pt x="323850" y="59085"/>
                  </a:cubicBezTo>
                  <a:lnTo>
                    <a:pt x="323850" y="34379"/>
                  </a:lnTo>
                  <a:cubicBezTo>
                    <a:pt x="329208" y="32891"/>
                    <a:pt x="334888" y="30882"/>
                    <a:pt x="340891" y="28352"/>
                  </a:cubicBezTo>
                  <a:cubicBezTo>
                    <a:pt x="346894" y="25822"/>
                    <a:pt x="352797" y="22994"/>
                    <a:pt x="358601" y="19869"/>
                  </a:cubicBezTo>
                  <a:cubicBezTo>
                    <a:pt x="364406" y="16743"/>
                    <a:pt x="369888" y="13469"/>
                    <a:pt x="375047" y="10046"/>
                  </a:cubicBezTo>
                  <a:cubicBezTo>
                    <a:pt x="380206" y="6623"/>
                    <a:pt x="384671" y="3274"/>
                    <a:pt x="388442" y="0"/>
                  </a:cubicBezTo>
                  <a:close/>
                  <a:moveTo>
                    <a:pt x="226517" y="0"/>
                  </a:moveTo>
                  <a:lnTo>
                    <a:pt x="235744" y="0"/>
                  </a:lnTo>
                  <a:lnTo>
                    <a:pt x="235744" y="218182"/>
                  </a:lnTo>
                  <a:lnTo>
                    <a:pt x="211336" y="218182"/>
                  </a:lnTo>
                  <a:lnTo>
                    <a:pt x="211336" y="33784"/>
                  </a:lnTo>
                  <a:cubicBezTo>
                    <a:pt x="209451" y="35669"/>
                    <a:pt x="206698" y="37827"/>
                    <a:pt x="203076" y="40258"/>
                  </a:cubicBezTo>
                  <a:cubicBezTo>
                    <a:pt x="199455" y="42689"/>
                    <a:pt x="195387" y="45095"/>
                    <a:pt x="190872" y="47476"/>
                  </a:cubicBezTo>
                  <a:cubicBezTo>
                    <a:pt x="186358" y="49857"/>
                    <a:pt x="181595" y="52090"/>
                    <a:pt x="176585" y="54173"/>
                  </a:cubicBezTo>
                  <a:cubicBezTo>
                    <a:pt x="171574" y="56257"/>
                    <a:pt x="166688" y="57894"/>
                    <a:pt x="161925" y="59085"/>
                  </a:cubicBezTo>
                  <a:lnTo>
                    <a:pt x="161925" y="34379"/>
                  </a:lnTo>
                  <a:cubicBezTo>
                    <a:pt x="167283" y="32891"/>
                    <a:pt x="172963" y="30882"/>
                    <a:pt x="178966" y="28352"/>
                  </a:cubicBezTo>
                  <a:cubicBezTo>
                    <a:pt x="184969" y="25822"/>
                    <a:pt x="190872" y="22994"/>
                    <a:pt x="196677" y="19869"/>
                  </a:cubicBezTo>
                  <a:cubicBezTo>
                    <a:pt x="202481" y="16743"/>
                    <a:pt x="207963" y="13469"/>
                    <a:pt x="213122" y="10046"/>
                  </a:cubicBezTo>
                  <a:cubicBezTo>
                    <a:pt x="218281" y="6623"/>
                    <a:pt x="222746" y="3274"/>
                    <a:pt x="226517" y="0"/>
                  </a:cubicBezTo>
                  <a:close/>
                  <a:moveTo>
                    <a:pt x="64592" y="0"/>
                  </a:moveTo>
                  <a:lnTo>
                    <a:pt x="73819" y="0"/>
                  </a:lnTo>
                  <a:lnTo>
                    <a:pt x="73819" y="218182"/>
                  </a:lnTo>
                  <a:lnTo>
                    <a:pt x="49411" y="218182"/>
                  </a:lnTo>
                  <a:lnTo>
                    <a:pt x="49411" y="33784"/>
                  </a:lnTo>
                  <a:cubicBezTo>
                    <a:pt x="47526" y="35669"/>
                    <a:pt x="44773" y="37827"/>
                    <a:pt x="41151" y="40258"/>
                  </a:cubicBezTo>
                  <a:cubicBezTo>
                    <a:pt x="37530" y="42689"/>
                    <a:pt x="33462" y="45095"/>
                    <a:pt x="28947" y="47476"/>
                  </a:cubicBezTo>
                  <a:cubicBezTo>
                    <a:pt x="24433" y="49857"/>
                    <a:pt x="19670" y="52090"/>
                    <a:pt x="14660" y="54173"/>
                  </a:cubicBezTo>
                  <a:cubicBezTo>
                    <a:pt x="9649" y="56257"/>
                    <a:pt x="4763" y="57894"/>
                    <a:pt x="0" y="59085"/>
                  </a:cubicBezTo>
                  <a:lnTo>
                    <a:pt x="0" y="34379"/>
                  </a:lnTo>
                  <a:cubicBezTo>
                    <a:pt x="5358" y="32891"/>
                    <a:pt x="11038" y="30882"/>
                    <a:pt x="17041" y="28352"/>
                  </a:cubicBezTo>
                  <a:cubicBezTo>
                    <a:pt x="23044" y="25822"/>
                    <a:pt x="28947" y="22994"/>
                    <a:pt x="34752" y="19869"/>
                  </a:cubicBezTo>
                  <a:cubicBezTo>
                    <a:pt x="40556" y="16743"/>
                    <a:pt x="46038" y="13469"/>
                    <a:pt x="51197" y="10046"/>
                  </a:cubicBezTo>
                  <a:cubicBezTo>
                    <a:pt x="56356" y="6623"/>
                    <a:pt x="60821" y="3274"/>
                    <a:pt x="64592" y="0"/>
                  </a:cubicBezTo>
                  <a:close/>
                </a:path>
              </a:pathLst>
            </a:cu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solidFill>
                  <a:srgbClr val="0078D7">
                    <a:lumMod val="20000"/>
                    <a:lumOff val="80000"/>
                  </a:srgbClr>
                </a:solidFill>
                <a:latin typeface="Segoe UI Semilight"/>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0F5E597B-0C85-494B-B54D-B05F33EADE5D}"/>
                </a:ext>
              </a:extLst>
            </p:cNvPr>
            <p:cNvSpPr/>
            <p:nvPr/>
          </p:nvSpPr>
          <p:spPr bwMode="auto">
            <a:xfrm>
              <a:off x="6188588" y="6506374"/>
              <a:ext cx="6034979" cy="221903"/>
            </a:xfrm>
            <a:custGeom>
              <a:avLst/>
              <a:gdLst>
                <a:gd name="connsiteX0" fmla="*/ 5966667 w 6034979"/>
                <a:gd name="connsiteY0" fmla="*/ 21878 h 221903"/>
                <a:gd name="connsiteX1" fmla="*/ 5920977 w 6034979"/>
                <a:gd name="connsiteY1" fmla="*/ 114598 h 221903"/>
                <a:gd name="connsiteX2" fmla="*/ 5965775 w 6034979"/>
                <a:gd name="connsiteY2" fmla="*/ 201067 h 221903"/>
                <a:gd name="connsiteX3" fmla="*/ 6009977 w 6034979"/>
                <a:gd name="connsiteY3" fmla="*/ 112961 h 221903"/>
                <a:gd name="connsiteX4" fmla="*/ 5966667 w 6034979"/>
                <a:gd name="connsiteY4" fmla="*/ 21878 h 221903"/>
                <a:gd name="connsiteX5" fmla="*/ 5642817 w 6034979"/>
                <a:gd name="connsiteY5" fmla="*/ 21878 h 221903"/>
                <a:gd name="connsiteX6" fmla="*/ 5597127 w 6034979"/>
                <a:gd name="connsiteY6" fmla="*/ 114598 h 221903"/>
                <a:gd name="connsiteX7" fmla="*/ 5641925 w 6034979"/>
                <a:gd name="connsiteY7" fmla="*/ 201067 h 221903"/>
                <a:gd name="connsiteX8" fmla="*/ 5686127 w 6034979"/>
                <a:gd name="connsiteY8" fmla="*/ 112961 h 221903"/>
                <a:gd name="connsiteX9" fmla="*/ 5642817 w 6034979"/>
                <a:gd name="connsiteY9" fmla="*/ 21878 h 221903"/>
                <a:gd name="connsiteX10" fmla="*/ 5147517 w 6034979"/>
                <a:gd name="connsiteY10" fmla="*/ 21878 h 221903"/>
                <a:gd name="connsiteX11" fmla="*/ 5101827 w 6034979"/>
                <a:gd name="connsiteY11" fmla="*/ 114598 h 221903"/>
                <a:gd name="connsiteX12" fmla="*/ 5146625 w 6034979"/>
                <a:gd name="connsiteY12" fmla="*/ 201067 h 221903"/>
                <a:gd name="connsiteX13" fmla="*/ 5190827 w 6034979"/>
                <a:gd name="connsiteY13" fmla="*/ 112961 h 221903"/>
                <a:gd name="connsiteX14" fmla="*/ 5147517 w 6034979"/>
                <a:gd name="connsiteY14" fmla="*/ 21878 h 221903"/>
                <a:gd name="connsiteX15" fmla="*/ 4976067 w 6034979"/>
                <a:gd name="connsiteY15" fmla="*/ 21878 h 221903"/>
                <a:gd name="connsiteX16" fmla="*/ 4930377 w 6034979"/>
                <a:gd name="connsiteY16" fmla="*/ 114598 h 221903"/>
                <a:gd name="connsiteX17" fmla="*/ 4975175 w 6034979"/>
                <a:gd name="connsiteY17" fmla="*/ 201067 h 221903"/>
                <a:gd name="connsiteX18" fmla="*/ 5019377 w 6034979"/>
                <a:gd name="connsiteY18" fmla="*/ 112961 h 221903"/>
                <a:gd name="connsiteX19" fmla="*/ 4976067 w 6034979"/>
                <a:gd name="connsiteY19" fmla="*/ 21878 h 221903"/>
                <a:gd name="connsiteX20" fmla="*/ 4652217 w 6034979"/>
                <a:gd name="connsiteY20" fmla="*/ 21878 h 221903"/>
                <a:gd name="connsiteX21" fmla="*/ 4606527 w 6034979"/>
                <a:gd name="connsiteY21" fmla="*/ 114598 h 221903"/>
                <a:gd name="connsiteX22" fmla="*/ 4651325 w 6034979"/>
                <a:gd name="connsiteY22" fmla="*/ 201067 h 221903"/>
                <a:gd name="connsiteX23" fmla="*/ 4695527 w 6034979"/>
                <a:gd name="connsiteY23" fmla="*/ 112961 h 221903"/>
                <a:gd name="connsiteX24" fmla="*/ 4652217 w 6034979"/>
                <a:gd name="connsiteY24" fmla="*/ 21878 h 221903"/>
                <a:gd name="connsiteX25" fmla="*/ 3985466 w 6034979"/>
                <a:gd name="connsiteY25" fmla="*/ 21878 h 221903"/>
                <a:gd name="connsiteX26" fmla="*/ 3939776 w 6034979"/>
                <a:gd name="connsiteY26" fmla="*/ 114598 h 221903"/>
                <a:gd name="connsiteX27" fmla="*/ 3984574 w 6034979"/>
                <a:gd name="connsiteY27" fmla="*/ 201067 h 221903"/>
                <a:gd name="connsiteX28" fmla="*/ 4028776 w 6034979"/>
                <a:gd name="connsiteY28" fmla="*/ 112961 h 221903"/>
                <a:gd name="connsiteX29" fmla="*/ 3985466 w 6034979"/>
                <a:gd name="connsiteY29" fmla="*/ 21878 h 221903"/>
                <a:gd name="connsiteX30" fmla="*/ 3823542 w 6034979"/>
                <a:gd name="connsiteY30" fmla="*/ 21878 h 221903"/>
                <a:gd name="connsiteX31" fmla="*/ 3777851 w 6034979"/>
                <a:gd name="connsiteY31" fmla="*/ 114598 h 221903"/>
                <a:gd name="connsiteX32" fmla="*/ 3822648 w 6034979"/>
                <a:gd name="connsiteY32" fmla="*/ 201067 h 221903"/>
                <a:gd name="connsiteX33" fmla="*/ 3866850 w 6034979"/>
                <a:gd name="connsiteY33" fmla="*/ 112961 h 221903"/>
                <a:gd name="connsiteX34" fmla="*/ 3823542 w 6034979"/>
                <a:gd name="connsiteY34" fmla="*/ 21878 h 221903"/>
                <a:gd name="connsiteX35" fmla="*/ 3490166 w 6034979"/>
                <a:gd name="connsiteY35" fmla="*/ 21878 h 221903"/>
                <a:gd name="connsiteX36" fmla="*/ 3444476 w 6034979"/>
                <a:gd name="connsiteY36" fmla="*/ 114598 h 221903"/>
                <a:gd name="connsiteX37" fmla="*/ 3489274 w 6034979"/>
                <a:gd name="connsiteY37" fmla="*/ 201067 h 221903"/>
                <a:gd name="connsiteX38" fmla="*/ 3533476 w 6034979"/>
                <a:gd name="connsiteY38" fmla="*/ 112961 h 221903"/>
                <a:gd name="connsiteX39" fmla="*/ 3490166 w 6034979"/>
                <a:gd name="connsiteY39" fmla="*/ 21878 h 221903"/>
                <a:gd name="connsiteX40" fmla="*/ 2832942 w 6034979"/>
                <a:gd name="connsiteY40" fmla="*/ 21878 h 221903"/>
                <a:gd name="connsiteX41" fmla="*/ 2787251 w 6034979"/>
                <a:gd name="connsiteY41" fmla="*/ 114598 h 221903"/>
                <a:gd name="connsiteX42" fmla="*/ 2832048 w 6034979"/>
                <a:gd name="connsiteY42" fmla="*/ 201067 h 221903"/>
                <a:gd name="connsiteX43" fmla="*/ 2876250 w 6034979"/>
                <a:gd name="connsiteY43" fmla="*/ 112961 h 221903"/>
                <a:gd name="connsiteX44" fmla="*/ 2832942 w 6034979"/>
                <a:gd name="connsiteY44" fmla="*/ 21878 h 221903"/>
                <a:gd name="connsiteX45" fmla="*/ 2337642 w 6034979"/>
                <a:gd name="connsiteY45" fmla="*/ 21878 h 221903"/>
                <a:gd name="connsiteX46" fmla="*/ 2291952 w 6034979"/>
                <a:gd name="connsiteY46" fmla="*/ 114598 h 221903"/>
                <a:gd name="connsiteX47" fmla="*/ 2336748 w 6034979"/>
                <a:gd name="connsiteY47" fmla="*/ 201067 h 221903"/>
                <a:gd name="connsiteX48" fmla="*/ 2380950 w 6034979"/>
                <a:gd name="connsiteY48" fmla="*/ 112961 h 221903"/>
                <a:gd name="connsiteX49" fmla="*/ 2337642 w 6034979"/>
                <a:gd name="connsiteY49" fmla="*/ 21878 h 221903"/>
                <a:gd name="connsiteX50" fmla="*/ 2175717 w 6034979"/>
                <a:gd name="connsiteY50" fmla="*/ 21878 h 221903"/>
                <a:gd name="connsiteX51" fmla="*/ 2130027 w 6034979"/>
                <a:gd name="connsiteY51" fmla="*/ 114598 h 221903"/>
                <a:gd name="connsiteX52" fmla="*/ 2174824 w 6034979"/>
                <a:gd name="connsiteY52" fmla="*/ 201067 h 221903"/>
                <a:gd name="connsiteX53" fmla="*/ 2219026 w 6034979"/>
                <a:gd name="connsiteY53" fmla="*/ 112961 h 221903"/>
                <a:gd name="connsiteX54" fmla="*/ 2175717 w 6034979"/>
                <a:gd name="connsiteY54" fmla="*/ 21878 h 221903"/>
                <a:gd name="connsiteX55" fmla="*/ 1851868 w 6034979"/>
                <a:gd name="connsiteY55" fmla="*/ 21878 h 221903"/>
                <a:gd name="connsiteX56" fmla="*/ 1806178 w 6034979"/>
                <a:gd name="connsiteY56" fmla="*/ 114598 h 221903"/>
                <a:gd name="connsiteX57" fmla="*/ 1850975 w 6034979"/>
                <a:gd name="connsiteY57" fmla="*/ 201067 h 221903"/>
                <a:gd name="connsiteX58" fmla="*/ 1895177 w 6034979"/>
                <a:gd name="connsiteY58" fmla="*/ 112961 h 221903"/>
                <a:gd name="connsiteX59" fmla="*/ 1851868 w 6034979"/>
                <a:gd name="connsiteY59" fmla="*/ 21878 h 221903"/>
                <a:gd name="connsiteX60" fmla="*/ 1366093 w 6034979"/>
                <a:gd name="connsiteY60" fmla="*/ 21878 h 221903"/>
                <a:gd name="connsiteX61" fmla="*/ 1320403 w 6034979"/>
                <a:gd name="connsiteY61" fmla="*/ 114598 h 221903"/>
                <a:gd name="connsiteX62" fmla="*/ 1365200 w 6034979"/>
                <a:gd name="connsiteY62" fmla="*/ 201067 h 221903"/>
                <a:gd name="connsiteX63" fmla="*/ 1409402 w 6034979"/>
                <a:gd name="connsiteY63" fmla="*/ 112961 h 221903"/>
                <a:gd name="connsiteX64" fmla="*/ 1366093 w 6034979"/>
                <a:gd name="connsiteY64" fmla="*/ 21878 h 221903"/>
                <a:gd name="connsiteX65" fmla="*/ 1042243 w 6034979"/>
                <a:gd name="connsiteY65" fmla="*/ 21878 h 221903"/>
                <a:gd name="connsiteX66" fmla="*/ 996553 w 6034979"/>
                <a:gd name="connsiteY66" fmla="*/ 114598 h 221903"/>
                <a:gd name="connsiteX67" fmla="*/ 1041350 w 6034979"/>
                <a:gd name="connsiteY67" fmla="*/ 201067 h 221903"/>
                <a:gd name="connsiteX68" fmla="*/ 1085552 w 6034979"/>
                <a:gd name="connsiteY68" fmla="*/ 112961 h 221903"/>
                <a:gd name="connsiteX69" fmla="*/ 1042243 w 6034979"/>
                <a:gd name="connsiteY69" fmla="*/ 21878 h 221903"/>
                <a:gd name="connsiteX70" fmla="*/ 718393 w 6034979"/>
                <a:gd name="connsiteY70" fmla="*/ 21878 h 221903"/>
                <a:gd name="connsiteX71" fmla="*/ 672703 w 6034979"/>
                <a:gd name="connsiteY71" fmla="*/ 114598 h 221903"/>
                <a:gd name="connsiteX72" fmla="*/ 717500 w 6034979"/>
                <a:gd name="connsiteY72" fmla="*/ 201067 h 221903"/>
                <a:gd name="connsiteX73" fmla="*/ 761702 w 6034979"/>
                <a:gd name="connsiteY73" fmla="*/ 112961 h 221903"/>
                <a:gd name="connsiteX74" fmla="*/ 718393 w 6034979"/>
                <a:gd name="connsiteY74" fmla="*/ 21878 h 221903"/>
                <a:gd name="connsiteX75" fmla="*/ 394543 w 6034979"/>
                <a:gd name="connsiteY75" fmla="*/ 21878 h 221903"/>
                <a:gd name="connsiteX76" fmla="*/ 348853 w 6034979"/>
                <a:gd name="connsiteY76" fmla="*/ 114598 h 221903"/>
                <a:gd name="connsiteX77" fmla="*/ 393650 w 6034979"/>
                <a:gd name="connsiteY77" fmla="*/ 201067 h 221903"/>
                <a:gd name="connsiteX78" fmla="*/ 437852 w 6034979"/>
                <a:gd name="connsiteY78" fmla="*/ 112961 h 221903"/>
                <a:gd name="connsiteX79" fmla="*/ 394543 w 6034979"/>
                <a:gd name="connsiteY79" fmla="*/ 21878 h 221903"/>
                <a:gd name="connsiteX80" fmla="*/ 70693 w 6034979"/>
                <a:gd name="connsiteY80" fmla="*/ 21878 h 221903"/>
                <a:gd name="connsiteX81" fmla="*/ 25003 w 6034979"/>
                <a:gd name="connsiteY81" fmla="*/ 114598 h 221903"/>
                <a:gd name="connsiteX82" fmla="*/ 69800 w 6034979"/>
                <a:gd name="connsiteY82" fmla="*/ 201067 h 221903"/>
                <a:gd name="connsiteX83" fmla="*/ 114002 w 6034979"/>
                <a:gd name="connsiteY83" fmla="*/ 112961 h 221903"/>
                <a:gd name="connsiteX84" fmla="*/ 70693 w 6034979"/>
                <a:gd name="connsiteY84" fmla="*/ 21878 h 221903"/>
                <a:gd name="connsiteX85" fmla="*/ 5967858 w 6034979"/>
                <a:gd name="connsiteY85" fmla="*/ 1191 h 221903"/>
                <a:gd name="connsiteX86" fmla="*/ 6034979 w 6034979"/>
                <a:gd name="connsiteY86" fmla="*/ 110579 h 221903"/>
                <a:gd name="connsiteX87" fmla="*/ 6030143 w 6034979"/>
                <a:gd name="connsiteY87" fmla="*/ 158056 h 221903"/>
                <a:gd name="connsiteX88" fmla="*/ 6016153 w 6034979"/>
                <a:gd name="connsiteY88" fmla="*/ 192956 h 221903"/>
                <a:gd name="connsiteX89" fmla="*/ 5993680 w 6034979"/>
                <a:gd name="connsiteY89" fmla="*/ 214536 h 221903"/>
                <a:gd name="connsiteX90" fmla="*/ 5963393 w 6034979"/>
                <a:gd name="connsiteY90" fmla="*/ 221903 h 221903"/>
                <a:gd name="connsiteX91" fmla="*/ 5934744 w 6034979"/>
                <a:gd name="connsiteY91" fmla="*/ 214833 h 221903"/>
                <a:gd name="connsiteX92" fmla="*/ 5913536 w 6034979"/>
                <a:gd name="connsiteY92" fmla="*/ 194221 h 221903"/>
                <a:gd name="connsiteX93" fmla="*/ 5900439 w 6034979"/>
                <a:gd name="connsiteY93" fmla="*/ 160958 h 221903"/>
                <a:gd name="connsiteX94" fmla="*/ 5895974 w 6034979"/>
                <a:gd name="connsiteY94" fmla="*/ 115788 h 221903"/>
                <a:gd name="connsiteX95" fmla="*/ 5900663 w 6034979"/>
                <a:gd name="connsiteY95" fmla="*/ 66377 h 221903"/>
                <a:gd name="connsiteX96" fmla="*/ 5914429 w 6034979"/>
                <a:gd name="connsiteY96" fmla="*/ 30435 h 221903"/>
                <a:gd name="connsiteX97" fmla="*/ 5936977 w 6034979"/>
                <a:gd name="connsiteY97" fmla="*/ 8558 h 221903"/>
                <a:gd name="connsiteX98" fmla="*/ 5967858 w 6034979"/>
                <a:gd name="connsiteY98" fmla="*/ 1191 h 221903"/>
                <a:gd name="connsiteX99" fmla="*/ 5644008 w 6034979"/>
                <a:gd name="connsiteY99" fmla="*/ 1191 h 221903"/>
                <a:gd name="connsiteX100" fmla="*/ 5711129 w 6034979"/>
                <a:gd name="connsiteY100" fmla="*/ 110579 h 221903"/>
                <a:gd name="connsiteX101" fmla="*/ 5706293 w 6034979"/>
                <a:gd name="connsiteY101" fmla="*/ 158056 h 221903"/>
                <a:gd name="connsiteX102" fmla="*/ 5692303 w 6034979"/>
                <a:gd name="connsiteY102" fmla="*/ 192956 h 221903"/>
                <a:gd name="connsiteX103" fmla="*/ 5669830 w 6034979"/>
                <a:gd name="connsiteY103" fmla="*/ 214536 h 221903"/>
                <a:gd name="connsiteX104" fmla="*/ 5639543 w 6034979"/>
                <a:gd name="connsiteY104" fmla="*/ 221903 h 221903"/>
                <a:gd name="connsiteX105" fmla="*/ 5610894 w 6034979"/>
                <a:gd name="connsiteY105" fmla="*/ 214833 h 221903"/>
                <a:gd name="connsiteX106" fmla="*/ 5589686 w 6034979"/>
                <a:gd name="connsiteY106" fmla="*/ 194221 h 221903"/>
                <a:gd name="connsiteX107" fmla="*/ 5576589 w 6034979"/>
                <a:gd name="connsiteY107" fmla="*/ 160958 h 221903"/>
                <a:gd name="connsiteX108" fmla="*/ 5572124 w 6034979"/>
                <a:gd name="connsiteY108" fmla="*/ 115788 h 221903"/>
                <a:gd name="connsiteX109" fmla="*/ 5576813 w 6034979"/>
                <a:gd name="connsiteY109" fmla="*/ 66377 h 221903"/>
                <a:gd name="connsiteX110" fmla="*/ 5590579 w 6034979"/>
                <a:gd name="connsiteY110" fmla="*/ 30435 h 221903"/>
                <a:gd name="connsiteX111" fmla="*/ 5613127 w 6034979"/>
                <a:gd name="connsiteY111" fmla="*/ 8558 h 221903"/>
                <a:gd name="connsiteX112" fmla="*/ 5644008 w 6034979"/>
                <a:gd name="connsiteY112" fmla="*/ 1191 h 221903"/>
                <a:gd name="connsiteX113" fmla="*/ 5148708 w 6034979"/>
                <a:gd name="connsiteY113" fmla="*/ 1191 h 221903"/>
                <a:gd name="connsiteX114" fmla="*/ 5215829 w 6034979"/>
                <a:gd name="connsiteY114" fmla="*/ 110579 h 221903"/>
                <a:gd name="connsiteX115" fmla="*/ 5210993 w 6034979"/>
                <a:gd name="connsiteY115" fmla="*/ 158056 h 221903"/>
                <a:gd name="connsiteX116" fmla="*/ 5197003 w 6034979"/>
                <a:gd name="connsiteY116" fmla="*/ 192956 h 221903"/>
                <a:gd name="connsiteX117" fmla="*/ 5174530 w 6034979"/>
                <a:gd name="connsiteY117" fmla="*/ 214536 h 221903"/>
                <a:gd name="connsiteX118" fmla="*/ 5144243 w 6034979"/>
                <a:gd name="connsiteY118" fmla="*/ 221903 h 221903"/>
                <a:gd name="connsiteX119" fmla="*/ 5115594 w 6034979"/>
                <a:gd name="connsiteY119" fmla="*/ 214833 h 221903"/>
                <a:gd name="connsiteX120" fmla="*/ 5094386 w 6034979"/>
                <a:gd name="connsiteY120" fmla="*/ 194221 h 221903"/>
                <a:gd name="connsiteX121" fmla="*/ 5081289 w 6034979"/>
                <a:gd name="connsiteY121" fmla="*/ 160958 h 221903"/>
                <a:gd name="connsiteX122" fmla="*/ 5076824 w 6034979"/>
                <a:gd name="connsiteY122" fmla="*/ 115788 h 221903"/>
                <a:gd name="connsiteX123" fmla="*/ 5081513 w 6034979"/>
                <a:gd name="connsiteY123" fmla="*/ 66377 h 221903"/>
                <a:gd name="connsiteX124" fmla="*/ 5095279 w 6034979"/>
                <a:gd name="connsiteY124" fmla="*/ 30435 h 221903"/>
                <a:gd name="connsiteX125" fmla="*/ 5117827 w 6034979"/>
                <a:gd name="connsiteY125" fmla="*/ 8558 h 221903"/>
                <a:gd name="connsiteX126" fmla="*/ 5148708 w 6034979"/>
                <a:gd name="connsiteY126" fmla="*/ 1191 h 221903"/>
                <a:gd name="connsiteX127" fmla="*/ 4977258 w 6034979"/>
                <a:gd name="connsiteY127" fmla="*/ 1191 h 221903"/>
                <a:gd name="connsiteX128" fmla="*/ 5044379 w 6034979"/>
                <a:gd name="connsiteY128" fmla="*/ 110579 h 221903"/>
                <a:gd name="connsiteX129" fmla="*/ 5039543 w 6034979"/>
                <a:gd name="connsiteY129" fmla="*/ 158056 h 221903"/>
                <a:gd name="connsiteX130" fmla="*/ 5025553 w 6034979"/>
                <a:gd name="connsiteY130" fmla="*/ 192956 h 221903"/>
                <a:gd name="connsiteX131" fmla="*/ 5003080 w 6034979"/>
                <a:gd name="connsiteY131" fmla="*/ 214536 h 221903"/>
                <a:gd name="connsiteX132" fmla="*/ 4972793 w 6034979"/>
                <a:gd name="connsiteY132" fmla="*/ 221903 h 221903"/>
                <a:gd name="connsiteX133" fmla="*/ 4944144 w 6034979"/>
                <a:gd name="connsiteY133" fmla="*/ 214833 h 221903"/>
                <a:gd name="connsiteX134" fmla="*/ 4922936 w 6034979"/>
                <a:gd name="connsiteY134" fmla="*/ 194221 h 221903"/>
                <a:gd name="connsiteX135" fmla="*/ 4909839 w 6034979"/>
                <a:gd name="connsiteY135" fmla="*/ 160958 h 221903"/>
                <a:gd name="connsiteX136" fmla="*/ 4905374 w 6034979"/>
                <a:gd name="connsiteY136" fmla="*/ 115788 h 221903"/>
                <a:gd name="connsiteX137" fmla="*/ 4910063 w 6034979"/>
                <a:gd name="connsiteY137" fmla="*/ 66377 h 221903"/>
                <a:gd name="connsiteX138" fmla="*/ 4923829 w 6034979"/>
                <a:gd name="connsiteY138" fmla="*/ 30435 h 221903"/>
                <a:gd name="connsiteX139" fmla="*/ 4946377 w 6034979"/>
                <a:gd name="connsiteY139" fmla="*/ 8558 h 221903"/>
                <a:gd name="connsiteX140" fmla="*/ 4977258 w 6034979"/>
                <a:gd name="connsiteY140" fmla="*/ 1191 h 221903"/>
                <a:gd name="connsiteX141" fmla="*/ 4653408 w 6034979"/>
                <a:gd name="connsiteY141" fmla="*/ 1191 h 221903"/>
                <a:gd name="connsiteX142" fmla="*/ 4720529 w 6034979"/>
                <a:gd name="connsiteY142" fmla="*/ 110579 h 221903"/>
                <a:gd name="connsiteX143" fmla="*/ 4715693 w 6034979"/>
                <a:gd name="connsiteY143" fmla="*/ 158056 h 221903"/>
                <a:gd name="connsiteX144" fmla="*/ 4701703 w 6034979"/>
                <a:gd name="connsiteY144" fmla="*/ 192956 h 221903"/>
                <a:gd name="connsiteX145" fmla="*/ 4679230 w 6034979"/>
                <a:gd name="connsiteY145" fmla="*/ 214536 h 221903"/>
                <a:gd name="connsiteX146" fmla="*/ 4648943 w 6034979"/>
                <a:gd name="connsiteY146" fmla="*/ 221903 h 221903"/>
                <a:gd name="connsiteX147" fmla="*/ 4620294 w 6034979"/>
                <a:gd name="connsiteY147" fmla="*/ 214833 h 221903"/>
                <a:gd name="connsiteX148" fmla="*/ 4599086 w 6034979"/>
                <a:gd name="connsiteY148" fmla="*/ 194221 h 221903"/>
                <a:gd name="connsiteX149" fmla="*/ 4585989 w 6034979"/>
                <a:gd name="connsiteY149" fmla="*/ 160958 h 221903"/>
                <a:gd name="connsiteX150" fmla="*/ 4581524 w 6034979"/>
                <a:gd name="connsiteY150" fmla="*/ 115788 h 221903"/>
                <a:gd name="connsiteX151" fmla="*/ 4586213 w 6034979"/>
                <a:gd name="connsiteY151" fmla="*/ 66377 h 221903"/>
                <a:gd name="connsiteX152" fmla="*/ 4599979 w 6034979"/>
                <a:gd name="connsiteY152" fmla="*/ 30435 h 221903"/>
                <a:gd name="connsiteX153" fmla="*/ 4622527 w 6034979"/>
                <a:gd name="connsiteY153" fmla="*/ 8558 h 221903"/>
                <a:gd name="connsiteX154" fmla="*/ 4653408 w 6034979"/>
                <a:gd name="connsiteY154" fmla="*/ 1191 h 221903"/>
                <a:gd name="connsiteX155" fmla="*/ 3986657 w 6034979"/>
                <a:gd name="connsiteY155" fmla="*/ 1191 h 221903"/>
                <a:gd name="connsiteX156" fmla="*/ 4053779 w 6034979"/>
                <a:gd name="connsiteY156" fmla="*/ 110579 h 221903"/>
                <a:gd name="connsiteX157" fmla="*/ 4048942 w 6034979"/>
                <a:gd name="connsiteY157" fmla="*/ 158056 h 221903"/>
                <a:gd name="connsiteX158" fmla="*/ 4034952 w 6034979"/>
                <a:gd name="connsiteY158" fmla="*/ 192956 h 221903"/>
                <a:gd name="connsiteX159" fmla="*/ 4012479 w 6034979"/>
                <a:gd name="connsiteY159" fmla="*/ 214536 h 221903"/>
                <a:gd name="connsiteX160" fmla="*/ 3982192 w 6034979"/>
                <a:gd name="connsiteY160" fmla="*/ 221903 h 221903"/>
                <a:gd name="connsiteX161" fmla="*/ 3953543 w 6034979"/>
                <a:gd name="connsiteY161" fmla="*/ 214833 h 221903"/>
                <a:gd name="connsiteX162" fmla="*/ 3932335 w 6034979"/>
                <a:gd name="connsiteY162" fmla="*/ 194221 h 221903"/>
                <a:gd name="connsiteX163" fmla="*/ 3919238 w 6034979"/>
                <a:gd name="connsiteY163" fmla="*/ 160958 h 221903"/>
                <a:gd name="connsiteX164" fmla="*/ 3914773 w 6034979"/>
                <a:gd name="connsiteY164" fmla="*/ 115788 h 221903"/>
                <a:gd name="connsiteX165" fmla="*/ 3919461 w 6034979"/>
                <a:gd name="connsiteY165" fmla="*/ 66377 h 221903"/>
                <a:gd name="connsiteX166" fmla="*/ 3933228 w 6034979"/>
                <a:gd name="connsiteY166" fmla="*/ 30435 h 221903"/>
                <a:gd name="connsiteX167" fmla="*/ 3955775 w 6034979"/>
                <a:gd name="connsiteY167" fmla="*/ 8558 h 221903"/>
                <a:gd name="connsiteX168" fmla="*/ 3986657 w 6034979"/>
                <a:gd name="connsiteY168" fmla="*/ 1191 h 221903"/>
                <a:gd name="connsiteX169" fmla="*/ 3824732 w 6034979"/>
                <a:gd name="connsiteY169" fmla="*/ 1191 h 221903"/>
                <a:gd name="connsiteX170" fmla="*/ 3891854 w 6034979"/>
                <a:gd name="connsiteY170" fmla="*/ 110579 h 221903"/>
                <a:gd name="connsiteX171" fmla="*/ 3887017 w 6034979"/>
                <a:gd name="connsiteY171" fmla="*/ 158056 h 221903"/>
                <a:gd name="connsiteX172" fmla="*/ 3873027 w 6034979"/>
                <a:gd name="connsiteY172" fmla="*/ 192956 h 221903"/>
                <a:gd name="connsiteX173" fmla="*/ 3850554 w 6034979"/>
                <a:gd name="connsiteY173" fmla="*/ 214536 h 221903"/>
                <a:gd name="connsiteX174" fmla="*/ 3820267 w 6034979"/>
                <a:gd name="connsiteY174" fmla="*/ 221903 h 221903"/>
                <a:gd name="connsiteX175" fmla="*/ 3791618 w 6034979"/>
                <a:gd name="connsiteY175" fmla="*/ 214833 h 221903"/>
                <a:gd name="connsiteX176" fmla="*/ 3770410 w 6034979"/>
                <a:gd name="connsiteY176" fmla="*/ 194221 h 221903"/>
                <a:gd name="connsiteX177" fmla="*/ 3757313 w 6034979"/>
                <a:gd name="connsiteY177" fmla="*/ 160958 h 221903"/>
                <a:gd name="connsiteX178" fmla="*/ 3752848 w 6034979"/>
                <a:gd name="connsiteY178" fmla="*/ 115788 h 221903"/>
                <a:gd name="connsiteX179" fmla="*/ 3757536 w 6034979"/>
                <a:gd name="connsiteY179" fmla="*/ 66377 h 221903"/>
                <a:gd name="connsiteX180" fmla="*/ 3771303 w 6034979"/>
                <a:gd name="connsiteY180" fmla="*/ 30435 h 221903"/>
                <a:gd name="connsiteX181" fmla="*/ 3793850 w 6034979"/>
                <a:gd name="connsiteY181" fmla="*/ 8558 h 221903"/>
                <a:gd name="connsiteX182" fmla="*/ 3824732 w 6034979"/>
                <a:gd name="connsiteY182" fmla="*/ 1191 h 221903"/>
                <a:gd name="connsiteX183" fmla="*/ 3491357 w 6034979"/>
                <a:gd name="connsiteY183" fmla="*/ 1191 h 221903"/>
                <a:gd name="connsiteX184" fmla="*/ 3558479 w 6034979"/>
                <a:gd name="connsiteY184" fmla="*/ 110579 h 221903"/>
                <a:gd name="connsiteX185" fmla="*/ 3553642 w 6034979"/>
                <a:gd name="connsiteY185" fmla="*/ 158056 h 221903"/>
                <a:gd name="connsiteX186" fmla="*/ 3539652 w 6034979"/>
                <a:gd name="connsiteY186" fmla="*/ 192956 h 221903"/>
                <a:gd name="connsiteX187" fmla="*/ 3517179 w 6034979"/>
                <a:gd name="connsiteY187" fmla="*/ 214536 h 221903"/>
                <a:gd name="connsiteX188" fmla="*/ 3486892 w 6034979"/>
                <a:gd name="connsiteY188" fmla="*/ 221903 h 221903"/>
                <a:gd name="connsiteX189" fmla="*/ 3458243 w 6034979"/>
                <a:gd name="connsiteY189" fmla="*/ 214833 h 221903"/>
                <a:gd name="connsiteX190" fmla="*/ 3437035 w 6034979"/>
                <a:gd name="connsiteY190" fmla="*/ 194221 h 221903"/>
                <a:gd name="connsiteX191" fmla="*/ 3423938 w 6034979"/>
                <a:gd name="connsiteY191" fmla="*/ 160958 h 221903"/>
                <a:gd name="connsiteX192" fmla="*/ 3419473 w 6034979"/>
                <a:gd name="connsiteY192" fmla="*/ 115788 h 221903"/>
                <a:gd name="connsiteX193" fmla="*/ 3424161 w 6034979"/>
                <a:gd name="connsiteY193" fmla="*/ 66377 h 221903"/>
                <a:gd name="connsiteX194" fmla="*/ 3437928 w 6034979"/>
                <a:gd name="connsiteY194" fmla="*/ 30435 h 221903"/>
                <a:gd name="connsiteX195" fmla="*/ 3460475 w 6034979"/>
                <a:gd name="connsiteY195" fmla="*/ 8558 h 221903"/>
                <a:gd name="connsiteX196" fmla="*/ 3491357 w 6034979"/>
                <a:gd name="connsiteY196" fmla="*/ 1191 h 221903"/>
                <a:gd name="connsiteX197" fmla="*/ 2834132 w 6034979"/>
                <a:gd name="connsiteY197" fmla="*/ 1191 h 221903"/>
                <a:gd name="connsiteX198" fmla="*/ 2901254 w 6034979"/>
                <a:gd name="connsiteY198" fmla="*/ 110579 h 221903"/>
                <a:gd name="connsiteX199" fmla="*/ 2896417 w 6034979"/>
                <a:gd name="connsiteY199" fmla="*/ 158056 h 221903"/>
                <a:gd name="connsiteX200" fmla="*/ 2882427 w 6034979"/>
                <a:gd name="connsiteY200" fmla="*/ 192956 h 221903"/>
                <a:gd name="connsiteX201" fmla="*/ 2859954 w 6034979"/>
                <a:gd name="connsiteY201" fmla="*/ 214536 h 221903"/>
                <a:gd name="connsiteX202" fmla="*/ 2829667 w 6034979"/>
                <a:gd name="connsiteY202" fmla="*/ 221903 h 221903"/>
                <a:gd name="connsiteX203" fmla="*/ 2801018 w 6034979"/>
                <a:gd name="connsiteY203" fmla="*/ 214833 h 221903"/>
                <a:gd name="connsiteX204" fmla="*/ 2779810 w 6034979"/>
                <a:gd name="connsiteY204" fmla="*/ 194221 h 221903"/>
                <a:gd name="connsiteX205" fmla="*/ 2766713 w 6034979"/>
                <a:gd name="connsiteY205" fmla="*/ 160958 h 221903"/>
                <a:gd name="connsiteX206" fmla="*/ 2762248 w 6034979"/>
                <a:gd name="connsiteY206" fmla="*/ 115788 h 221903"/>
                <a:gd name="connsiteX207" fmla="*/ 2766936 w 6034979"/>
                <a:gd name="connsiteY207" fmla="*/ 66377 h 221903"/>
                <a:gd name="connsiteX208" fmla="*/ 2780703 w 6034979"/>
                <a:gd name="connsiteY208" fmla="*/ 30435 h 221903"/>
                <a:gd name="connsiteX209" fmla="*/ 2803250 w 6034979"/>
                <a:gd name="connsiteY209" fmla="*/ 8558 h 221903"/>
                <a:gd name="connsiteX210" fmla="*/ 2834132 w 6034979"/>
                <a:gd name="connsiteY210" fmla="*/ 1191 h 221903"/>
                <a:gd name="connsiteX211" fmla="*/ 2338832 w 6034979"/>
                <a:gd name="connsiteY211" fmla="*/ 1191 h 221903"/>
                <a:gd name="connsiteX212" fmla="*/ 2405954 w 6034979"/>
                <a:gd name="connsiteY212" fmla="*/ 110579 h 221903"/>
                <a:gd name="connsiteX213" fmla="*/ 2401117 w 6034979"/>
                <a:gd name="connsiteY213" fmla="*/ 158056 h 221903"/>
                <a:gd name="connsiteX214" fmla="*/ 2387127 w 6034979"/>
                <a:gd name="connsiteY214" fmla="*/ 192956 h 221903"/>
                <a:gd name="connsiteX215" fmla="*/ 2364654 w 6034979"/>
                <a:gd name="connsiteY215" fmla="*/ 214536 h 221903"/>
                <a:gd name="connsiteX216" fmla="*/ 2334368 w 6034979"/>
                <a:gd name="connsiteY216" fmla="*/ 221903 h 221903"/>
                <a:gd name="connsiteX217" fmla="*/ 2305718 w 6034979"/>
                <a:gd name="connsiteY217" fmla="*/ 214833 h 221903"/>
                <a:gd name="connsiteX218" fmla="*/ 2284510 w 6034979"/>
                <a:gd name="connsiteY218" fmla="*/ 194221 h 221903"/>
                <a:gd name="connsiteX219" fmla="*/ 2271413 w 6034979"/>
                <a:gd name="connsiteY219" fmla="*/ 160958 h 221903"/>
                <a:gd name="connsiteX220" fmla="*/ 2266948 w 6034979"/>
                <a:gd name="connsiteY220" fmla="*/ 115788 h 221903"/>
                <a:gd name="connsiteX221" fmla="*/ 2271636 w 6034979"/>
                <a:gd name="connsiteY221" fmla="*/ 66377 h 221903"/>
                <a:gd name="connsiteX222" fmla="*/ 2285403 w 6034979"/>
                <a:gd name="connsiteY222" fmla="*/ 30435 h 221903"/>
                <a:gd name="connsiteX223" fmla="*/ 2307950 w 6034979"/>
                <a:gd name="connsiteY223" fmla="*/ 8558 h 221903"/>
                <a:gd name="connsiteX224" fmla="*/ 2338832 w 6034979"/>
                <a:gd name="connsiteY224" fmla="*/ 1191 h 221903"/>
                <a:gd name="connsiteX225" fmla="*/ 2176907 w 6034979"/>
                <a:gd name="connsiteY225" fmla="*/ 1191 h 221903"/>
                <a:gd name="connsiteX226" fmla="*/ 2244029 w 6034979"/>
                <a:gd name="connsiteY226" fmla="*/ 110579 h 221903"/>
                <a:gd name="connsiteX227" fmla="*/ 2239192 w 6034979"/>
                <a:gd name="connsiteY227" fmla="*/ 158056 h 221903"/>
                <a:gd name="connsiteX228" fmla="*/ 2225202 w 6034979"/>
                <a:gd name="connsiteY228" fmla="*/ 192956 h 221903"/>
                <a:gd name="connsiteX229" fmla="*/ 2202729 w 6034979"/>
                <a:gd name="connsiteY229" fmla="*/ 214536 h 221903"/>
                <a:gd name="connsiteX230" fmla="*/ 2172443 w 6034979"/>
                <a:gd name="connsiteY230" fmla="*/ 221903 h 221903"/>
                <a:gd name="connsiteX231" fmla="*/ 2143793 w 6034979"/>
                <a:gd name="connsiteY231" fmla="*/ 214833 h 221903"/>
                <a:gd name="connsiteX232" fmla="*/ 2122585 w 6034979"/>
                <a:gd name="connsiteY232" fmla="*/ 194221 h 221903"/>
                <a:gd name="connsiteX233" fmla="*/ 2109488 w 6034979"/>
                <a:gd name="connsiteY233" fmla="*/ 160958 h 221903"/>
                <a:gd name="connsiteX234" fmla="*/ 2105023 w 6034979"/>
                <a:gd name="connsiteY234" fmla="*/ 115788 h 221903"/>
                <a:gd name="connsiteX235" fmla="*/ 2109712 w 6034979"/>
                <a:gd name="connsiteY235" fmla="*/ 66377 h 221903"/>
                <a:gd name="connsiteX236" fmla="*/ 2123478 w 6034979"/>
                <a:gd name="connsiteY236" fmla="*/ 30435 h 221903"/>
                <a:gd name="connsiteX237" fmla="*/ 2146026 w 6034979"/>
                <a:gd name="connsiteY237" fmla="*/ 8558 h 221903"/>
                <a:gd name="connsiteX238" fmla="*/ 2176907 w 6034979"/>
                <a:gd name="connsiteY238" fmla="*/ 1191 h 221903"/>
                <a:gd name="connsiteX239" fmla="*/ 1853058 w 6034979"/>
                <a:gd name="connsiteY239" fmla="*/ 1191 h 221903"/>
                <a:gd name="connsiteX240" fmla="*/ 1920180 w 6034979"/>
                <a:gd name="connsiteY240" fmla="*/ 110579 h 221903"/>
                <a:gd name="connsiteX241" fmla="*/ 1915343 w 6034979"/>
                <a:gd name="connsiteY241" fmla="*/ 158056 h 221903"/>
                <a:gd name="connsiteX242" fmla="*/ 1901353 w 6034979"/>
                <a:gd name="connsiteY242" fmla="*/ 192956 h 221903"/>
                <a:gd name="connsiteX243" fmla="*/ 1878880 w 6034979"/>
                <a:gd name="connsiteY243" fmla="*/ 214536 h 221903"/>
                <a:gd name="connsiteX244" fmla="*/ 1848594 w 6034979"/>
                <a:gd name="connsiteY244" fmla="*/ 221903 h 221903"/>
                <a:gd name="connsiteX245" fmla="*/ 1819944 w 6034979"/>
                <a:gd name="connsiteY245" fmla="*/ 214833 h 221903"/>
                <a:gd name="connsiteX246" fmla="*/ 1798736 w 6034979"/>
                <a:gd name="connsiteY246" fmla="*/ 194221 h 221903"/>
                <a:gd name="connsiteX247" fmla="*/ 1785639 w 6034979"/>
                <a:gd name="connsiteY247" fmla="*/ 160958 h 221903"/>
                <a:gd name="connsiteX248" fmla="*/ 1781175 w 6034979"/>
                <a:gd name="connsiteY248" fmla="*/ 115788 h 221903"/>
                <a:gd name="connsiteX249" fmla="*/ 1785862 w 6034979"/>
                <a:gd name="connsiteY249" fmla="*/ 66377 h 221903"/>
                <a:gd name="connsiteX250" fmla="*/ 1799629 w 6034979"/>
                <a:gd name="connsiteY250" fmla="*/ 30435 h 221903"/>
                <a:gd name="connsiteX251" fmla="*/ 1822177 w 6034979"/>
                <a:gd name="connsiteY251" fmla="*/ 8558 h 221903"/>
                <a:gd name="connsiteX252" fmla="*/ 1853058 w 6034979"/>
                <a:gd name="connsiteY252" fmla="*/ 1191 h 221903"/>
                <a:gd name="connsiteX253" fmla="*/ 1367284 w 6034979"/>
                <a:gd name="connsiteY253" fmla="*/ 1191 h 221903"/>
                <a:gd name="connsiteX254" fmla="*/ 1434405 w 6034979"/>
                <a:gd name="connsiteY254" fmla="*/ 110579 h 221903"/>
                <a:gd name="connsiteX255" fmla="*/ 1429568 w 6034979"/>
                <a:gd name="connsiteY255" fmla="*/ 158056 h 221903"/>
                <a:gd name="connsiteX256" fmla="*/ 1415578 w 6034979"/>
                <a:gd name="connsiteY256" fmla="*/ 192956 h 221903"/>
                <a:gd name="connsiteX257" fmla="*/ 1393105 w 6034979"/>
                <a:gd name="connsiteY257" fmla="*/ 214536 h 221903"/>
                <a:gd name="connsiteX258" fmla="*/ 1362819 w 6034979"/>
                <a:gd name="connsiteY258" fmla="*/ 221903 h 221903"/>
                <a:gd name="connsiteX259" fmla="*/ 1334169 w 6034979"/>
                <a:gd name="connsiteY259" fmla="*/ 214833 h 221903"/>
                <a:gd name="connsiteX260" fmla="*/ 1312961 w 6034979"/>
                <a:gd name="connsiteY260" fmla="*/ 194221 h 221903"/>
                <a:gd name="connsiteX261" fmla="*/ 1299864 w 6034979"/>
                <a:gd name="connsiteY261" fmla="*/ 160958 h 221903"/>
                <a:gd name="connsiteX262" fmla="*/ 1295400 w 6034979"/>
                <a:gd name="connsiteY262" fmla="*/ 115788 h 221903"/>
                <a:gd name="connsiteX263" fmla="*/ 1300088 w 6034979"/>
                <a:gd name="connsiteY263" fmla="*/ 66377 h 221903"/>
                <a:gd name="connsiteX264" fmla="*/ 1313854 w 6034979"/>
                <a:gd name="connsiteY264" fmla="*/ 30435 h 221903"/>
                <a:gd name="connsiteX265" fmla="*/ 1336402 w 6034979"/>
                <a:gd name="connsiteY265" fmla="*/ 8558 h 221903"/>
                <a:gd name="connsiteX266" fmla="*/ 1367284 w 6034979"/>
                <a:gd name="connsiteY266" fmla="*/ 1191 h 221903"/>
                <a:gd name="connsiteX267" fmla="*/ 1043433 w 6034979"/>
                <a:gd name="connsiteY267" fmla="*/ 1191 h 221903"/>
                <a:gd name="connsiteX268" fmla="*/ 1110555 w 6034979"/>
                <a:gd name="connsiteY268" fmla="*/ 110579 h 221903"/>
                <a:gd name="connsiteX269" fmla="*/ 1105718 w 6034979"/>
                <a:gd name="connsiteY269" fmla="*/ 158056 h 221903"/>
                <a:gd name="connsiteX270" fmla="*/ 1091728 w 6034979"/>
                <a:gd name="connsiteY270" fmla="*/ 192956 h 221903"/>
                <a:gd name="connsiteX271" fmla="*/ 1069255 w 6034979"/>
                <a:gd name="connsiteY271" fmla="*/ 214536 h 221903"/>
                <a:gd name="connsiteX272" fmla="*/ 1038969 w 6034979"/>
                <a:gd name="connsiteY272" fmla="*/ 221903 h 221903"/>
                <a:gd name="connsiteX273" fmla="*/ 1010319 w 6034979"/>
                <a:gd name="connsiteY273" fmla="*/ 214833 h 221903"/>
                <a:gd name="connsiteX274" fmla="*/ 989111 w 6034979"/>
                <a:gd name="connsiteY274" fmla="*/ 194221 h 221903"/>
                <a:gd name="connsiteX275" fmla="*/ 976014 w 6034979"/>
                <a:gd name="connsiteY275" fmla="*/ 160958 h 221903"/>
                <a:gd name="connsiteX276" fmla="*/ 971550 w 6034979"/>
                <a:gd name="connsiteY276" fmla="*/ 115788 h 221903"/>
                <a:gd name="connsiteX277" fmla="*/ 976238 w 6034979"/>
                <a:gd name="connsiteY277" fmla="*/ 66377 h 221903"/>
                <a:gd name="connsiteX278" fmla="*/ 990004 w 6034979"/>
                <a:gd name="connsiteY278" fmla="*/ 30435 h 221903"/>
                <a:gd name="connsiteX279" fmla="*/ 1012552 w 6034979"/>
                <a:gd name="connsiteY279" fmla="*/ 8558 h 221903"/>
                <a:gd name="connsiteX280" fmla="*/ 1043433 w 6034979"/>
                <a:gd name="connsiteY280" fmla="*/ 1191 h 221903"/>
                <a:gd name="connsiteX281" fmla="*/ 719583 w 6034979"/>
                <a:gd name="connsiteY281" fmla="*/ 1191 h 221903"/>
                <a:gd name="connsiteX282" fmla="*/ 786705 w 6034979"/>
                <a:gd name="connsiteY282" fmla="*/ 110579 h 221903"/>
                <a:gd name="connsiteX283" fmla="*/ 781868 w 6034979"/>
                <a:gd name="connsiteY283" fmla="*/ 158056 h 221903"/>
                <a:gd name="connsiteX284" fmla="*/ 767878 w 6034979"/>
                <a:gd name="connsiteY284" fmla="*/ 192956 h 221903"/>
                <a:gd name="connsiteX285" fmla="*/ 745405 w 6034979"/>
                <a:gd name="connsiteY285" fmla="*/ 214536 h 221903"/>
                <a:gd name="connsiteX286" fmla="*/ 715119 w 6034979"/>
                <a:gd name="connsiteY286" fmla="*/ 221903 h 221903"/>
                <a:gd name="connsiteX287" fmla="*/ 686469 w 6034979"/>
                <a:gd name="connsiteY287" fmla="*/ 214833 h 221903"/>
                <a:gd name="connsiteX288" fmla="*/ 665261 w 6034979"/>
                <a:gd name="connsiteY288" fmla="*/ 194221 h 221903"/>
                <a:gd name="connsiteX289" fmla="*/ 652164 w 6034979"/>
                <a:gd name="connsiteY289" fmla="*/ 160958 h 221903"/>
                <a:gd name="connsiteX290" fmla="*/ 647700 w 6034979"/>
                <a:gd name="connsiteY290" fmla="*/ 115788 h 221903"/>
                <a:gd name="connsiteX291" fmla="*/ 652388 w 6034979"/>
                <a:gd name="connsiteY291" fmla="*/ 66377 h 221903"/>
                <a:gd name="connsiteX292" fmla="*/ 666154 w 6034979"/>
                <a:gd name="connsiteY292" fmla="*/ 30435 h 221903"/>
                <a:gd name="connsiteX293" fmla="*/ 688702 w 6034979"/>
                <a:gd name="connsiteY293" fmla="*/ 8558 h 221903"/>
                <a:gd name="connsiteX294" fmla="*/ 719583 w 6034979"/>
                <a:gd name="connsiteY294" fmla="*/ 1191 h 221903"/>
                <a:gd name="connsiteX295" fmla="*/ 395734 w 6034979"/>
                <a:gd name="connsiteY295" fmla="*/ 1191 h 221903"/>
                <a:gd name="connsiteX296" fmla="*/ 462855 w 6034979"/>
                <a:gd name="connsiteY296" fmla="*/ 110579 h 221903"/>
                <a:gd name="connsiteX297" fmla="*/ 458018 w 6034979"/>
                <a:gd name="connsiteY297" fmla="*/ 158056 h 221903"/>
                <a:gd name="connsiteX298" fmla="*/ 444028 w 6034979"/>
                <a:gd name="connsiteY298" fmla="*/ 192956 h 221903"/>
                <a:gd name="connsiteX299" fmla="*/ 421555 w 6034979"/>
                <a:gd name="connsiteY299" fmla="*/ 214536 h 221903"/>
                <a:gd name="connsiteX300" fmla="*/ 391269 w 6034979"/>
                <a:gd name="connsiteY300" fmla="*/ 221903 h 221903"/>
                <a:gd name="connsiteX301" fmla="*/ 362619 w 6034979"/>
                <a:gd name="connsiteY301" fmla="*/ 214833 h 221903"/>
                <a:gd name="connsiteX302" fmla="*/ 341411 w 6034979"/>
                <a:gd name="connsiteY302" fmla="*/ 194221 h 221903"/>
                <a:gd name="connsiteX303" fmla="*/ 328314 w 6034979"/>
                <a:gd name="connsiteY303" fmla="*/ 160958 h 221903"/>
                <a:gd name="connsiteX304" fmla="*/ 323850 w 6034979"/>
                <a:gd name="connsiteY304" fmla="*/ 115788 h 221903"/>
                <a:gd name="connsiteX305" fmla="*/ 328538 w 6034979"/>
                <a:gd name="connsiteY305" fmla="*/ 66377 h 221903"/>
                <a:gd name="connsiteX306" fmla="*/ 342304 w 6034979"/>
                <a:gd name="connsiteY306" fmla="*/ 30435 h 221903"/>
                <a:gd name="connsiteX307" fmla="*/ 364852 w 6034979"/>
                <a:gd name="connsiteY307" fmla="*/ 8558 h 221903"/>
                <a:gd name="connsiteX308" fmla="*/ 395734 w 6034979"/>
                <a:gd name="connsiteY308" fmla="*/ 1191 h 221903"/>
                <a:gd name="connsiteX309" fmla="*/ 71884 w 6034979"/>
                <a:gd name="connsiteY309" fmla="*/ 1191 h 221903"/>
                <a:gd name="connsiteX310" fmla="*/ 139005 w 6034979"/>
                <a:gd name="connsiteY310" fmla="*/ 110579 h 221903"/>
                <a:gd name="connsiteX311" fmla="*/ 134168 w 6034979"/>
                <a:gd name="connsiteY311" fmla="*/ 158056 h 221903"/>
                <a:gd name="connsiteX312" fmla="*/ 120178 w 6034979"/>
                <a:gd name="connsiteY312" fmla="*/ 192956 h 221903"/>
                <a:gd name="connsiteX313" fmla="*/ 97705 w 6034979"/>
                <a:gd name="connsiteY313" fmla="*/ 214536 h 221903"/>
                <a:gd name="connsiteX314" fmla="*/ 67419 w 6034979"/>
                <a:gd name="connsiteY314" fmla="*/ 221903 h 221903"/>
                <a:gd name="connsiteX315" fmla="*/ 38769 w 6034979"/>
                <a:gd name="connsiteY315" fmla="*/ 214833 h 221903"/>
                <a:gd name="connsiteX316" fmla="*/ 17561 w 6034979"/>
                <a:gd name="connsiteY316" fmla="*/ 194221 h 221903"/>
                <a:gd name="connsiteX317" fmla="*/ 4464 w 6034979"/>
                <a:gd name="connsiteY317" fmla="*/ 160958 h 221903"/>
                <a:gd name="connsiteX318" fmla="*/ 0 w 6034979"/>
                <a:gd name="connsiteY318" fmla="*/ 115788 h 221903"/>
                <a:gd name="connsiteX319" fmla="*/ 4688 w 6034979"/>
                <a:gd name="connsiteY319" fmla="*/ 66377 h 221903"/>
                <a:gd name="connsiteX320" fmla="*/ 18454 w 6034979"/>
                <a:gd name="connsiteY320" fmla="*/ 30435 h 221903"/>
                <a:gd name="connsiteX321" fmla="*/ 41002 w 6034979"/>
                <a:gd name="connsiteY321" fmla="*/ 8558 h 221903"/>
                <a:gd name="connsiteX322" fmla="*/ 71884 w 6034979"/>
                <a:gd name="connsiteY322" fmla="*/ 1191 h 221903"/>
                <a:gd name="connsiteX323" fmla="*/ 5819773 w 6034979"/>
                <a:gd name="connsiteY323" fmla="*/ 0 h 221903"/>
                <a:gd name="connsiteX324" fmla="*/ 5829000 w 6034979"/>
                <a:gd name="connsiteY324" fmla="*/ 0 h 221903"/>
                <a:gd name="connsiteX325" fmla="*/ 5829000 w 6034979"/>
                <a:gd name="connsiteY325" fmla="*/ 218182 h 221903"/>
                <a:gd name="connsiteX326" fmla="*/ 5804593 w 6034979"/>
                <a:gd name="connsiteY326" fmla="*/ 218182 h 221903"/>
                <a:gd name="connsiteX327" fmla="*/ 5804593 w 6034979"/>
                <a:gd name="connsiteY327" fmla="*/ 33784 h 221903"/>
                <a:gd name="connsiteX328" fmla="*/ 5796333 w 6034979"/>
                <a:gd name="connsiteY328" fmla="*/ 40258 h 221903"/>
                <a:gd name="connsiteX329" fmla="*/ 5784129 w 6034979"/>
                <a:gd name="connsiteY329" fmla="*/ 47476 h 221903"/>
                <a:gd name="connsiteX330" fmla="*/ 5769842 w 6034979"/>
                <a:gd name="connsiteY330" fmla="*/ 54173 h 221903"/>
                <a:gd name="connsiteX331" fmla="*/ 5755182 w 6034979"/>
                <a:gd name="connsiteY331" fmla="*/ 59085 h 221903"/>
                <a:gd name="connsiteX332" fmla="*/ 5755182 w 6034979"/>
                <a:gd name="connsiteY332" fmla="*/ 34379 h 221903"/>
                <a:gd name="connsiteX333" fmla="*/ 5772222 w 6034979"/>
                <a:gd name="connsiteY333" fmla="*/ 28352 h 221903"/>
                <a:gd name="connsiteX334" fmla="*/ 5789933 w 6034979"/>
                <a:gd name="connsiteY334" fmla="*/ 19869 h 221903"/>
                <a:gd name="connsiteX335" fmla="*/ 5806378 w 6034979"/>
                <a:gd name="connsiteY335" fmla="*/ 10046 h 221903"/>
                <a:gd name="connsiteX336" fmla="*/ 5819773 w 6034979"/>
                <a:gd name="connsiteY336" fmla="*/ 0 h 221903"/>
                <a:gd name="connsiteX337" fmla="*/ 5486399 w 6034979"/>
                <a:gd name="connsiteY337" fmla="*/ 0 h 221903"/>
                <a:gd name="connsiteX338" fmla="*/ 5495627 w 6034979"/>
                <a:gd name="connsiteY338" fmla="*/ 0 h 221903"/>
                <a:gd name="connsiteX339" fmla="*/ 5495627 w 6034979"/>
                <a:gd name="connsiteY339" fmla="*/ 218182 h 221903"/>
                <a:gd name="connsiteX340" fmla="*/ 5471219 w 6034979"/>
                <a:gd name="connsiteY340" fmla="*/ 218182 h 221903"/>
                <a:gd name="connsiteX341" fmla="*/ 5471219 w 6034979"/>
                <a:gd name="connsiteY341" fmla="*/ 33784 h 221903"/>
                <a:gd name="connsiteX342" fmla="*/ 5462959 w 6034979"/>
                <a:gd name="connsiteY342" fmla="*/ 40258 h 221903"/>
                <a:gd name="connsiteX343" fmla="*/ 5450755 w 6034979"/>
                <a:gd name="connsiteY343" fmla="*/ 47476 h 221903"/>
                <a:gd name="connsiteX344" fmla="*/ 5436467 w 6034979"/>
                <a:gd name="connsiteY344" fmla="*/ 54173 h 221903"/>
                <a:gd name="connsiteX345" fmla="*/ 5421808 w 6034979"/>
                <a:gd name="connsiteY345" fmla="*/ 59085 h 221903"/>
                <a:gd name="connsiteX346" fmla="*/ 5421808 w 6034979"/>
                <a:gd name="connsiteY346" fmla="*/ 34379 h 221903"/>
                <a:gd name="connsiteX347" fmla="*/ 5438849 w 6034979"/>
                <a:gd name="connsiteY347" fmla="*/ 28352 h 221903"/>
                <a:gd name="connsiteX348" fmla="*/ 5456559 w 6034979"/>
                <a:gd name="connsiteY348" fmla="*/ 19869 h 221903"/>
                <a:gd name="connsiteX349" fmla="*/ 5473005 w 6034979"/>
                <a:gd name="connsiteY349" fmla="*/ 10046 h 221903"/>
                <a:gd name="connsiteX350" fmla="*/ 5486399 w 6034979"/>
                <a:gd name="connsiteY350" fmla="*/ 0 h 221903"/>
                <a:gd name="connsiteX351" fmla="*/ 5324473 w 6034979"/>
                <a:gd name="connsiteY351" fmla="*/ 0 h 221903"/>
                <a:gd name="connsiteX352" fmla="*/ 5333700 w 6034979"/>
                <a:gd name="connsiteY352" fmla="*/ 0 h 221903"/>
                <a:gd name="connsiteX353" fmla="*/ 5333700 w 6034979"/>
                <a:gd name="connsiteY353" fmla="*/ 218182 h 221903"/>
                <a:gd name="connsiteX354" fmla="*/ 5309293 w 6034979"/>
                <a:gd name="connsiteY354" fmla="*/ 218182 h 221903"/>
                <a:gd name="connsiteX355" fmla="*/ 5309293 w 6034979"/>
                <a:gd name="connsiteY355" fmla="*/ 33784 h 221903"/>
                <a:gd name="connsiteX356" fmla="*/ 5301033 w 6034979"/>
                <a:gd name="connsiteY356" fmla="*/ 40258 h 221903"/>
                <a:gd name="connsiteX357" fmla="*/ 5288829 w 6034979"/>
                <a:gd name="connsiteY357" fmla="*/ 47476 h 221903"/>
                <a:gd name="connsiteX358" fmla="*/ 5274542 w 6034979"/>
                <a:gd name="connsiteY358" fmla="*/ 54173 h 221903"/>
                <a:gd name="connsiteX359" fmla="*/ 5259882 w 6034979"/>
                <a:gd name="connsiteY359" fmla="*/ 59085 h 221903"/>
                <a:gd name="connsiteX360" fmla="*/ 5259882 w 6034979"/>
                <a:gd name="connsiteY360" fmla="*/ 34379 h 221903"/>
                <a:gd name="connsiteX361" fmla="*/ 5276922 w 6034979"/>
                <a:gd name="connsiteY361" fmla="*/ 28352 h 221903"/>
                <a:gd name="connsiteX362" fmla="*/ 5294633 w 6034979"/>
                <a:gd name="connsiteY362" fmla="*/ 19869 h 221903"/>
                <a:gd name="connsiteX363" fmla="*/ 5311078 w 6034979"/>
                <a:gd name="connsiteY363" fmla="*/ 10046 h 221903"/>
                <a:gd name="connsiteX364" fmla="*/ 5324473 w 6034979"/>
                <a:gd name="connsiteY364" fmla="*/ 0 h 221903"/>
                <a:gd name="connsiteX365" fmla="*/ 4829173 w 6034979"/>
                <a:gd name="connsiteY365" fmla="*/ 0 h 221903"/>
                <a:gd name="connsiteX366" fmla="*/ 4838400 w 6034979"/>
                <a:gd name="connsiteY366" fmla="*/ 0 h 221903"/>
                <a:gd name="connsiteX367" fmla="*/ 4838400 w 6034979"/>
                <a:gd name="connsiteY367" fmla="*/ 218182 h 221903"/>
                <a:gd name="connsiteX368" fmla="*/ 4813993 w 6034979"/>
                <a:gd name="connsiteY368" fmla="*/ 218182 h 221903"/>
                <a:gd name="connsiteX369" fmla="*/ 4813993 w 6034979"/>
                <a:gd name="connsiteY369" fmla="*/ 33784 h 221903"/>
                <a:gd name="connsiteX370" fmla="*/ 4805733 w 6034979"/>
                <a:gd name="connsiteY370" fmla="*/ 40258 h 221903"/>
                <a:gd name="connsiteX371" fmla="*/ 4793529 w 6034979"/>
                <a:gd name="connsiteY371" fmla="*/ 47476 h 221903"/>
                <a:gd name="connsiteX372" fmla="*/ 4779242 w 6034979"/>
                <a:gd name="connsiteY372" fmla="*/ 54173 h 221903"/>
                <a:gd name="connsiteX373" fmla="*/ 4764582 w 6034979"/>
                <a:gd name="connsiteY373" fmla="*/ 59085 h 221903"/>
                <a:gd name="connsiteX374" fmla="*/ 4764582 w 6034979"/>
                <a:gd name="connsiteY374" fmla="*/ 34379 h 221903"/>
                <a:gd name="connsiteX375" fmla="*/ 4781622 w 6034979"/>
                <a:gd name="connsiteY375" fmla="*/ 28352 h 221903"/>
                <a:gd name="connsiteX376" fmla="*/ 4799333 w 6034979"/>
                <a:gd name="connsiteY376" fmla="*/ 19869 h 221903"/>
                <a:gd name="connsiteX377" fmla="*/ 4815778 w 6034979"/>
                <a:gd name="connsiteY377" fmla="*/ 10046 h 221903"/>
                <a:gd name="connsiteX378" fmla="*/ 4829173 w 6034979"/>
                <a:gd name="connsiteY378" fmla="*/ 0 h 221903"/>
                <a:gd name="connsiteX379" fmla="*/ 4495799 w 6034979"/>
                <a:gd name="connsiteY379" fmla="*/ 0 h 221903"/>
                <a:gd name="connsiteX380" fmla="*/ 4505027 w 6034979"/>
                <a:gd name="connsiteY380" fmla="*/ 0 h 221903"/>
                <a:gd name="connsiteX381" fmla="*/ 4505027 w 6034979"/>
                <a:gd name="connsiteY381" fmla="*/ 218182 h 221903"/>
                <a:gd name="connsiteX382" fmla="*/ 4480619 w 6034979"/>
                <a:gd name="connsiteY382" fmla="*/ 218182 h 221903"/>
                <a:gd name="connsiteX383" fmla="*/ 4480619 w 6034979"/>
                <a:gd name="connsiteY383" fmla="*/ 33784 h 221903"/>
                <a:gd name="connsiteX384" fmla="*/ 4472359 w 6034979"/>
                <a:gd name="connsiteY384" fmla="*/ 40258 h 221903"/>
                <a:gd name="connsiteX385" fmla="*/ 4460155 w 6034979"/>
                <a:gd name="connsiteY385" fmla="*/ 47476 h 221903"/>
                <a:gd name="connsiteX386" fmla="*/ 4445867 w 6034979"/>
                <a:gd name="connsiteY386" fmla="*/ 54173 h 221903"/>
                <a:gd name="connsiteX387" fmla="*/ 4431208 w 6034979"/>
                <a:gd name="connsiteY387" fmla="*/ 59085 h 221903"/>
                <a:gd name="connsiteX388" fmla="*/ 4431208 w 6034979"/>
                <a:gd name="connsiteY388" fmla="*/ 34379 h 221903"/>
                <a:gd name="connsiteX389" fmla="*/ 4448249 w 6034979"/>
                <a:gd name="connsiteY389" fmla="*/ 28352 h 221903"/>
                <a:gd name="connsiteX390" fmla="*/ 4465959 w 6034979"/>
                <a:gd name="connsiteY390" fmla="*/ 19869 h 221903"/>
                <a:gd name="connsiteX391" fmla="*/ 4482405 w 6034979"/>
                <a:gd name="connsiteY391" fmla="*/ 10046 h 221903"/>
                <a:gd name="connsiteX392" fmla="*/ 4495799 w 6034979"/>
                <a:gd name="connsiteY392" fmla="*/ 0 h 221903"/>
                <a:gd name="connsiteX393" fmla="*/ 4333874 w 6034979"/>
                <a:gd name="connsiteY393" fmla="*/ 0 h 221903"/>
                <a:gd name="connsiteX394" fmla="*/ 4343101 w 6034979"/>
                <a:gd name="connsiteY394" fmla="*/ 0 h 221903"/>
                <a:gd name="connsiteX395" fmla="*/ 4343101 w 6034979"/>
                <a:gd name="connsiteY395" fmla="*/ 218182 h 221903"/>
                <a:gd name="connsiteX396" fmla="*/ 4318694 w 6034979"/>
                <a:gd name="connsiteY396" fmla="*/ 218182 h 221903"/>
                <a:gd name="connsiteX397" fmla="*/ 4318694 w 6034979"/>
                <a:gd name="connsiteY397" fmla="*/ 33784 h 221903"/>
                <a:gd name="connsiteX398" fmla="*/ 4310434 w 6034979"/>
                <a:gd name="connsiteY398" fmla="*/ 40258 h 221903"/>
                <a:gd name="connsiteX399" fmla="*/ 4298230 w 6034979"/>
                <a:gd name="connsiteY399" fmla="*/ 47476 h 221903"/>
                <a:gd name="connsiteX400" fmla="*/ 4283943 w 6034979"/>
                <a:gd name="connsiteY400" fmla="*/ 54173 h 221903"/>
                <a:gd name="connsiteX401" fmla="*/ 4269283 w 6034979"/>
                <a:gd name="connsiteY401" fmla="*/ 59085 h 221903"/>
                <a:gd name="connsiteX402" fmla="*/ 4269283 w 6034979"/>
                <a:gd name="connsiteY402" fmla="*/ 34379 h 221903"/>
                <a:gd name="connsiteX403" fmla="*/ 4286323 w 6034979"/>
                <a:gd name="connsiteY403" fmla="*/ 28352 h 221903"/>
                <a:gd name="connsiteX404" fmla="*/ 4304034 w 6034979"/>
                <a:gd name="connsiteY404" fmla="*/ 19869 h 221903"/>
                <a:gd name="connsiteX405" fmla="*/ 4320479 w 6034979"/>
                <a:gd name="connsiteY405" fmla="*/ 10046 h 221903"/>
                <a:gd name="connsiteX406" fmla="*/ 4333874 w 6034979"/>
                <a:gd name="connsiteY406" fmla="*/ 0 h 221903"/>
                <a:gd name="connsiteX407" fmla="*/ 4171949 w 6034979"/>
                <a:gd name="connsiteY407" fmla="*/ 0 h 221903"/>
                <a:gd name="connsiteX408" fmla="*/ 4181177 w 6034979"/>
                <a:gd name="connsiteY408" fmla="*/ 0 h 221903"/>
                <a:gd name="connsiteX409" fmla="*/ 4181177 w 6034979"/>
                <a:gd name="connsiteY409" fmla="*/ 218182 h 221903"/>
                <a:gd name="connsiteX410" fmla="*/ 4156769 w 6034979"/>
                <a:gd name="connsiteY410" fmla="*/ 218182 h 221903"/>
                <a:gd name="connsiteX411" fmla="*/ 4156769 w 6034979"/>
                <a:gd name="connsiteY411" fmla="*/ 33784 h 221903"/>
                <a:gd name="connsiteX412" fmla="*/ 4148509 w 6034979"/>
                <a:gd name="connsiteY412" fmla="*/ 40258 h 221903"/>
                <a:gd name="connsiteX413" fmla="*/ 4136305 w 6034979"/>
                <a:gd name="connsiteY413" fmla="*/ 47476 h 221903"/>
                <a:gd name="connsiteX414" fmla="*/ 4122017 w 6034979"/>
                <a:gd name="connsiteY414" fmla="*/ 54173 h 221903"/>
                <a:gd name="connsiteX415" fmla="*/ 4107358 w 6034979"/>
                <a:gd name="connsiteY415" fmla="*/ 59085 h 221903"/>
                <a:gd name="connsiteX416" fmla="*/ 4107358 w 6034979"/>
                <a:gd name="connsiteY416" fmla="*/ 34379 h 221903"/>
                <a:gd name="connsiteX417" fmla="*/ 4124399 w 6034979"/>
                <a:gd name="connsiteY417" fmla="*/ 28352 h 221903"/>
                <a:gd name="connsiteX418" fmla="*/ 4142109 w 6034979"/>
                <a:gd name="connsiteY418" fmla="*/ 19869 h 221903"/>
                <a:gd name="connsiteX419" fmla="*/ 4158555 w 6034979"/>
                <a:gd name="connsiteY419" fmla="*/ 10046 h 221903"/>
                <a:gd name="connsiteX420" fmla="*/ 4171949 w 6034979"/>
                <a:gd name="connsiteY420" fmla="*/ 0 h 221903"/>
                <a:gd name="connsiteX421" fmla="*/ 3676649 w 6034979"/>
                <a:gd name="connsiteY421" fmla="*/ 0 h 221903"/>
                <a:gd name="connsiteX422" fmla="*/ 3685877 w 6034979"/>
                <a:gd name="connsiteY422" fmla="*/ 0 h 221903"/>
                <a:gd name="connsiteX423" fmla="*/ 3685877 w 6034979"/>
                <a:gd name="connsiteY423" fmla="*/ 218182 h 221903"/>
                <a:gd name="connsiteX424" fmla="*/ 3661469 w 6034979"/>
                <a:gd name="connsiteY424" fmla="*/ 218182 h 221903"/>
                <a:gd name="connsiteX425" fmla="*/ 3661469 w 6034979"/>
                <a:gd name="connsiteY425" fmla="*/ 33784 h 221903"/>
                <a:gd name="connsiteX426" fmla="*/ 3653209 w 6034979"/>
                <a:gd name="connsiteY426" fmla="*/ 40258 h 221903"/>
                <a:gd name="connsiteX427" fmla="*/ 3641005 w 6034979"/>
                <a:gd name="connsiteY427" fmla="*/ 47476 h 221903"/>
                <a:gd name="connsiteX428" fmla="*/ 3626717 w 6034979"/>
                <a:gd name="connsiteY428" fmla="*/ 54173 h 221903"/>
                <a:gd name="connsiteX429" fmla="*/ 3612058 w 6034979"/>
                <a:gd name="connsiteY429" fmla="*/ 59085 h 221903"/>
                <a:gd name="connsiteX430" fmla="*/ 3612058 w 6034979"/>
                <a:gd name="connsiteY430" fmla="*/ 34379 h 221903"/>
                <a:gd name="connsiteX431" fmla="*/ 3629099 w 6034979"/>
                <a:gd name="connsiteY431" fmla="*/ 28352 h 221903"/>
                <a:gd name="connsiteX432" fmla="*/ 3646809 w 6034979"/>
                <a:gd name="connsiteY432" fmla="*/ 19869 h 221903"/>
                <a:gd name="connsiteX433" fmla="*/ 3663255 w 6034979"/>
                <a:gd name="connsiteY433" fmla="*/ 10046 h 221903"/>
                <a:gd name="connsiteX434" fmla="*/ 3676649 w 6034979"/>
                <a:gd name="connsiteY434" fmla="*/ 0 h 221903"/>
                <a:gd name="connsiteX435" fmla="*/ 3343273 w 6034979"/>
                <a:gd name="connsiteY435" fmla="*/ 0 h 221903"/>
                <a:gd name="connsiteX436" fmla="*/ 3352500 w 6034979"/>
                <a:gd name="connsiteY436" fmla="*/ 0 h 221903"/>
                <a:gd name="connsiteX437" fmla="*/ 3352500 w 6034979"/>
                <a:gd name="connsiteY437" fmla="*/ 218182 h 221903"/>
                <a:gd name="connsiteX438" fmla="*/ 3328093 w 6034979"/>
                <a:gd name="connsiteY438" fmla="*/ 218182 h 221903"/>
                <a:gd name="connsiteX439" fmla="*/ 3328093 w 6034979"/>
                <a:gd name="connsiteY439" fmla="*/ 33784 h 221903"/>
                <a:gd name="connsiteX440" fmla="*/ 3319833 w 6034979"/>
                <a:gd name="connsiteY440" fmla="*/ 40258 h 221903"/>
                <a:gd name="connsiteX441" fmla="*/ 3307629 w 6034979"/>
                <a:gd name="connsiteY441" fmla="*/ 47476 h 221903"/>
                <a:gd name="connsiteX442" fmla="*/ 3293342 w 6034979"/>
                <a:gd name="connsiteY442" fmla="*/ 54173 h 221903"/>
                <a:gd name="connsiteX443" fmla="*/ 3278682 w 6034979"/>
                <a:gd name="connsiteY443" fmla="*/ 59085 h 221903"/>
                <a:gd name="connsiteX444" fmla="*/ 3278682 w 6034979"/>
                <a:gd name="connsiteY444" fmla="*/ 34379 h 221903"/>
                <a:gd name="connsiteX445" fmla="*/ 3295723 w 6034979"/>
                <a:gd name="connsiteY445" fmla="*/ 28352 h 221903"/>
                <a:gd name="connsiteX446" fmla="*/ 3313433 w 6034979"/>
                <a:gd name="connsiteY446" fmla="*/ 19869 h 221903"/>
                <a:gd name="connsiteX447" fmla="*/ 3329879 w 6034979"/>
                <a:gd name="connsiteY447" fmla="*/ 10046 h 221903"/>
                <a:gd name="connsiteX448" fmla="*/ 3343273 w 6034979"/>
                <a:gd name="connsiteY448" fmla="*/ 0 h 221903"/>
                <a:gd name="connsiteX449" fmla="*/ 3181349 w 6034979"/>
                <a:gd name="connsiteY449" fmla="*/ 0 h 221903"/>
                <a:gd name="connsiteX450" fmla="*/ 3190577 w 6034979"/>
                <a:gd name="connsiteY450" fmla="*/ 0 h 221903"/>
                <a:gd name="connsiteX451" fmla="*/ 3190577 w 6034979"/>
                <a:gd name="connsiteY451" fmla="*/ 218182 h 221903"/>
                <a:gd name="connsiteX452" fmla="*/ 3166169 w 6034979"/>
                <a:gd name="connsiteY452" fmla="*/ 218182 h 221903"/>
                <a:gd name="connsiteX453" fmla="*/ 3166169 w 6034979"/>
                <a:gd name="connsiteY453" fmla="*/ 33784 h 221903"/>
                <a:gd name="connsiteX454" fmla="*/ 3157909 w 6034979"/>
                <a:gd name="connsiteY454" fmla="*/ 40258 h 221903"/>
                <a:gd name="connsiteX455" fmla="*/ 3145705 w 6034979"/>
                <a:gd name="connsiteY455" fmla="*/ 47476 h 221903"/>
                <a:gd name="connsiteX456" fmla="*/ 3131417 w 6034979"/>
                <a:gd name="connsiteY456" fmla="*/ 54173 h 221903"/>
                <a:gd name="connsiteX457" fmla="*/ 3116758 w 6034979"/>
                <a:gd name="connsiteY457" fmla="*/ 59085 h 221903"/>
                <a:gd name="connsiteX458" fmla="*/ 3116758 w 6034979"/>
                <a:gd name="connsiteY458" fmla="*/ 34379 h 221903"/>
                <a:gd name="connsiteX459" fmla="*/ 3133799 w 6034979"/>
                <a:gd name="connsiteY459" fmla="*/ 28352 h 221903"/>
                <a:gd name="connsiteX460" fmla="*/ 3151509 w 6034979"/>
                <a:gd name="connsiteY460" fmla="*/ 19869 h 221903"/>
                <a:gd name="connsiteX461" fmla="*/ 3167955 w 6034979"/>
                <a:gd name="connsiteY461" fmla="*/ 10046 h 221903"/>
                <a:gd name="connsiteX462" fmla="*/ 3181349 w 6034979"/>
                <a:gd name="connsiteY462" fmla="*/ 0 h 221903"/>
                <a:gd name="connsiteX463" fmla="*/ 3009899 w 6034979"/>
                <a:gd name="connsiteY463" fmla="*/ 0 h 221903"/>
                <a:gd name="connsiteX464" fmla="*/ 3019127 w 6034979"/>
                <a:gd name="connsiteY464" fmla="*/ 0 h 221903"/>
                <a:gd name="connsiteX465" fmla="*/ 3019127 w 6034979"/>
                <a:gd name="connsiteY465" fmla="*/ 218182 h 221903"/>
                <a:gd name="connsiteX466" fmla="*/ 2994719 w 6034979"/>
                <a:gd name="connsiteY466" fmla="*/ 218182 h 221903"/>
                <a:gd name="connsiteX467" fmla="*/ 2994719 w 6034979"/>
                <a:gd name="connsiteY467" fmla="*/ 33784 h 221903"/>
                <a:gd name="connsiteX468" fmla="*/ 2986459 w 6034979"/>
                <a:gd name="connsiteY468" fmla="*/ 40258 h 221903"/>
                <a:gd name="connsiteX469" fmla="*/ 2974255 w 6034979"/>
                <a:gd name="connsiteY469" fmla="*/ 47476 h 221903"/>
                <a:gd name="connsiteX470" fmla="*/ 2959967 w 6034979"/>
                <a:gd name="connsiteY470" fmla="*/ 54173 h 221903"/>
                <a:gd name="connsiteX471" fmla="*/ 2945308 w 6034979"/>
                <a:gd name="connsiteY471" fmla="*/ 59085 h 221903"/>
                <a:gd name="connsiteX472" fmla="*/ 2945308 w 6034979"/>
                <a:gd name="connsiteY472" fmla="*/ 34379 h 221903"/>
                <a:gd name="connsiteX473" fmla="*/ 2962349 w 6034979"/>
                <a:gd name="connsiteY473" fmla="*/ 28352 h 221903"/>
                <a:gd name="connsiteX474" fmla="*/ 2980059 w 6034979"/>
                <a:gd name="connsiteY474" fmla="*/ 19869 h 221903"/>
                <a:gd name="connsiteX475" fmla="*/ 2996505 w 6034979"/>
                <a:gd name="connsiteY475" fmla="*/ 10046 h 221903"/>
                <a:gd name="connsiteX476" fmla="*/ 3009899 w 6034979"/>
                <a:gd name="connsiteY476" fmla="*/ 0 h 221903"/>
                <a:gd name="connsiteX477" fmla="*/ 2686049 w 6034979"/>
                <a:gd name="connsiteY477" fmla="*/ 0 h 221903"/>
                <a:gd name="connsiteX478" fmla="*/ 2695277 w 6034979"/>
                <a:gd name="connsiteY478" fmla="*/ 0 h 221903"/>
                <a:gd name="connsiteX479" fmla="*/ 2695277 w 6034979"/>
                <a:gd name="connsiteY479" fmla="*/ 218182 h 221903"/>
                <a:gd name="connsiteX480" fmla="*/ 2670869 w 6034979"/>
                <a:gd name="connsiteY480" fmla="*/ 218182 h 221903"/>
                <a:gd name="connsiteX481" fmla="*/ 2670869 w 6034979"/>
                <a:gd name="connsiteY481" fmla="*/ 33784 h 221903"/>
                <a:gd name="connsiteX482" fmla="*/ 2662609 w 6034979"/>
                <a:gd name="connsiteY482" fmla="*/ 40258 h 221903"/>
                <a:gd name="connsiteX483" fmla="*/ 2650405 w 6034979"/>
                <a:gd name="connsiteY483" fmla="*/ 47476 h 221903"/>
                <a:gd name="connsiteX484" fmla="*/ 2636117 w 6034979"/>
                <a:gd name="connsiteY484" fmla="*/ 54173 h 221903"/>
                <a:gd name="connsiteX485" fmla="*/ 2621458 w 6034979"/>
                <a:gd name="connsiteY485" fmla="*/ 59085 h 221903"/>
                <a:gd name="connsiteX486" fmla="*/ 2621458 w 6034979"/>
                <a:gd name="connsiteY486" fmla="*/ 34379 h 221903"/>
                <a:gd name="connsiteX487" fmla="*/ 2638499 w 6034979"/>
                <a:gd name="connsiteY487" fmla="*/ 28352 h 221903"/>
                <a:gd name="connsiteX488" fmla="*/ 2656209 w 6034979"/>
                <a:gd name="connsiteY488" fmla="*/ 19869 h 221903"/>
                <a:gd name="connsiteX489" fmla="*/ 2672655 w 6034979"/>
                <a:gd name="connsiteY489" fmla="*/ 10046 h 221903"/>
                <a:gd name="connsiteX490" fmla="*/ 2686049 w 6034979"/>
                <a:gd name="connsiteY490" fmla="*/ 0 h 221903"/>
                <a:gd name="connsiteX491" fmla="*/ 2514599 w 6034979"/>
                <a:gd name="connsiteY491" fmla="*/ 0 h 221903"/>
                <a:gd name="connsiteX492" fmla="*/ 2523827 w 6034979"/>
                <a:gd name="connsiteY492" fmla="*/ 0 h 221903"/>
                <a:gd name="connsiteX493" fmla="*/ 2523827 w 6034979"/>
                <a:gd name="connsiteY493" fmla="*/ 218182 h 221903"/>
                <a:gd name="connsiteX494" fmla="*/ 2499419 w 6034979"/>
                <a:gd name="connsiteY494" fmla="*/ 218182 h 221903"/>
                <a:gd name="connsiteX495" fmla="*/ 2499419 w 6034979"/>
                <a:gd name="connsiteY495" fmla="*/ 33784 h 221903"/>
                <a:gd name="connsiteX496" fmla="*/ 2491159 w 6034979"/>
                <a:gd name="connsiteY496" fmla="*/ 40258 h 221903"/>
                <a:gd name="connsiteX497" fmla="*/ 2478955 w 6034979"/>
                <a:gd name="connsiteY497" fmla="*/ 47476 h 221903"/>
                <a:gd name="connsiteX498" fmla="*/ 2464667 w 6034979"/>
                <a:gd name="connsiteY498" fmla="*/ 54173 h 221903"/>
                <a:gd name="connsiteX499" fmla="*/ 2450008 w 6034979"/>
                <a:gd name="connsiteY499" fmla="*/ 59085 h 221903"/>
                <a:gd name="connsiteX500" fmla="*/ 2450008 w 6034979"/>
                <a:gd name="connsiteY500" fmla="*/ 34379 h 221903"/>
                <a:gd name="connsiteX501" fmla="*/ 2467049 w 6034979"/>
                <a:gd name="connsiteY501" fmla="*/ 28352 h 221903"/>
                <a:gd name="connsiteX502" fmla="*/ 2484759 w 6034979"/>
                <a:gd name="connsiteY502" fmla="*/ 19869 h 221903"/>
                <a:gd name="connsiteX503" fmla="*/ 2501205 w 6034979"/>
                <a:gd name="connsiteY503" fmla="*/ 10046 h 221903"/>
                <a:gd name="connsiteX504" fmla="*/ 2514599 w 6034979"/>
                <a:gd name="connsiteY504" fmla="*/ 0 h 221903"/>
                <a:gd name="connsiteX505" fmla="*/ 2028825 w 6034979"/>
                <a:gd name="connsiteY505" fmla="*/ 0 h 221903"/>
                <a:gd name="connsiteX506" fmla="*/ 2038052 w 6034979"/>
                <a:gd name="connsiteY506" fmla="*/ 0 h 221903"/>
                <a:gd name="connsiteX507" fmla="*/ 2038052 w 6034979"/>
                <a:gd name="connsiteY507" fmla="*/ 218182 h 221903"/>
                <a:gd name="connsiteX508" fmla="*/ 2013644 w 6034979"/>
                <a:gd name="connsiteY508" fmla="*/ 218182 h 221903"/>
                <a:gd name="connsiteX509" fmla="*/ 2013644 w 6034979"/>
                <a:gd name="connsiteY509" fmla="*/ 33784 h 221903"/>
                <a:gd name="connsiteX510" fmla="*/ 2005384 w 6034979"/>
                <a:gd name="connsiteY510" fmla="*/ 40258 h 221903"/>
                <a:gd name="connsiteX511" fmla="*/ 1993180 w 6034979"/>
                <a:gd name="connsiteY511" fmla="*/ 47476 h 221903"/>
                <a:gd name="connsiteX512" fmla="*/ 1978893 w 6034979"/>
                <a:gd name="connsiteY512" fmla="*/ 54173 h 221903"/>
                <a:gd name="connsiteX513" fmla="*/ 1964233 w 6034979"/>
                <a:gd name="connsiteY513" fmla="*/ 59085 h 221903"/>
                <a:gd name="connsiteX514" fmla="*/ 1964233 w 6034979"/>
                <a:gd name="connsiteY514" fmla="*/ 34379 h 221903"/>
                <a:gd name="connsiteX515" fmla="*/ 1981274 w 6034979"/>
                <a:gd name="connsiteY515" fmla="*/ 28352 h 221903"/>
                <a:gd name="connsiteX516" fmla="*/ 1998984 w 6034979"/>
                <a:gd name="connsiteY516" fmla="*/ 19869 h 221903"/>
                <a:gd name="connsiteX517" fmla="*/ 2015430 w 6034979"/>
                <a:gd name="connsiteY517" fmla="*/ 10046 h 221903"/>
                <a:gd name="connsiteX518" fmla="*/ 2028825 w 6034979"/>
                <a:gd name="connsiteY518" fmla="*/ 0 h 221903"/>
                <a:gd name="connsiteX519" fmla="*/ 1704974 w 6034979"/>
                <a:gd name="connsiteY519" fmla="*/ 0 h 221903"/>
                <a:gd name="connsiteX520" fmla="*/ 1714202 w 6034979"/>
                <a:gd name="connsiteY520" fmla="*/ 0 h 221903"/>
                <a:gd name="connsiteX521" fmla="*/ 1714202 w 6034979"/>
                <a:gd name="connsiteY521" fmla="*/ 218182 h 221903"/>
                <a:gd name="connsiteX522" fmla="*/ 1689794 w 6034979"/>
                <a:gd name="connsiteY522" fmla="*/ 218182 h 221903"/>
                <a:gd name="connsiteX523" fmla="*/ 1689794 w 6034979"/>
                <a:gd name="connsiteY523" fmla="*/ 33784 h 221903"/>
                <a:gd name="connsiteX524" fmla="*/ 1681534 w 6034979"/>
                <a:gd name="connsiteY524" fmla="*/ 40258 h 221903"/>
                <a:gd name="connsiteX525" fmla="*/ 1669330 w 6034979"/>
                <a:gd name="connsiteY525" fmla="*/ 47476 h 221903"/>
                <a:gd name="connsiteX526" fmla="*/ 1655043 w 6034979"/>
                <a:gd name="connsiteY526" fmla="*/ 54173 h 221903"/>
                <a:gd name="connsiteX527" fmla="*/ 1640383 w 6034979"/>
                <a:gd name="connsiteY527" fmla="*/ 59085 h 221903"/>
                <a:gd name="connsiteX528" fmla="*/ 1640383 w 6034979"/>
                <a:gd name="connsiteY528" fmla="*/ 34379 h 221903"/>
                <a:gd name="connsiteX529" fmla="*/ 1657424 w 6034979"/>
                <a:gd name="connsiteY529" fmla="*/ 28352 h 221903"/>
                <a:gd name="connsiteX530" fmla="*/ 1675135 w 6034979"/>
                <a:gd name="connsiteY530" fmla="*/ 19869 h 221903"/>
                <a:gd name="connsiteX531" fmla="*/ 1691580 w 6034979"/>
                <a:gd name="connsiteY531" fmla="*/ 10046 h 221903"/>
                <a:gd name="connsiteX532" fmla="*/ 1704974 w 6034979"/>
                <a:gd name="connsiteY532" fmla="*/ 0 h 221903"/>
                <a:gd name="connsiteX533" fmla="*/ 1543050 w 6034979"/>
                <a:gd name="connsiteY533" fmla="*/ 0 h 221903"/>
                <a:gd name="connsiteX534" fmla="*/ 1552277 w 6034979"/>
                <a:gd name="connsiteY534" fmla="*/ 0 h 221903"/>
                <a:gd name="connsiteX535" fmla="*/ 1552277 w 6034979"/>
                <a:gd name="connsiteY535" fmla="*/ 218182 h 221903"/>
                <a:gd name="connsiteX536" fmla="*/ 1527869 w 6034979"/>
                <a:gd name="connsiteY536" fmla="*/ 218182 h 221903"/>
                <a:gd name="connsiteX537" fmla="*/ 1527869 w 6034979"/>
                <a:gd name="connsiteY537" fmla="*/ 33784 h 221903"/>
                <a:gd name="connsiteX538" fmla="*/ 1519609 w 6034979"/>
                <a:gd name="connsiteY538" fmla="*/ 40258 h 221903"/>
                <a:gd name="connsiteX539" fmla="*/ 1507405 w 6034979"/>
                <a:gd name="connsiteY539" fmla="*/ 47476 h 221903"/>
                <a:gd name="connsiteX540" fmla="*/ 1493118 w 6034979"/>
                <a:gd name="connsiteY540" fmla="*/ 54173 h 221903"/>
                <a:gd name="connsiteX541" fmla="*/ 1478458 w 6034979"/>
                <a:gd name="connsiteY541" fmla="*/ 59085 h 221903"/>
                <a:gd name="connsiteX542" fmla="*/ 1478458 w 6034979"/>
                <a:gd name="connsiteY542" fmla="*/ 34379 h 221903"/>
                <a:gd name="connsiteX543" fmla="*/ 1495499 w 6034979"/>
                <a:gd name="connsiteY543" fmla="*/ 28352 h 221903"/>
                <a:gd name="connsiteX544" fmla="*/ 1513210 w 6034979"/>
                <a:gd name="connsiteY544" fmla="*/ 19869 h 221903"/>
                <a:gd name="connsiteX545" fmla="*/ 1529655 w 6034979"/>
                <a:gd name="connsiteY545" fmla="*/ 10046 h 221903"/>
                <a:gd name="connsiteX546" fmla="*/ 1543050 w 6034979"/>
                <a:gd name="connsiteY546" fmla="*/ 0 h 221903"/>
                <a:gd name="connsiteX547" fmla="*/ 1219200 w 6034979"/>
                <a:gd name="connsiteY547" fmla="*/ 0 h 221903"/>
                <a:gd name="connsiteX548" fmla="*/ 1228427 w 6034979"/>
                <a:gd name="connsiteY548" fmla="*/ 0 h 221903"/>
                <a:gd name="connsiteX549" fmla="*/ 1228427 w 6034979"/>
                <a:gd name="connsiteY549" fmla="*/ 218182 h 221903"/>
                <a:gd name="connsiteX550" fmla="*/ 1204019 w 6034979"/>
                <a:gd name="connsiteY550" fmla="*/ 218182 h 221903"/>
                <a:gd name="connsiteX551" fmla="*/ 1204019 w 6034979"/>
                <a:gd name="connsiteY551" fmla="*/ 33784 h 221903"/>
                <a:gd name="connsiteX552" fmla="*/ 1195759 w 6034979"/>
                <a:gd name="connsiteY552" fmla="*/ 40258 h 221903"/>
                <a:gd name="connsiteX553" fmla="*/ 1183555 w 6034979"/>
                <a:gd name="connsiteY553" fmla="*/ 47476 h 221903"/>
                <a:gd name="connsiteX554" fmla="*/ 1169268 w 6034979"/>
                <a:gd name="connsiteY554" fmla="*/ 54173 h 221903"/>
                <a:gd name="connsiteX555" fmla="*/ 1154608 w 6034979"/>
                <a:gd name="connsiteY555" fmla="*/ 59085 h 221903"/>
                <a:gd name="connsiteX556" fmla="*/ 1154608 w 6034979"/>
                <a:gd name="connsiteY556" fmla="*/ 34379 h 221903"/>
                <a:gd name="connsiteX557" fmla="*/ 1171649 w 6034979"/>
                <a:gd name="connsiteY557" fmla="*/ 28352 h 221903"/>
                <a:gd name="connsiteX558" fmla="*/ 1189359 w 6034979"/>
                <a:gd name="connsiteY558" fmla="*/ 19869 h 221903"/>
                <a:gd name="connsiteX559" fmla="*/ 1205805 w 6034979"/>
                <a:gd name="connsiteY559" fmla="*/ 10046 h 221903"/>
                <a:gd name="connsiteX560" fmla="*/ 1219200 w 6034979"/>
                <a:gd name="connsiteY560" fmla="*/ 0 h 221903"/>
                <a:gd name="connsiteX561" fmla="*/ 895350 w 6034979"/>
                <a:gd name="connsiteY561" fmla="*/ 0 h 221903"/>
                <a:gd name="connsiteX562" fmla="*/ 904577 w 6034979"/>
                <a:gd name="connsiteY562" fmla="*/ 0 h 221903"/>
                <a:gd name="connsiteX563" fmla="*/ 904577 w 6034979"/>
                <a:gd name="connsiteY563" fmla="*/ 218182 h 221903"/>
                <a:gd name="connsiteX564" fmla="*/ 880169 w 6034979"/>
                <a:gd name="connsiteY564" fmla="*/ 218182 h 221903"/>
                <a:gd name="connsiteX565" fmla="*/ 880169 w 6034979"/>
                <a:gd name="connsiteY565" fmla="*/ 33784 h 221903"/>
                <a:gd name="connsiteX566" fmla="*/ 871909 w 6034979"/>
                <a:gd name="connsiteY566" fmla="*/ 40258 h 221903"/>
                <a:gd name="connsiteX567" fmla="*/ 859705 w 6034979"/>
                <a:gd name="connsiteY567" fmla="*/ 47476 h 221903"/>
                <a:gd name="connsiteX568" fmla="*/ 845418 w 6034979"/>
                <a:gd name="connsiteY568" fmla="*/ 54173 h 221903"/>
                <a:gd name="connsiteX569" fmla="*/ 830758 w 6034979"/>
                <a:gd name="connsiteY569" fmla="*/ 59085 h 221903"/>
                <a:gd name="connsiteX570" fmla="*/ 830758 w 6034979"/>
                <a:gd name="connsiteY570" fmla="*/ 34379 h 221903"/>
                <a:gd name="connsiteX571" fmla="*/ 847799 w 6034979"/>
                <a:gd name="connsiteY571" fmla="*/ 28352 h 221903"/>
                <a:gd name="connsiteX572" fmla="*/ 865510 w 6034979"/>
                <a:gd name="connsiteY572" fmla="*/ 19869 h 221903"/>
                <a:gd name="connsiteX573" fmla="*/ 881955 w 6034979"/>
                <a:gd name="connsiteY573" fmla="*/ 10046 h 221903"/>
                <a:gd name="connsiteX574" fmla="*/ 895350 w 6034979"/>
                <a:gd name="connsiteY574" fmla="*/ 0 h 221903"/>
                <a:gd name="connsiteX575" fmla="*/ 571500 w 6034979"/>
                <a:gd name="connsiteY575" fmla="*/ 0 h 221903"/>
                <a:gd name="connsiteX576" fmla="*/ 580727 w 6034979"/>
                <a:gd name="connsiteY576" fmla="*/ 0 h 221903"/>
                <a:gd name="connsiteX577" fmla="*/ 580727 w 6034979"/>
                <a:gd name="connsiteY577" fmla="*/ 218182 h 221903"/>
                <a:gd name="connsiteX578" fmla="*/ 556319 w 6034979"/>
                <a:gd name="connsiteY578" fmla="*/ 218182 h 221903"/>
                <a:gd name="connsiteX579" fmla="*/ 556319 w 6034979"/>
                <a:gd name="connsiteY579" fmla="*/ 33784 h 221903"/>
                <a:gd name="connsiteX580" fmla="*/ 548059 w 6034979"/>
                <a:gd name="connsiteY580" fmla="*/ 40258 h 221903"/>
                <a:gd name="connsiteX581" fmla="*/ 535855 w 6034979"/>
                <a:gd name="connsiteY581" fmla="*/ 47476 h 221903"/>
                <a:gd name="connsiteX582" fmla="*/ 521568 w 6034979"/>
                <a:gd name="connsiteY582" fmla="*/ 54173 h 221903"/>
                <a:gd name="connsiteX583" fmla="*/ 506908 w 6034979"/>
                <a:gd name="connsiteY583" fmla="*/ 59085 h 221903"/>
                <a:gd name="connsiteX584" fmla="*/ 506908 w 6034979"/>
                <a:gd name="connsiteY584" fmla="*/ 34379 h 221903"/>
                <a:gd name="connsiteX585" fmla="*/ 523949 w 6034979"/>
                <a:gd name="connsiteY585" fmla="*/ 28352 h 221903"/>
                <a:gd name="connsiteX586" fmla="*/ 541659 w 6034979"/>
                <a:gd name="connsiteY586" fmla="*/ 19869 h 221903"/>
                <a:gd name="connsiteX587" fmla="*/ 558105 w 6034979"/>
                <a:gd name="connsiteY587" fmla="*/ 10046 h 221903"/>
                <a:gd name="connsiteX588" fmla="*/ 571500 w 6034979"/>
                <a:gd name="connsiteY588" fmla="*/ 0 h 221903"/>
                <a:gd name="connsiteX589" fmla="*/ 247650 w 6034979"/>
                <a:gd name="connsiteY589" fmla="*/ 0 h 221903"/>
                <a:gd name="connsiteX590" fmla="*/ 256877 w 6034979"/>
                <a:gd name="connsiteY590" fmla="*/ 0 h 221903"/>
                <a:gd name="connsiteX591" fmla="*/ 256877 w 6034979"/>
                <a:gd name="connsiteY591" fmla="*/ 218182 h 221903"/>
                <a:gd name="connsiteX592" fmla="*/ 232469 w 6034979"/>
                <a:gd name="connsiteY592" fmla="*/ 218182 h 221903"/>
                <a:gd name="connsiteX593" fmla="*/ 232469 w 6034979"/>
                <a:gd name="connsiteY593" fmla="*/ 33784 h 221903"/>
                <a:gd name="connsiteX594" fmla="*/ 224209 w 6034979"/>
                <a:gd name="connsiteY594" fmla="*/ 40258 h 221903"/>
                <a:gd name="connsiteX595" fmla="*/ 212005 w 6034979"/>
                <a:gd name="connsiteY595" fmla="*/ 47476 h 221903"/>
                <a:gd name="connsiteX596" fmla="*/ 197718 w 6034979"/>
                <a:gd name="connsiteY596" fmla="*/ 54173 h 221903"/>
                <a:gd name="connsiteX597" fmla="*/ 183058 w 6034979"/>
                <a:gd name="connsiteY597" fmla="*/ 59085 h 221903"/>
                <a:gd name="connsiteX598" fmla="*/ 183058 w 6034979"/>
                <a:gd name="connsiteY598" fmla="*/ 34379 h 221903"/>
                <a:gd name="connsiteX599" fmla="*/ 200099 w 6034979"/>
                <a:gd name="connsiteY599" fmla="*/ 28352 h 221903"/>
                <a:gd name="connsiteX600" fmla="*/ 217810 w 6034979"/>
                <a:gd name="connsiteY600" fmla="*/ 19869 h 221903"/>
                <a:gd name="connsiteX601" fmla="*/ 234255 w 6034979"/>
                <a:gd name="connsiteY601" fmla="*/ 10046 h 221903"/>
                <a:gd name="connsiteX602" fmla="*/ 247650 w 6034979"/>
                <a:gd name="connsiteY602" fmla="*/ 0 h 22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6034979" h="221903">
                  <a:moveTo>
                    <a:pt x="5966667" y="21878"/>
                  </a:moveTo>
                  <a:cubicBezTo>
                    <a:pt x="5936207" y="21878"/>
                    <a:pt x="5920977" y="52784"/>
                    <a:pt x="5920977" y="114598"/>
                  </a:cubicBezTo>
                  <a:cubicBezTo>
                    <a:pt x="5920977" y="172244"/>
                    <a:pt x="5935909" y="201067"/>
                    <a:pt x="5965775" y="201067"/>
                  </a:cubicBezTo>
                  <a:cubicBezTo>
                    <a:pt x="5995243" y="201067"/>
                    <a:pt x="6009977" y="171698"/>
                    <a:pt x="6009977" y="112961"/>
                  </a:cubicBezTo>
                  <a:cubicBezTo>
                    <a:pt x="6009977" y="52239"/>
                    <a:pt x="5995540" y="21878"/>
                    <a:pt x="5966667" y="21878"/>
                  </a:cubicBezTo>
                  <a:close/>
                  <a:moveTo>
                    <a:pt x="5642817" y="21878"/>
                  </a:moveTo>
                  <a:cubicBezTo>
                    <a:pt x="5612357" y="21878"/>
                    <a:pt x="5597127" y="52784"/>
                    <a:pt x="5597127" y="114598"/>
                  </a:cubicBezTo>
                  <a:cubicBezTo>
                    <a:pt x="5597127" y="172244"/>
                    <a:pt x="5612059" y="201067"/>
                    <a:pt x="5641925" y="201067"/>
                  </a:cubicBezTo>
                  <a:cubicBezTo>
                    <a:pt x="5671393" y="201067"/>
                    <a:pt x="5686127" y="171698"/>
                    <a:pt x="5686127" y="112961"/>
                  </a:cubicBezTo>
                  <a:cubicBezTo>
                    <a:pt x="5686127" y="52239"/>
                    <a:pt x="5671690" y="21878"/>
                    <a:pt x="5642817" y="21878"/>
                  </a:cubicBezTo>
                  <a:close/>
                  <a:moveTo>
                    <a:pt x="5147517" y="21878"/>
                  </a:moveTo>
                  <a:cubicBezTo>
                    <a:pt x="5117057" y="21878"/>
                    <a:pt x="5101827" y="52784"/>
                    <a:pt x="5101827" y="114598"/>
                  </a:cubicBezTo>
                  <a:cubicBezTo>
                    <a:pt x="5101827" y="172244"/>
                    <a:pt x="5116759" y="201067"/>
                    <a:pt x="5146625" y="201067"/>
                  </a:cubicBezTo>
                  <a:cubicBezTo>
                    <a:pt x="5176093" y="201067"/>
                    <a:pt x="5190827" y="171698"/>
                    <a:pt x="5190827" y="112961"/>
                  </a:cubicBezTo>
                  <a:cubicBezTo>
                    <a:pt x="5190827" y="52239"/>
                    <a:pt x="5176390" y="21878"/>
                    <a:pt x="5147517" y="21878"/>
                  </a:cubicBezTo>
                  <a:close/>
                  <a:moveTo>
                    <a:pt x="4976067" y="21878"/>
                  </a:moveTo>
                  <a:cubicBezTo>
                    <a:pt x="4945607" y="21878"/>
                    <a:pt x="4930377" y="52784"/>
                    <a:pt x="4930377" y="114598"/>
                  </a:cubicBezTo>
                  <a:cubicBezTo>
                    <a:pt x="4930377" y="172244"/>
                    <a:pt x="4945309" y="201067"/>
                    <a:pt x="4975175" y="201067"/>
                  </a:cubicBezTo>
                  <a:cubicBezTo>
                    <a:pt x="5004643" y="201067"/>
                    <a:pt x="5019377" y="171698"/>
                    <a:pt x="5019377" y="112961"/>
                  </a:cubicBezTo>
                  <a:cubicBezTo>
                    <a:pt x="5019377" y="52239"/>
                    <a:pt x="5004940" y="21878"/>
                    <a:pt x="4976067" y="21878"/>
                  </a:cubicBezTo>
                  <a:close/>
                  <a:moveTo>
                    <a:pt x="4652217" y="21878"/>
                  </a:moveTo>
                  <a:cubicBezTo>
                    <a:pt x="4621757" y="21878"/>
                    <a:pt x="4606527" y="52784"/>
                    <a:pt x="4606527" y="114598"/>
                  </a:cubicBezTo>
                  <a:cubicBezTo>
                    <a:pt x="4606527" y="172244"/>
                    <a:pt x="4621460" y="201067"/>
                    <a:pt x="4651325" y="201067"/>
                  </a:cubicBezTo>
                  <a:cubicBezTo>
                    <a:pt x="4680793" y="201067"/>
                    <a:pt x="4695527" y="171698"/>
                    <a:pt x="4695527" y="112961"/>
                  </a:cubicBezTo>
                  <a:cubicBezTo>
                    <a:pt x="4695527" y="52239"/>
                    <a:pt x="4681090" y="21878"/>
                    <a:pt x="4652217" y="21878"/>
                  </a:cubicBezTo>
                  <a:close/>
                  <a:moveTo>
                    <a:pt x="3985466" y="21878"/>
                  </a:moveTo>
                  <a:cubicBezTo>
                    <a:pt x="3955006" y="21878"/>
                    <a:pt x="3939776" y="52784"/>
                    <a:pt x="3939776" y="114598"/>
                  </a:cubicBezTo>
                  <a:cubicBezTo>
                    <a:pt x="3939776" y="172244"/>
                    <a:pt x="3954709" y="201067"/>
                    <a:pt x="3984574" y="201067"/>
                  </a:cubicBezTo>
                  <a:cubicBezTo>
                    <a:pt x="4014042" y="201067"/>
                    <a:pt x="4028776" y="171698"/>
                    <a:pt x="4028776" y="112961"/>
                  </a:cubicBezTo>
                  <a:cubicBezTo>
                    <a:pt x="4028776" y="52239"/>
                    <a:pt x="4014339" y="21878"/>
                    <a:pt x="3985466" y="21878"/>
                  </a:cubicBezTo>
                  <a:close/>
                  <a:moveTo>
                    <a:pt x="3823542" y="21878"/>
                  </a:moveTo>
                  <a:cubicBezTo>
                    <a:pt x="3793082" y="21878"/>
                    <a:pt x="3777851" y="52784"/>
                    <a:pt x="3777851" y="114598"/>
                  </a:cubicBezTo>
                  <a:cubicBezTo>
                    <a:pt x="3777851" y="172244"/>
                    <a:pt x="3792784" y="201067"/>
                    <a:pt x="3822648" y="201067"/>
                  </a:cubicBezTo>
                  <a:cubicBezTo>
                    <a:pt x="3852116" y="201067"/>
                    <a:pt x="3866850" y="171698"/>
                    <a:pt x="3866850" y="112961"/>
                  </a:cubicBezTo>
                  <a:cubicBezTo>
                    <a:pt x="3866850" y="52239"/>
                    <a:pt x="3852414" y="21878"/>
                    <a:pt x="3823542" y="21878"/>
                  </a:cubicBezTo>
                  <a:close/>
                  <a:moveTo>
                    <a:pt x="3490166" y="21878"/>
                  </a:moveTo>
                  <a:cubicBezTo>
                    <a:pt x="3459706" y="21878"/>
                    <a:pt x="3444476" y="52784"/>
                    <a:pt x="3444476" y="114598"/>
                  </a:cubicBezTo>
                  <a:cubicBezTo>
                    <a:pt x="3444476" y="172244"/>
                    <a:pt x="3459409" y="201067"/>
                    <a:pt x="3489274" y="201067"/>
                  </a:cubicBezTo>
                  <a:cubicBezTo>
                    <a:pt x="3518742" y="201067"/>
                    <a:pt x="3533476" y="171698"/>
                    <a:pt x="3533476" y="112961"/>
                  </a:cubicBezTo>
                  <a:cubicBezTo>
                    <a:pt x="3533476" y="52239"/>
                    <a:pt x="3519039" y="21878"/>
                    <a:pt x="3490166" y="21878"/>
                  </a:cubicBezTo>
                  <a:close/>
                  <a:moveTo>
                    <a:pt x="2832942" y="21878"/>
                  </a:moveTo>
                  <a:cubicBezTo>
                    <a:pt x="2802482" y="21878"/>
                    <a:pt x="2787251" y="52784"/>
                    <a:pt x="2787251" y="114598"/>
                  </a:cubicBezTo>
                  <a:cubicBezTo>
                    <a:pt x="2787251" y="172244"/>
                    <a:pt x="2802184" y="201067"/>
                    <a:pt x="2832048" y="201067"/>
                  </a:cubicBezTo>
                  <a:cubicBezTo>
                    <a:pt x="2861516" y="201067"/>
                    <a:pt x="2876250" y="171698"/>
                    <a:pt x="2876250" y="112961"/>
                  </a:cubicBezTo>
                  <a:cubicBezTo>
                    <a:pt x="2876250" y="52239"/>
                    <a:pt x="2861814" y="21878"/>
                    <a:pt x="2832942" y="21878"/>
                  </a:cubicBezTo>
                  <a:close/>
                  <a:moveTo>
                    <a:pt x="2337642" y="21878"/>
                  </a:moveTo>
                  <a:cubicBezTo>
                    <a:pt x="2307181" y="21878"/>
                    <a:pt x="2291952" y="52784"/>
                    <a:pt x="2291952" y="114598"/>
                  </a:cubicBezTo>
                  <a:cubicBezTo>
                    <a:pt x="2291952" y="172244"/>
                    <a:pt x="2306884" y="201067"/>
                    <a:pt x="2336748" y="201067"/>
                  </a:cubicBezTo>
                  <a:cubicBezTo>
                    <a:pt x="2366217" y="201067"/>
                    <a:pt x="2380950" y="171698"/>
                    <a:pt x="2380950" y="112961"/>
                  </a:cubicBezTo>
                  <a:cubicBezTo>
                    <a:pt x="2380950" y="52239"/>
                    <a:pt x="2366514" y="21878"/>
                    <a:pt x="2337642" y="21878"/>
                  </a:cubicBezTo>
                  <a:close/>
                  <a:moveTo>
                    <a:pt x="2175717" y="21878"/>
                  </a:moveTo>
                  <a:cubicBezTo>
                    <a:pt x="2145257" y="21878"/>
                    <a:pt x="2130027" y="52784"/>
                    <a:pt x="2130027" y="114598"/>
                  </a:cubicBezTo>
                  <a:cubicBezTo>
                    <a:pt x="2130027" y="172244"/>
                    <a:pt x="2144959" y="201067"/>
                    <a:pt x="2174824" y="201067"/>
                  </a:cubicBezTo>
                  <a:cubicBezTo>
                    <a:pt x="2204292" y="201067"/>
                    <a:pt x="2219026" y="171698"/>
                    <a:pt x="2219026" y="112961"/>
                  </a:cubicBezTo>
                  <a:cubicBezTo>
                    <a:pt x="2219026" y="52239"/>
                    <a:pt x="2204590" y="21878"/>
                    <a:pt x="2175717" y="21878"/>
                  </a:cubicBezTo>
                  <a:close/>
                  <a:moveTo>
                    <a:pt x="1851868" y="21878"/>
                  </a:moveTo>
                  <a:cubicBezTo>
                    <a:pt x="1821408" y="21878"/>
                    <a:pt x="1806178" y="52784"/>
                    <a:pt x="1806178" y="114598"/>
                  </a:cubicBezTo>
                  <a:cubicBezTo>
                    <a:pt x="1806178" y="172244"/>
                    <a:pt x="1821110" y="201067"/>
                    <a:pt x="1850975" y="201067"/>
                  </a:cubicBezTo>
                  <a:cubicBezTo>
                    <a:pt x="1880443" y="201067"/>
                    <a:pt x="1895177" y="171698"/>
                    <a:pt x="1895177" y="112961"/>
                  </a:cubicBezTo>
                  <a:cubicBezTo>
                    <a:pt x="1895177" y="52239"/>
                    <a:pt x="1880741" y="21878"/>
                    <a:pt x="1851868" y="21878"/>
                  </a:cubicBezTo>
                  <a:close/>
                  <a:moveTo>
                    <a:pt x="1366093" y="21878"/>
                  </a:moveTo>
                  <a:cubicBezTo>
                    <a:pt x="1335633" y="21878"/>
                    <a:pt x="1320403" y="52784"/>
                    <a:pt x="1320403" y="114598"/>
                  </a:cubicBezTo>
                  <a:cubicBezTo>
                    <a:pt x="1320403" y="172244"/>
                    <a:pt x="1335335" y="201067"/>
                    <a:pt x="1365200" y="201067"/>
                  </a:cubicBezTo>
                  <a:cubicBezTo>
                    <a:pt x="1394668" y="201067"/>
                    <a:pt x="1409402" y="171698"/>
                    <a:pt x="1409402" y="112961"/>
                  </a:cubicBezTo>
                  <a:cubicBezTo>
                    <a:pt x="1409402" y="52239"/>
                    <a:pt x="1394966" y="21878"/>
                    <a:pt x="1366093" y="21878"/>
                  </a:cubicBezTo>
                  <a:close/>
                  <a:moveTo>
                    <a:pt x="1042243" y="21878"/>
                  </a:moveTo>
                  <a:cubicBezTo>
                    <a:pt x="1011783" y="21878"/>
                    <a:pt x="996553" y="52784"/>
                    <a:pt x="996553" y="114598"/>
                  </a:cubicBezTo>
                  <a:cubicBezTo>
                    <a:pt x="996553" y="172244"/>
                    <a:pt x="1011485" y="201067"/>
                    <a:pt x="1041350" y="201067"/>
                  </a:cubicBezTo>
                  <a:cubicBezTo>
                    <a:pt x="1070818" y="201067"/>
                    <a:pt x="1085552" y="171698"/>
                    <a:pt x="1085552" y="112961"/>
                  </a:cubicBezTo>
                  <a:cubicBezTo>
                    <a:pt x="1085552" y="52239"/>
                    <a:pt x="1071115" y="21878"/>
                    <a:pt x="1042243" y="21878"/>
                  </a:cubicBezTo>
                  <a:close/>
                  <a:moveTo>
                    <a:pt x="718393" y="21878"/>
                  </a:moveTo>
                  <a:cubicBezTo>
                    <a:pt x="687933" y="21878"/>
                    <a:pt x="672703" y="52784"/>
                    <a:pt x="672703" y="114598"/>
                  </a:cubicBezTo>
                  <a:cubicBezTo>
                    <a:pt x="672703" y="172244"/>
                    <a:pt x="687635" y="201067"/>
                    <a:pt x="717500" y="201067"/>
                  </a:cubicBezTo>
                  <a:cubicBezTo>
                    <a:pt x="746968" y="201067"/>
                    <a:pt x="761702" y="171698"/>
                    <a:pt x="761702" y="112961"/>
                  </a:cubicBezTo>
                  <a:cubicBezTo>
                    <a:pt x="761702" y="52239"/>
                    <a:pt x="747266" y="21878"/>
                    <a:pt x="718393" y="21878"/>
                  </a:cubicBezTo>
                  <a:close/>
                  <a:moveTo>
                    <a:pt x="394543" y="21878"/>
                  </a:moveTo>
                  <a:cubicBezTo>
                    <a:pt x="364083" y="21878"/>
                    <a:pt x="348853" y="52784"/>
                    <a:pt x="348853" y="114598"/>
                  </a:cubicBezTo>
                  <a:cubicBezTo>
                    <a:pt x="348853" y="172244"/>
                    <a:pt x="363785" y="201067"/>
                    <a:pt x="393650" y="201067"/>
                  </a:cubicBezTo>
                  <a:cubicBezTo>
                    <a:pt x="423118" y="201067"/>
                    <a:pt x="437852" y="171698"/>
                    <a:pt x="437852" y="112961"/>
                  </a:cubicBezTo>
                  <a:cubicBezTo>
                    <a:pt x="437852" y="52239"/>
                    <a:pt x="423416" y="21878"/>
                    <a:pt x="394543" y="21878"/>
                  </a:cubicBezTo>
                  <a:close/>
                  <a:moveTo>
                    <a:pt x="70693" y="21878"/>
                  </a:moveTo>
                  <a:cubicBezTo>
                    <a:pt x="40233" y="21878"/>
                    <a:pt x="25003" y="52784"/>
                    <a:pt x="25003" y="114598"/>
                  </a:cubicBezTo>
                  <a:cubicBezTo>
                    <a:pt x="25003" y="172244"/>
                    <a:pt x="39935" y="201067"/>
                    <a:pt x="69800" y="201067"/>
                  </a:cubicBezTo>
                  <a:cubicBezTo>
                    <a:pt x="99268" y="201067"/>
                    <a:pt x="114002" y="171698"/>
                    <a:pt x="114002" y="112961"/>
                  </a:cubicBezTo>
                  <a:cubicBezTo>
                    <a:pt x="114002" y="52239"/>
                    <a:pt x="99566" y="21878"/>
                    <a:pt x="70693" y="21878"/>
                  </a:cubicBezTo>
                  <a:close/>
                  <a:moveTo>
                    <a:pt x="5967858" y="1191"/>
                  </a:moveTo>
                  <a:cubicBezTo>
                    <a:pt x="6012606" y="1191"/>
                    <a:pt x="6034979" y="37654"/>
                    <a:pt x="6034979" y="110579"/>
                  </a:cubicBezTo>
                  <a:cubicBezTo>
                    <a:pt x="6034979" y="128439"/>
                    <a:pt x="6033367" y="144264"/>
                    <a:pt x="6030143" y="158056"/>
                  </a:cubicBezTo>
                  <a:cubicBezTo>
                    <a:pt x="6026918" y="171847"/>
                    <a:pt x="6022255" y="183480"/>
                    <a:pt x="6016153" y="192956"/>
                  </a:cubicBezTo>
                  <a:cubicBezTo>
                    <a:pt x="6010051" y="202431"/>
                    <a:pt x="6002560" y="209624"/>
                    <a:pt x="5993680" y="214536"/>
                  </a:cubicBezTo>
                  <a:cubicBezTo>
                    <a:pt x="5984799" y="219447"/>
                    <a:pt x="5974705" y="221903"/>
                    <a:pt x="5963393" y="221903"/>
                  </a:cubicBezTo>
                  <a:cubicBezTo>
                    <a:pt x="5952677" y="221903"/>
                    <a:pt x="5943127" y="219546"/>
                    <a:pt x="5934744" y="214833"/>
                  </a:cubicBezTo>
                  <a:cubicBezTo>
                    <a:pt x="5926360" y="210121"/>
                    <a:pt x="5919291" y="203250"/>
                    <a:pt x="5913536" y="194221"/>
                  </a:cubicBezTo>
                  <a:cubicBezTo>
                    <a:pt x="5907781" y="185192"/>
                    <a:pt x="5903415" y="174104"/>
                    <a:pt x="5900439" y="160958"/>
                  </a:cubicBezTo>
                  <a:cubicBezTo>
                    <a:pt x="5897463" y="147811"/>
                    <a:pt x="5895974" y="132755"/>
                    <a:pt x="5895974" y="115788"/>
                  </a:cubicBezTo>
                  <a:cubicBezTo>
                    <a:pt x="5895974" y="97135"/>
                    <a:pt x="5897537" y="80665"/>
                    <a:pt x="5900663" y="66377"/>
                  </a:cubicBezTo>
                  <a:cubicBezTo>
                    <a:pt x="5903787" y="52090"/>
                    <a:pt x="5908377" y="40109"/>
                    <a:pt x="5914429" y="30435"/>
                  </a:cubicBezTo>
                  <a:cubicBezTo>
                    <a:pt x="5920481" y="20762"/>
                    <a:pt x="5927997" y="13469"/>
                    <a:pt x="5936977" y="8558"/>
                  </a:cubicBezTo>
                  <a:cubicBezTo>
                    <a:pt x="5945955" y="3646"/>
                    <a:pt x="5956249" y="1191"/>
                    <a:pt x="5967858" y="1191"/>
                  </a:cubicBezTo>
                  <a:close/>
                  <a:moveTo>
                    <a:pt x="5644008" y="1191"/>
                  </a:moveTo>
                  <a:cubicBezTo>
                    <a:pt x="5688756" y="1191"/>
                    <a:pt x="5711129" y="37654"/>
                    <a:pt x="5711129" y="110579"/>
                  </a:cubicBezTo>
                  <a:cubicBezTo>
                    <a:pt x="5711129" y="128439"/>
                    <a:pt x="5709517" y="144264"/>
                    <a:pt x="5706293" y="158056"/>
                  </a:cubicBezTo>
                  <a:cubicBezTo>
                    <a:pt x="5703068" y="171847"/>
                    <a:pt x="5698405" y="183480"/>
                    <a:pt x="5692303" y="192956"/>
                  </a:cubicBezTo>
                  <a:cubicBezTo>
                    <a:pt x="5686201" y="202431"/>
                    <a:pt x="5678710" y="209624"/>
                    <a:pt x="5669830" y="214536"/>
                  </a:cubicBezTo>
                  <a:cubicBezTo>
                    <a:pt x="5660949" y="219447"/>
                    <a:pt x="5650855" y="221903"/>
                    <a:pt x="5639543" y="221903"/>
                  </a:cubicBezTo>
                  <a:cubicBezTo>
                    <a:pt x="5628827" y="221903"/>
                    <a:pt x="5619277" y="219546"/>
                    <a:pt x="5610894" y="214833"/>
                  </a:cubicBezTo>
                  <a:cubicBezTo>
                    <a:pt x="5602510" y="210121"/>
                    <a:pt x="5595441" y="203250"/>
                    <a:pt x="5589686" y="194221"/>
                  </a:cubicBezTo>
                  <a:cubicBezTo>
                    <a:pt x="5583931" y="185192"/>
                    <a:pt x="5579565" y="174104"/>
                    <a:pt x="5576589" y="160958"/>
                  </a:cubicBezTo>
                  <a:cubicBezTo>
                    <a:pt x="5573613" y="147811"/>
                    <a:pt x="5572124" y="132755"/>
                    <a:pt x="5572124" y="115788"/>
                  </a:cubicBezTo>
                  <a:cubicBezTo>
                    <a:pt x="5572124" y="97135"/>
                    <a:pt x="5573687" y="80665"/>
                    <a:pt x="5576813" y="66377"/>
                  </a:cubicBezTo>
                  <a:cubicBezTo>
                    <a:pt x="5579937" y="52090"/>
                    <a:pt x="5584527" y="40109"/>
                    <a:pt x="5590579" y="30435"/>
                  </a:cubicBezTo>
                  <a:cubicBezTo>
                    <a:pt x="5596631" y="20762"/>
                    <a:pt x="5604147" y="13469"/>
                    <a:pt x="5613127" y="8558"/>
                  </a:cubicBezTo>
                  <a:cubicBezTo>
                    <a:pt x="5622105" y="3646"/>
                    <a:pt x="5632399" y="1191"/>
                    <a:pt x="5644008" y="1191"/>
                  </a:cubicBezTo>
                  <a:close/>
                  <a:moveTo>
                    <a:pt x="5148708" y="1191"/>
                  </a:moveTo>
                  <a:cubicBezTo>
                    <a:pt x="5193456" y="1191"/>
                    <a:pt x="5215829" y="37654"/>
                    <a:pt x="5215829" y="110579"/>
                  </a:cubicBezTo>
                  <a:cubicBezTo>
                    <a:pt x="5215829" y="128439"/>
                    <a:pt x="5214217" y="144264"/>
                    <a:pt x="5210993" y="158056"/>
                  </a:cubicBezTo>
                  <a:cubicBezTo>
                    <a:pt x="5207768" y="171847"/>
                    <a:pt x="5203105" y="183480"/>
                    <a:pt x="5197003" y="192956"/>
                  </a:cubicBezTo>
                  <a:cubicBezTo>
                    <a:pt x="5190901" y="202431"/>
                    <a:pt x="5183410" y="209624"/>
                    <a:pt x="5174530" y="214536"/>
                  </a:cubicBezTo>
                  <a:cubicBezTo>
                    <a:pt x="5165649" y="219447"/>
                    <a:pt x="5155555" y="221903"/>
                    <a:pt x="5144243" y="221903"/>
                  </a:cubicBezTo>
                  <a:cubicBezTo>
                    <a:pt x="5133527" y="221903"/>
                    <a:pt x="5123977" y="219546"/>
                    <a:pt x="5115594" y="214833"/>
                  </a:cubicBezTo>
                  <a:cubicBezTo>
                    <a:pt x="5107210" y="210121"/>
                    <a:pt x="5100141" y="203250"/>
                    <a:pt x="5094386" y="194221"/>
                  </a:cubicBezTo>
                  <a:cubicBezTo>
                    <a:pt x="5088631" y="185192"/>
                    <a:pt x="5084265" y="174104"/>
                    <a:pt x="5081289" y="160958"/>
                  </a:cubicBezTo>
                  <a:cubicBezTo>
                    <a:pt x="5078313" y="147811"/>
                    <a:pt x="5076824" y="132755"/>
                    <a:pt x="5076824" y="115788"/>
                  </a:cubicBezTo>
                  <a:cubicBezTo>
                    <a:pt x="5076824" y="97135"/>
                    <a:pt x="5078387" y="80665"/>
                    <a:pt x="5081513" y="66377"/>
                  </a:cubicBezTo>
                  <a:cubicBezTo>
                    <a:pt x="5084637" y="52090"/>
                    <a:pt x="5089227" y="40109"/>
                    <a:pt x="5095279" y="30435"/>
                  </a:cubicBezTo>
                  <a:cubicBezTo>
                    <a:pt x="5101331" y="20762"/>
                    <a:pt x="5108847" y="13469"/>
                    <a:pt x="5117827" y="8558"/>
                  </a:cubicBezTo>
                  <a:cubicBezTo>
                    <a:pt x="5126805" y="3646"/>
                    <a:pt x="5137099" y="1191"/>
                    <a:pt x="5148708" y="1191"/>
                  </a:cubicBezTo>
                  <a:close/>
                  <a:moveTo>
                    <a:pt x="4977258" y="1191"/>
                  </a:moveTo>
                  <a:cubicBezTo>
                    <a:pt x="5022006" y="1191"/>
                    <a:pt x="5044379" y="37654"/>
                    <a:pt x="5044379" y="110579"/>
                  </a:cubicBezTo>
                  <a:cubicBezTo>
                    <a:pt x="5044379" y="128439"/>
                    <a:pt x="5042767" y="144264"/>
                    <a:pt x="5039543" y="158056"/>
                  </a:cubicBezTo>
                  <a:cubicBezTo>
                    <a:pt x="5036318" y="171847"/>
                    <a:pt x="5031655" y="183480"/>
                    <a:pt x="5025553" y="192956"/>
                  </a:cubicBezTo>
                  <a:cubicBezTo>
                    <a:pt x="5019451" y="202431"/>
                    <a:pt x="5011960" y="209624"/>
                    <a:pt x="5003080" y="214536"/>
                  </a:cubicBezTo>
                  <a:cubicBezTo>
                    <a:pt x="4994199" y="219447"/>
                    <a:pt x="4984105" y="221903"/>
                    <a:pt x="4972793" y="221903"/>
                  </a:cubicBezTo>
                  <a:cubicBezTo>
                    <a:pt x="4962077" y="221903"/>
                    <a:pt x="4952527" y="219546"/>
                    <a:pt x="4944144" y="214833"/>
                  </a:cubicBezTo>
                  <a:cubicBezTo>
                    <a:pt x="4935760" y="210121"/>
                    <a:pt x="4928691" y="203250"/>
                    <a:pt x="4922936" y="194221"/>
                  </a:cubicBezTo>
                  <a:cubicBezTo>
                    <a:pt x="4917181" y="185192"/>
                    <a:pt x="4912815" y="174104"/>
                    <a:pt x="4909839" y="160958"/>
                  </a:cubicBezTo>
                  <a:cubicBezTo>
                    <a:pt x="4906863" y="147811"/>
                    <a:pt x="4905374" y="132755"/>
                    <a:pt x="4905374" y="115788"/>
                  </a:cubicBezTo>
                  <a:cubicBezTo>
                    <a:pt x="4905374" y="97135"/>
                    <a:pt x="4906937" y="80665"/>
                    <a:pt x="4910063" y="66377"/>
                  </a:cubicBezTo>
                  <a:cubicBezTo>
                    <a:pt x="4913187" y="52090"/>
                    <a:pt x="4917777" y="40109"/>
                    <a:pt x="4923829" y="30435"/>
                  </a:cubicBezTo>
                  <a:cubicBezTo>
                    <a:pt x="4929881" y="20762"/>
                    <a:pt x="4937397" y="13469"/>
                    <a:pt x="4946377" y="8558"/>
                  </a:cubicBezTo>
                  <a:cubicBezTo>
                    <a:pt x="4955355" y="3646"/>
                    <a:pt x="4965649" y="1191"/>
                    <a:pt x="4977258" y="1191"/>
                  </a:cubicBezTo>
                  <a:close/>
                  <a:moveTo>
                    <a:pt x="4653408" y="1191"/>
                  </a:moveTo>
                  <a:cubicBezTo>
                    <a:pt x="4698156" y="1191"/>
                    <a:pt x="4720529" y="37654"/>
                    <a:pt x="4720529" y="110579"/>
                  </a:cubicBezTo>
                  <a:cubicBezTo>
                    <a:pt x="4720529" y="128439"/>
                    <a:pt x="4718917" y="144264"/>
                    <a:pt x="4715693" y="158056"/>
                  </a:cubicBezTo>
                  <a:cubicBezTo>
                    <a:pt x="4712469" y="171847"/>
                    <a:pt x="4707805" y="183480"/>
                    <a:pt x="4701703" y="192956"/>
                  </a:cubicBezTo>
                  <a:cubicBezTo>
                    <a:pt x="4695601" y="202431"/>
                    <a:pt x="4688110" y="209624"/>
                    <a:pt x="4679230" y="214536"/>
                  </a:cubicBezTo>
                  <a:cubicBezTo>
                    <a:pt x="4670350" y="219447"/>
                    <a:pt x="4660255" y="221903"/>
                    <a:pt x="4648943" y="221903"/>
                  </a:cubicBezTo>
                  <a:cubicBezTo>
                    <a:pt x="4638227" y="221903"/>
                    <a:pt x="4628678" y="219546"/>
                    <a:pt x="4620294" y="214833"/>
                  </a:cubicBezTo>
                  <a:cubicBezTo>
                    <a:pt x="4611910" y="210121"/>
                    <a:pt x="4604841" y="203250"/>
                    <a:pt x="4599086" y="194221"/>
                  </a:cubicBezTo>
                  <a:cubicBezTo>
                    <a:pt x="4593331" y="185192"/>
                    <a:pt x="4588965" y="174104"/>
                    <a:pt x="4585989" y="160958"/>
                  </a:cubicBezTo>
                  <a:cubicBezTo>
                    <a:pt x="4583013" y="147811"/>
                    <a:pt x="4581524" y="132755"/>
                    <a:pt x="4581524" y="115788"/>
                  </a:cubicBezTo>
                  <a:cubicBezTo>
                    <a:pt x="4581524" y="97135"/>
                    <a:pt x="4583087" y="80665"/>
                    <a:pt x="4586213" y="66377"/>
                  </a:cubicBezTo>
                  <a:cubicBezTo>
                    <a:pt x="4589337" y="52090"/>
                    <a:pt x="4593927" y="40109"/>
                    <a:pt x="4599979" y="30435"/>
                  </a:cubicBezTo>
                  <a:cubicBezTo>
                    <a:pt x="4606031" y="20762"/>
                    <a:pt x="4613547" y="13469"/>
                    <a:pt x="4622527" y="8558"/>
                  </a:cubicBezTo>
                  <a:cubicBezTo>
                    <a:pt x="4631506" y="3646"/>
                    <a:pt x="4641799" y="1191"/>
                    <a:pt x="4653408" y="1191"/>
                  </a:cubicBezTo>
                  <a:close/>
                  <a:moveTo>
                    <a:pt x="3986657" y="1191"/>
                  </a:moveTo>
                  <a:cubicBezTo>
                    <a:pt x="4031405" y="1191"/>
                    <a:pt x="4053779" y="37654"/>
                    <a:pt x="4053779" y="110579"/>
                  </a:cubicBezTo>
                  <a:cubicBezTo>
                    <a:pt x="4053779" y="128439"/>
                    <a:pt x="4052166" y="144264"/>
                    <a:pt x="4048942" y="158056"/>
                  </a:cubicBezTo>
                  <a:cubicBezTo>
                    <a:pt x="4045717" y="171847"/>
                    <a:pt x="4041054" y="183480"/>
                    <a:pt x="4034952" y="192956"/>
                  </a:cubicBezTo>
                  <a:cubicBezTo>
                    <a:pt x="4028850" y="202431"/>
                    <a:pt x="4021359" y="209624"/>
                    <a:pt x="4012479" y="214536"/>
                  </a:cubicBezTo>
                  <a:cubicBezTo>
                    <a:pt x="4003599" y="219447"/>
                    <a:pt x="3993503" y="221903"/>
                    <a:pt x="3982192" y="221903"/>
                  </a:cubicBezTo>
                  <a:cubicBezTo>
                    <a:pt x="3971477" y="221903"/>
                    <a:pt x="3961927" y="219546"/>
                    <a:pt x="3953543" y="214833"/>
                  </a:cubicBezTo>
                  <a:cubicBezTo>
                    <a:pt x="3945159" y="210121"/>
                    <a:pt x="3938090" y="203250"/>
                    <a:pt x="3932335" y="194221"/>
                  </a:cubicBezTo>
                  <a:cubicBezTo>
                    <a:pt x="3926580" y="185192"/>
                    <a:pt x="3922214" y="174104"/>
                    <a:pt x="3919238" y="160958"/>
                  </a:cubicBezTo>
                  <a:cubicBezTo>
                    <a:pt x="3916262" y="147811"/>
                    <a:pt x="3914773" y="132755"/>
                    <a:pt x="3914773" y="115788"/>
                  </a:cubicBezTo>
                  <a:cubicBezTo>
                    <a:pt x="3914773" y="97135"/>
                    <a:pt x="3916336" y="80665"/>
                    <a:pt x="3919461" y="66377"/>
                  </a:cubicBezTo>
                  <a:cubicBezTo>
                    <a:pt x="3922587" y="52090"/>
                    <a:pt x="3927176" y="40109"/>
                    <a:pt x="3933228" y="30435"/>
                  </a:cubicBezTo>
                  <a:cubicBezTo>
                    <a:pt x="3939280" y="20762"/>
                    <a:pt x="3946796" y="13469"/>
                    <a:pt x="3955775" y="8558"/>
                  </a:cubicBezTo>
                  <a:cubicBezTo>
                    <a:pt x="3964755" y="3646"/>
                    <a:pt x="3975048" y="1191"/>
                    <a:pt x="3986657" y="1191"/>
                  </a:cubicBezTo>
                  <a:close/>
                  <a:moveTo>
                    <a:pt x="3824732" y="1191"/>
                  </a:moveTo>
                  <a:cubicBezTo>
                    <a:pt x="3869480" y="1191"/>
                    <a:pt x="3891854" y="37654"/>
                    <a:pt x="3891854" y="110579"/>
                  </a:cubicBezTo>
                  <a:cubicBezTo>
                    <a:pt x="3891854" y="128439"/>
                    <a:pt x="3890241" y="144264"/>
                    <a:pt x="3887017" y="158056"/>
                  </a:cubicBezTo>
                  <a:cubicBezTo>
                    <a:pt x="3883792" y="171847"/>
                    <a:pt x="3879129" y="183480"/>
                    <a:pt x="3873027" y="192956"/>
                  </a:cubicBezTo>
                  <a:cubicBezTo>
                    <a:pt x="3866925" y="202431"/>
                    <a:pt x="3859434" y="209624"/>
                    <a:pt x="3850554" y="214536"/>
                  </a:cubicBezTo>
                  <a:cubicBezTo>
                    <a:pt x="3841674" y="219447"/>
                    <a:pt x="3831578" y="221903"/>
                    <a:pt x="3820267" y="221903"/>
                  </a:cubicBezTo>
                  <a:cubicBezTo>
                    <a:pt x="3809552" y="221903"/>
                    <a:pt x="3800002" y="219546"/>
                    <a:pt x="3791618" y="214833"/>
                  </a:cubicBezTo>
                  <a:cubicBezTo>
                    <a:pt x="3783234" y="210121"/>
                    <a:pt x="3776164" y="203250"/>
                    <a:pt x="3770410" y="194221"/>
                  </a:cubicBezTo>
                  <a:cubicBezTo>
                    <a:pt x="3764655" y="185192"/>
                    <a:pt x="3760290" y="174104"/>
                    <a:pt x="3757313" y="160958"/>
                  </a:cubicBezTo>
                  <a:cubicBezTo>
                    <a:pt x="3754336" y="147811"/>
                    <a:pt x="3752848" y="132755"/>
                    <a:pt x="3752848" y="115788"/>
                  </a:cubicBezTo>
                  <a:cubicBezTo>
                    <a:pt x="3752848" y="97135"/>
                    <a:pt x="3754411" y="80665"/>
                    <a:pt x="3757536" y="66377"/>
                  </a:cubicBezTo>
                  <a:cubicBezTo>
                    <a:pt x="3760662" y="52090"/>
                    <a:pt x="3765251" y="40109"/>
                    <a:pt x="3771303" y="30435"/>
                  </a:cubicBezTo>
                  <a:cubicBezTo>
                    <a:pt x="3777355" y="20762"/>
                    <a:pt x="3784871" y="13469"/>
                    <a:pt x="3793850" y="8558"/>
                  </a:cubicBezTo>
                  <a:cubicBezTo>
                    <a:pt x="3802830" y="3646"/>
                    <a:pt x="3813124" y="1191"/>
                    <a:pt x="3824732" y="1191"/>
                  </a:cubicBezTo>
                  <a:close/>
                  <a:moveTo>
                    <a:pt x="3491357" y="1191"/>
                  </a:moveTo>
                  <a:cubicBezTo>
                    <a:pt x="3536105" y="1191"/>
                    <a:pt x="3558479" y="37654"/>
                    <a:pt x="3558479" y="110579"/>
                  </a:cubicBezTo>
                  <a:cubicBezTo>
                    <a:pt x="3558479" y="128439"/>
                    <a:pt x="3556866" y="144264"/>
                    <a:pt x="3553642" y="158056"/>
                  </a:cubicBezTo>
                  <a:cubicBezTo>
                    <a:pt x="3550417" y="171847"/>
                    <a:pt x="3545754" y="183480"/>
                    <a:pt x="3539652" y="192956"/>
                  </a:cubicBezTo>
                  <a:cubicBezTo>
                    <a:pt x="3533550" y="202431"/>
                    <a:pt x="3526059" y="209624"/>
                    <a:pt x="3517179" y="214536"/>
                  </a:cubicBezTo>
                  <a:cubicBezTo>
                    <a:pt x="3508299" y="219447"/>
                    <a:pt x="3498203" y="221903"/>
                    <a:pt x="3486892" y="221903"/>
                  </a:cubicBezTo>
                  <a:cubicBezTo>
                    <a:pt x="3476177" y="221903"/>
                    <a:pt x="3466627" y="219546"/>
                    <a:pt x="3458243" y="214833"/>
                  </a:cubicBezTo>
                  <a:cubicBezTo>
                    <a:pt x="3449859" y="210121"/>
                    <a:pt x="3442790" y="203250"/>
                    <a:pt x="3437035" y="194221"/>
                  </a:cubicBezTo>
                  <a:cubicBezTo>
                    <a:pt x="3431280" y="185192"/>
                    <a:pt x="3426914" y="174104"/>
                    <a:pt x="3423938" y="160958"/>
                  </a:cubicBezTo>
                  <a:cubicBezTo>
                    <a:pt x="3420962" y="147811"/>
                    <a:pt x="3419473" y="132755"/>
                    <a:pt x="3419473" y="115788"/>
                  </a:cubicBezTo>
                  <a:cubicBezTo>
                    <a:pt x="3419473" y="97135"/>
                    <a:pt x="3421036" y="80665"/>
                    <a:pt x="3424161" y="66377"/>
                  </a:cubicBezTo>
                  <a:cubicBezTo>
                    <a:pt x="3427287" y="52090"/>
                    <a:pt x="3431876" y="40109"/>
                    <a:pt x="3437928" y="30435"/>
                  </a:cubicBezTo>
                  <a:cubicBezTo>
                    <a:pt x="3443980" y="20762"/>
                    <a:pt x="3451496" y="13469"/>
                    <a:pt x="3460475" y="8558"/>
                  </a:cubicBezTo>
                  <a:cubicBezTo>
                    <a:pt x="3469455" y="3646"/>
                    <a:pt x="3479748" y="1191"/>
                    <a:pt x="3491357" y="1191"/>
                  </a:cubicBezTo>
                  <a:close/>
                  <a:moveTo>
                    <a:pt x="2834132" y="1191"/>
                  </a:moveTo>
                  <a:cubicBezTo>
                    <a:pt x="2878880" y="1191"/>
                    <a:pt x="2901254" y="37654"/>
                    <a:pt x="2901254" y="110579"/>
                  </a:cubicBezTo>
                  <a:cubicBezTo>
                    <a:pt x="2901254" y="128439"/>
                    <a:pt x="2899641" y="144264"/>
                    <a:pt x="2896417" y="158056"/>
                  </a:cubicBezTo>
                  <a:cubicBezTo>
                    <a:pt x="2893192" y="171847"/>
                    <a:pt x="2888529" y="183480"/>
                    <a:pt x="2882427" y="192956"/>
                  </a:cubicBezTo>
                  <a:cubicBezTo>
                    <a:pt x="2876325" y="202431"/>
                    <a:pt x="2868834" y="209624"/>
                    <a:pt x="2859954" y="214536"/>
                  </a:cubicBezTo>
                  <a:cubicBezTo>
                    <a:pt x="2851074" y="219447"/>
                    <a:pt x="2840978" y="221903"/>
                    <a:pt x="2829667" y="221903"/>
                  </a:cubicBezTo>
                  <a:cubicBezTo>
                    <a:pt x="2818952" y="221903"/>
                    <a:pt x="2809402" y="219546"/>
                    <a:pt x="2801018" y="214833"/>
                  </a:cubicBezTo>
                  <a:cubicBezTo>
                    <a:pt x="2792634" y="210121"/>
                    <a:pt x="2785564" y="203250"/>
                    <a:pt x="2779810" y="194221"/>
                  </a:cubicBezTo>
                  <a:cubicBezTo>
                    <a:pt x="2774055" y="185192"/>
                    <a:pt x="2769690" y="174104"/>
                    <a:pt x="2766713" y="160958"/>
                  </a:cubicBezTo>
                  <a:cubicBezTo>
                    <a:pt x="2763736" y="147811"/>
                    <a:pt x="2762248" y="132755"/>
                    <a:pt x="2762248" y="115788"/>
                  </a:cubicBezTo>
                  <a:cubicBezTo>
                    <a:pt x="2762248" y="97135"/>
                    <a:pt x="2763811" y="80665"/>
                    <a:pt x="2766936" y="66377"/>
                  </a:cubicBezTo>
                  <a:cubicBezTo>
                    <a:pt x="2770062" y="52090"/>
                    <a:pt x="2774651" y="40109"/>
                    <a:pt x="2780703" y="30435"/>
                  </a:cubicBezTo>
                  <a:cubicBezTo>
                    <a:pt x="2786755" y="20762"/>
                    <a:pt x="2794271" y="13469"/>
                    <a:pt x="2803250" y="8558"/>
                  </a:cubicBezTo>
                  <a:cubicBezTo>
                    <a:pt x="2812230" y="3646"/>
                    <a:pt x="2822524" y="1191"/>
                    <a:pt x="2834132" y="1191"/>
                  </a:cubicBezTo>
                  <a:close/>
                  <a:moveTo>
                    <a:pt x="2338832" y="1191"/>
                  </a:moveTo>
                  <a:cubicBezTo>
                    <a:pt x="2383580" y="1191"/>
                    <a:pt x="2405954" y="37654"/>
                    <a:pt x="2405954" y="110579"/>
                  </a:cubicBezTo>
                  <a:cubicBezTo>
                    <a:pt x="2405954" y="128439"/>
                    <a:pt x="2404342" y="144264"/>
                    <a:pt x="2401117" y="158056"/>
                  </a:cubicBezTo>
                  <a:cubicBezTo>
                    <a:pt x="2397892" y="171847"/>
                    <a:pt x="2393229" y="183480"/>
                    <a:pt x="2387127" y="192956"/>
                  </a:cubicBezTo>
                  <a:cubicBezTo>
                    <a:pt x="2381025" y="202431"/>
                    <a:pt x="2373534" y="209624"/>
                    <a:pt x="2364654" y="214536"/>
                  </a:cubicBezTo>
                  <a:cubicBezTo>
                    <a:pt x="2355774" y="219447"/>
                    <a:pt x="2345678" y="221903"/>
                    <a:pt x="2334368" y="221903"/>
                  </a:cubicBezTo>
                  <a:cubicBezTo>
                    <a:pt x="2323652" y="221903"/>
                    <a:pt x="2314102" y="219546"/>
                    <a:pt x="2305718" y="214833"/>
                  </a:cubicBezTo>
                  <a:cubicBezTo>
                    <a:pt x="2297334" y="210121"/>
                    <a:pt x="2290265" y="203250"/>
                    <a:pt x="2284510" y="194221"/>
                  </a:cubicBezTo>
                  <a:cubicBezTo>
                    <a:pt x="2278755" y="185192"/>
                    <a:pt x="2274390" y="174104"/>
                    <a:pt x="2271413" y="160958"/>
                  </a:cubicBezTo>
                  <a:cubicBezTo>
                    <a:pt x="2268437" y="147811"/>
                    <a:pt x="2266948" y="132755"/>
                    <a:pt x="2266948" y="115788"/>
                  </a:cubicBezTo>
                  <a:cubicBezTo>
                    <a:pt x="2266948" y="97135"/>
                    <a:pt x="2268511" y="80665"/>
                    <a:pt x="2271636" y="66377"/>
                  </a:cubicBezTo>
                  <a:cubicBezTo>
                    <a:pt x="2274762" y="52090"/>
                    <a:pt x="2279351" y="40109"/>
                    <a:pt x="2285403" y="30435"/>
                  </a:cubicBezTo>
                  <a:cubicBezTo>
                    <a:pt x="2291456" y="20762"/>
                    <a:pt x="2298971" y="13469"/>
                    <a:pt x="2307950" y="8558"/>
                  </a:cubicBezTo>
                  <a:cubicBezTo>
                    <a:pt x="2316930" y="3646"/>
                    <a:pt x="2327224" y="1191"/>
                    <a:pt x="2338832" y="1191"/>
                  </a:cubicBezTo>
                  <a:close/>
                  <a:moveTo>
                    <a:pt x="2176907" y="1191"/>
                  </a:moveTo>
                  <a:cubicBezTo>
                    <a:pt x="2221655" y="1191"/>
                    <a:pt x="2244029" y="37654"/>
                    <a:pt x="2244029" y="110579"/>
                  </a:cubicBezTo>
                  <a:cubicBezTo>
                    <a:pt x="2244029" y="128439"/>
                    <a:pt x="2242416" y="144264"/>
                    <a:pt x="2239192" y="158056"/>
                  </a:cubicBezTo>
                  <a:cubicBezTo>
                    <a:pt x="2235967" y="171847"/>
                    <a:pt x="2231304" y="183480"/>
                    <a:pt x="2225202" y="192956"/>
                  </a:cubicBezTo>
                  <a:cubicBezTo>
                    <a:pt x="2219100" y="202431"/>
                    <a:pt x="2211609" y="209624"/>
                    <a:pt x="2202729" y="214536"/>
                  </a:cubicBezTo>
                  <a:cubicBezTo>
                    <a:pt x="2193849" y="219447"/>
                    <a:pt x="2183754" y="221903"/>
                    <a:pt x="2172443" y="221903"/>
                  </a:cubicBezTo>
                  <a:cubicBezTo>
                    <a:pt x="2161727" y="221903"/>
                    <a:pt x="2152177" y="219546"/>
                    <a:pt x="2143793" y="214833"/>
                  </a:cubicBezTo>
                  <a:cubicBezTo>
                    <a:pt x="2135409" y="210121"/>
                    <a:pt x="2128340" y="203250"/>
                    <a:pt x="2122585" y="194221"/>
                  </a:cubicBezTo>
                  <a:cubicBezTo>
                    <a:pt x="2116830" y="185192"/>
                    <a:pt x="2112465" y="174104"/>
                    <a:pt x="2109488" y="160958"/>
                  </a:cubicBezTo>
                  <a:cubicBezTo>
                    <a:pt x="2106512" y="147811"/>
                    <a:pt x="2105023" y="132755"/>
                    <a:pt x="2105023" y="115788"/>
                  </a:cubicBezTo>
                  <a:cubicBezTo>
                    <a:pt x="2105023" y="97135"/>
                    <a:pt x="2106586" y="80665"/>
                    <a:pt x="2109712" y="66377"/>
                  </a:cubicBezTo>
                  <a:cubicBezTo>
                    <a:pt x="2112837" y="52090"/>
                    <a:pt x="2117426" y="40109"/>
                    <a:pt x="2123478" y="30435"/>
                  </a:cubicBezTo>
                  <a:cubicBezTo>
                    <a:pt x="2129531" y="20762"/>
                    <a:pt x="2137046" y="13469"/>
                    <a:pt x="2146026" y="8558"/>
                  </a:cubicBezTo>
                  <a:cubicBezTo>
                    <a:pt x="2155005" y="3646"/>
                    <a:pt x="2165299" y="1191"/>
                    <a:pt x="2176907" y="1191"/>
                  </a:cubicBezTo>
                  <a:close/>
                  <a:moveTo>
                    <a:pt x="1853058" y="1191"/>
                  </a:moveTo>
                  <a:cubicBezTo>
                    <a:pt x="1897806" y="1191"/>
                    <a:pt x="1920180" y="37654"/>
                    <a:pt x="1920180" y="110579"/>
                  </a:cubicBezTo>
                  <a:cubicBezTo>
                    <a:pt x="1920180" y="128439"/>
                    <a:pt x="1918568" y="144264"/>
                    <a:pt x="1915343" y="158056"/>
                  </a:cubicBezTo>
                  <a:cubicBezTo>
                    <a:pt x="1912118" y="171847"/>
                    <a:pt x="1907455" y="183480"/>
                    <a:pt x="1901353" y="192956"/>
                  </a:cubicBezTo>
                  <a:cubicBezTo>
                    <a:pt x="1895251" y="202431"/>
                    <a:pt x="1887760" y="209624"/>
                    <a:pt x="1878880" y="214536"/>
                  </a:cubicBezTo>
                  <a:cubicBezTo>
                    <a:pt x="1870000" y="219447"/>
                    <a:pt x="1859905" y="221903"/>
                    <a:pt x="1848594" y="221903"/>
                  </a:cubicBezTo>
                  <a:cubicBezTo>
                    <a:pt x="1837878" y="221903"/>
                    <a:pt x="1828328" y="219546"/>
                    <a:pt x="1819944" y="214833"/>
                  </a:cubicBezTo>
                  <a:cubicBezTo>
                    <a:pt x="1811560" y="210121"/>
                    <a:pt x="1804491" y="203250"/>
                    <a:pt x="1798736" y="194221"/>
                  </a:cubicBezTo>
                  <a:cubicBezTo>
                    <a:pt x="1792981" y="185192"/>
                    <a:pt x="1788616" y="174104"/>
                    <a:pt x="1785639" y="160958"/>
                  </a:cubicBezTo>
                  <a:cubicBezTo>
                    <a:pt x="1782663" y="147811"/>
                    <a:pt x="1781175" y="132755"/>
                    <a:pt x="1781175" y="115788"/>
                  </a:cubicBezTo>
                  <a:cubicBezTo>
                    <a:pt x="1781175" y="97135"/>
                    <a:pt x="1782737" y="80665"/>
                    <a:pt x="1785862" y="66377"/>
                  </a:cubicBezTo>
                  <a:cubicBezTo>
                    <a:pt x="1788988" y="52090"/>
                    <a:pt x="1793577" y="40109"/>
                    <a:pt x="1799629" y="30435"/>
                  </a:cubicBezTo>
                  <a:cubicBezTo>
                    <a:pt x="1805681" y="20762"/>
                    <a:pt x="1813197" y="13469"/>
                    <a:pt x="1822177" y="8558"/>
                  </a:cubicBezTo>
                  <a:cubicBezTo>
                    <a:pt x="1831156" y="3646"/>
                    <a:pt x="1841450" y="1191"/>
                    <a:pt x="1853058" y="1191"/>
                  </a:cubicBezTo>
                  <a:close/>
                  <a:moveTo>
                    <a:pt x="1367284" y="1191"/>
                  </a:moveTo>
                  <a:cubicBezTo>
                    <a:pt x="1412031" y="1191"/>
                    <a:pt x="1434405" y="37654"/>
                    <a:pt x="1434405" y="110579"/>
                  </a:cubicBezTo>
                  <a:cubicBezTo>
                    <a:pt x="1434405" y="128439"/>
                    <a:pt x="1432793" y="144264"/>
                    <a:pt x="1429568" y="158056"/>
                  </a:cubicBezTo>
                  <a:cubicBezTo>
                    <a:pt x="1426343" y="171847"/>
                    <a:pt x="1421680" y="183480"/>
                    <a:pt x="1415578" y="192956"/>
                  </a:cubicBezTo>
                  <a:cubicBezTo>
                    <a:pt x="1409476" y="202431"/>
                    <a:pt x="1401985" y="209624"/>
                    <a:pt x="1393105" y="214536"/>
                  </a:cubicBezTo>
                  <a:cubicBezTo>
                    <a:pt x="1384225" y="219447"/>
                    <a:pt x="1374129" y="221903"/>
                    <a:pt x="1362819" y="221903"/>
                  </a:cubicBezTo>
                  <a:cubicBezTo>
                    <a:pt x="1352103" y="221903"/>
                    <a:pt x="1342553" y="219546"/>
                    <a:pt x="1334169" y="214833"/>
                  </a:cubicBezTo>
                  <a:cubicBezTo>
                    <a:pt x="1325785" y="210121"/>
                    <a:pt x="1318716" y="203250"/>
                    <a:pt x="1312961" y="194221"/>
                  </a:cubicBezTo>
                  <a:cubicBezTo>
                    <a:pt x="1307207" y="185192"/>
                    <a:pt x="1302841" y="174104"/>
                    <a:pt x="1299864" y="160958"/>
                  </a:cubicBezTo>
                  <a:cubicBezTo>
                    <a:pt x="1296888" y="147811"/>
                    <a:pt x="1295400" y="132755"/>
                    <a:pt x="1295400" y="115788"/>
                  </a:cubicBezTo>
                  <a:cubicBezTo>
                    <a:pt x="1295400" y="97135"/>
                    <a:pt x="1296962" y="80665"/>
                    <a:pt x="1300088" y="66377"/>
                  </a:cubicBezTo>
                  <a:cubicBezTo>
                    <a:pt x="1303213" y="52090"/>
                    <a:pt x="1307802" y="40109"/>
                    <a:pt x="1313854" y="30435"/>
                  </a:cubicBezTo>
                  <a:cubicBezTo>
                    <a:pt x="1319907" y="20762"/>
                    <a:pt x="1327422" y="13469"/>
                    <a:pt x="1336402" y="8558"/>
                  </a:cubicBezTo>
                  <a:cubicBezTo>
                    <a:pt x="1345381" y="3646"/>
                    <a:pt x="1355675" y="1191"/>
                    <a:pt x="1367284" y="1191"/>
                  </a:cubicBezTo>
                  <a:close/>
                  <a:moveTo>
                    <a:pt x="1043433" y="1191"/>
                  </a:moveTo>
                  <a:cubicBezTo>
                    <a:pt x="1088181" y="1191"/>
                    <a:pt x="1110555" y="37654"/>
                    <a:pt x="1110555" y="110579"/>
                  </a:cubicBezTo>
                  <a:cubicBezTo>
                    <a:pt x="1110555" y="128439"/>
                    <a:pt x="1108943" y="144264"/>
                    <a:pt x="1105718" y="158056"/>
                  </a:cubicBezTo>
                  <a:cubicBezTo>
                    <a:pt x="1102493" y="171847"/>
                    <a:pt x="1097830" y="183480"/>
                    <a:pt x="1091728" y="192956"/>
                  </a:cubicBezTo>
                  <a:cubicBezTo>
                    <a:pt x="1085626" y="202431"/>
                    <a:pt x="1078135" y="209624"/>
                    <a:pt x="1069255" y="214536"/>
                  </a:cubicBezTo>
                  <a:cubicBezTo>
                    <a:pt x="1060375" y="219447"/>
                    <a:pt x="1050280" y="221903"/>
                    <a:pt x="1038969" y="221903"/>
                  </a:cubicBezTo>
                  <a:cubicBezTo>
                    <a:pt x="1028253" y="221903"/>
                    <a:pt x="1018703" y="219546"/>
                    <a:pt x="1010319" y="214833"/>
                  </a:cubicBezTo>
                  <a:cubicBezTo>
                    <a:pt x="1001935" y="210121"/>
                    <a:pt x="994866" y="203250"/>
                    <a:pt x="989111" y="194221"/>
                  </a:cubicBezTo>
                  <a:cubicBezTo>
                    <a:pt x="983357" y="185192"/>
                    <a:pt x="978991" y="174104"/>
                    <a:pt x="976014" y="160958"/>
                  </a:cubicBezTo>
                  <a:cubicBezTo>
                    <a:pt x="973038" y="147811"/>
                    <a:pt x="971550" y="132755"/>
                    <a:pt x="971550" y="115788"/>
                  </a:cubicBezTo>
                  <a:cubicBezTo>
                    <a:pt x="971550" y="97135"/>
                    <a:pt x="973112" y="80665"/>
                    <a:pt x="976238" y="66377"/>
                  </a:cubicBezTo>
                  <a:cubicBezTo>
                    <a:pt x="979363" y="52090"/>
                    <a:pt x="983952" y="40109"/>
                    <a:pt x="990004" y="30435"/>
                  </a:cubicBezTo>
                  <a:cubicBezTo>
                    <a:pt x="996057" y="20762"/>
                    <a:pt x="1003572" y="13469"/>
                    <a:pt x="1012552" y="8558"/>
                  </a:cubicBezTo>
                  <a:cubicBezTo>
                    <a:pt x="1021531" y="3646"/>
                    <a:pt x="1031825" y="1191"/>
                    <a:pt x="1043433" y="1191"/>
                  </a:cubicBezTo>
                  <a:close/>
                  <a:moveTo>
                    <a:pt x="719583" y="1191"/>
                  </a:moveTo>
                  <a:cubicBezTo>
                    <a:pt x="764331" y="1191"/>
                    <a:pt x="786705" y="37654"/>
                    <a:pt x="786705" y="110579"/>
                  </a:cubicBezTo>
                  <a:cubicBezTo>
                    <a:pt x="786705" y="128439"/>
                    <a:pt x="785093" y="144264"/>
                    <a:pt x="781868" y="158056"/>
                  </a:cubicBezTo>
                  <a:cubicBezTo>
                    <a:pt x="778644" y="171847"/>
                    <a:pt x="773980" y="183480"/>
                    <a:pt x="767878" y="192956"/>
                  </a:cubicBezTo>
                  <a:cubicBezTo>
                    <a:pt x="761776" y="202431"/>
                    <a:pt x="754285" y="209624"/>
                    <a:pt x="745405" y="214536"/>
                  </a:cubicBezTo>
                  <a:cubicBezTo>
                    <a:pt x="736525" y="219447"/>
                    <a:pt x="726430" y="221903"/>
                    <a:pt x="715119" y="221903"/>
                  </a:cubicBezTo>
                  <a:cubicBezTo>
                    <a:pt x="704403" y="221903"/>
                    <a:pt x="694853" y="219546"/>
                    <a:pt x="686469" y="214833"/>
                  </a:cubicBezTo>
                  <a:cubicBezTo>
                    <a:pt x="678085" y="210121"/>
                    <a:pt x="671016" y="203250"/>
                    <a:pt x="665261" y="194221"/>
                  </a:cubicBezTo>
                  <a:cubicBezTo>
                    <a:pt x="659507" y="185192"/>
                    <a:pt x="655141" y="174104"/>
                    <a:pt x="652164" y="160958"/>
                  </a:cubicBezTo>
                  <a:cubicBezTo>
                    <a:pt x="649188" y="147811"/>
                    <a:pt x="647700" y="132755"/>
                    <a:pt x="647700" y="115788"/>
                  </a:cubicBezTo>
                  <a:cubicBezTo>
                    <a:pt x="647700" y="97135"/>
                    <a:pt x="649262" y="80665"/>
                    <a:pt x="652388" y="66377"/>
                  </a:cubicBezTo>
                  <a:cubicBezTo>
                    <a:pt x="655513" y="52090"/>
                    <a:pt x="660102" y="40109"/>
                    <a:pt x="666154" y="30435"/>
                  </a:cubicBezTo>
                  <a:cubicBezTo>
                    <a:pt x="672207" y="20762"/>
                    <a:pt x="679722" y="13469"/>
                    <a:pt x="688702" y="8558"/>
                  </a:cubicBezTo>
                  <a:cubicBezTo>
                    <a:pt x="697681" y="3646"/>
                    <a:pt x="707975" y="1191"/>
                    <a:pt x="719583" y="1191"/>
                  </a:cubicBezTo>
                  <a:close/>
                  <a:moveTo>
                    <a:pt x="395734" y="1191"/>
                  </a:moveTo>
                  <a:cubicBezTo>
                    <a:pt x="440481" y="1191"/>
                    <a:pt x="462855" y="37654"/>
                    <a:pt x="462855" y="110579"/>
                  </a:cubicBezTo>
                  <a:cubicBezTo>
                    <a:pt x="462855" y="128439"/>
                    <a:pt x="461243" y="144264"/>
                    <a:pt x="458018" y="158056"/>
                  </a:cubicBezTo>
                  <a:cubicBezTo>
                    <a:pt x="454793" y="171847"/>
                    <a:pt x="450130" y="183480"/>
                    <a:pt x="444028" y="192956"/>
                  </a:cubicBezTo>
                  <a:cubicBezTo>
                    <a:pt x="437926" y="202431"/>
                    <a:pt x="430435" y="209624"/>
                    <a:pt x="421555" y="214536"/>
                  </a:cubicBezTo>
                  <a:cubicBezTo>
                    <a:pt x="412675" y="219447"/>
                    <a:pt x="402580" y="221903"/>
                    <a:pt x="391269" y="221903"/>
                  </a:cubicBezTo>
                  <a:cubicBezTo>
                    <a:pt x="380553" y="221903"/>
                    <a:pt x="371003" y="219546"/>
                    <a:pt x="362619" y="214833"/>
                  </a:cubicBezTo>
                  <a:cubicBezTo>
                    <a:pt x="354235" y="210121"/>
                    <a:pt x="347166" y="203250"/>
                    <a:pt x="341411" y="194221"/>
                  </a:cubicBezTo>
                  <a:cubicBezTo>
                    <a:pt x="335657" y="185192"/>
                    <a:pt x="331291" y="174104"/>
                    <a:pt x="328314" y="160958"/>
                  </a:cubicBezTo>
                  <a:cubicBezTo>
                    <a:pt x="325338" y="147811"/>
                    <a:pt x="323850" y="132755"/>
                    <a:pt x="323850" y="115788"/>
                  </a:cubicBezTo>
                  <a:cubicBezTo>
                    <a:pt x="323850" y="97135"/>
                    <a:pt x="325412" y="80665"/>
                    <a:pt x="328538" y="66377"/>
                  </a:cubicBezTo>
                  <a:cubicBezTo>
                    <a:pt x="331663" y="52090"/>
                    <a:pt x="336252" y="40109"/>
                    <a:pt x="342304" y="30435"/>
                  </a:cubicBezTo>
                  <a:cubicBezTo>
                    <a:pt x="348357" y="20762"/>
                    <a:pt x="355872" y="13469"/>
                    <a:pt x="364852" y="8558"/>
                  </a:cubicBezTo>
                  <a:cubicBezTo>
                    <a:pt x="373831" y="3646"/>
                    <a:pt x="384125" y="1191"/>
                    <a:pt x="395734" y="1191"/>
                  </a:cubicBezTo>
                  <a:close/>
                  <a:moveTo>
                    <a:pt x="71884" y="1191"/>
                  </a:moveTo>
                  <a:cubicBezTo>
                    <a:pt x="116631" y="1191"/>
                    <a:pt x="139005" y="37654"/>
                    <a:pt x="139005" y="110579"/>
                  </a:cubicBezTo>
                  <a:cubicBezTo>
                    <a:pt x="139005" y="128439"/>
                    <a:pt x="137393" y="144264"/>
                    <a:pt x="134168" y="158056"/>
                  </a:cubicBezTo>
                  <a:cubicBezTo>
                    <a:pt x="130943" y="171847"/>
                    <a:pt x="126280" y="183480"/>
                    <a:pt x="120178" y="192956"/>
                  </a:cubicBezTo>
                  <a:cubicBezTo>
                    <a:pt x="114076" y="202431"/>
                    <a:pt x="106585" y="209624"/>
                    <a:pt x="97705" y="214536"/>
                  </a:cubicBezTo>
                  <a:cubicBezTo>
                    <a:pt x="88825" y="219447"/>
                    <a:pt x="78730" y="221903"/>
                    <a:pt x="67419" y="221903"/>
                  </a:cubicBezTo>
                  <a:cubicBezTo>
                    <a:pt x="56703" y="221903"/>
                    <a:pt x="47153" y="219546"/>
                    <a:pt x="38769" y="214833"/>
                  </a:cubicBezTo>
                  <a:cubicBezTo>
                    <a:pt x="30385" y="210121"/>
                    <a:pt x="23316" y="203250"/>
                    <a:pt x="17561" y="194221"/>
                  </a:cubicBezTo>
                  <a:cubicBezTo>
                    <a:pt x="11807" y="185192"/>
                    <a:pt x="7441" y="174104"/>
                    <a:pt x="4464" y="160958"/>
                  </a:cubicBezTo>
                  <a:cubicBezTo>
                    <a:pt x="1488" y="147811"/>
                    <a:pt x="0" y="132755"/>
                    <a:pt x="0" y="115788"/>
                  </a:cubicBezTo>
                  <a:cubicBezTo>
                    <a:pt x="0" y="97135"/>
                    <a:pt x="1562" y="80665"/>
                    <a:pt x="4688" y="66377"/>
                  </a:cubicBezTo>
                  <a:cubicBezTo>
                    <a:pt x="7813" y="52090"/>
                    <a:pt x="12402" y="40109"/>
                    <a:pt x="18454" y="30435"/>
                  </a:cubicBezTo>
                  <a:cubicBezTo>
                    <a:pt x="24507" y="20762"/>
                    <a:pt x="32022" y="13469"/>
                    <a:pt x="41002" y="8558"/>
                  </a:cubicBezTo>
                  <a:cubicBezTo>
                    <a:pt x="49981" y="3646"/>
                    <a:pt x="60275" y="1191"/>
                    <a:pt x="71884" y="1191"/>
                  </a:cubicBezTo>
                  <a:close/>
                  <a:moveTo>
                    <a:pt x="5819773" y="0"/>
                  </a:moveTo>
                  <a:lnTo>
                    <a:pt x="5829000" y="0"/>
                  </a:lnTo>
                  <a:lnTo>
                    <a:pt x="5829000" y="218182"/>
                  </a:lnTo>
                  <a:lnTo>
                    <a:pt x="5804593" y="218182"/>
                  </a:lnTo>
                  <a:lnTo>
                    <a:pt x="5804593" y="33784"/>
                  </a:lnTo>
                  <a:cubicBezTo>
                    <a:pt x="5802708" y="35669"/>
                    <a:pt x="5799954" y="37827"/>
                    <a:pt x="5796333" y="40258"/>
                  </a:cubicBezTo>
                  <a:cubicBezTo>
                    <a:pt x="5792712" y="42689"/>
                    <a:pt x="5788643" y="45095"/>
                    <a:pt x="5784129" y="47476"/>
                  </a:cubicBezTo>
                  <a:cubicBezTo>
                    <a:pt x="5779614" y="49857"/>
                    <a:pt x="5774852" y="52090"/>
                    <a:pt x="5769842" y="54173"/>
                  </a:cubicBezTo>
                  <a:cubicBezTo>
                    <a:pt x="5764830" y="56257"/>
                    <a:pt x="5759944" y="57894"/>
                    <a:pt x="5755182" y="59085"/>
                  </a:cubicBezTo>
                  <a:lnTo>
                    <a:pt x="5755182" y="34379"/>
                  </a:lnTo>
                  <a:cubicBezTo>
                    <a:pt x="5760540" y="32891"/>
                    <a:pt x="5766220" y="30882"/>
                    <a:pt x="5772222" y="28352"/>
                  </a:cubicBezTo>
                  <a:cubicBezTo>
                    <a:pt x="5778225" y="25822"/>
                    <a:pt x="5784129" y="22994"/>
                    <a:pt x="5789933" y="19869"/>
                  </a:cubicBezTo>
                  <a:cubicBezTo>
                    <a:pt x="5795738" y="16743"/>
                    <a:pt x="5801219" y="13469"/>
                    <a:pt x="5806378" y="10046"/>
                  </a:cubicBezTo>
                  <a:cubicBezTo>
                    <a:pt x="5811538" y="6623"/>
                    <a:pt x="5816003" y="3274"/>
                    <a:pt x="5819773" y="0"/>
                  </a:cubicBezTo>
                  <a:close/>
                  <a:moveTo>
                    <a:pt x="5486399" y="0"/>
                  </a:moveTo>
                  <a:lnTo>
                    <a:pt x="5495627" y="0"/>
                  </a:lnTo>
                  <a:lnTo>
                    <a:pt x="5495627" y="218182"/>
                  </a:lnTo>
                  <a:lnTo>
                    <a:pt x="5471219" y="218182"/>
                  </a:lnTo>
                  <a:lnTo>
                    <a:pt x="5471219" y="33784"/>
                  </a:lnTo>
                  <a:cubicBezTo>
                    <a:pt x="5469333" y="35669"/>
                    <a:pt x="5466580" y="37827"/>
                    <a:pt x="5462959" y="40258"/>
                  </a:cubicBezTo>
                  <a:cubicBezTo>
                    <a:pt x="5459337" y="42689"/>
                    <a:pt x="5455269" y="45095"/>
                    <a:pt x="5450755" y="47476"/>
                  </a:cubicBezTo>
                  <a:cubicBezTo>
                    <a:pt x="5446241" y="49857"/>
                    <a:pt x="5441478" y="52090"/>
                    <a:pt x="5436467" y="54173"/>
                  </a:cubicBezTo>
                  <a:cubicBezTo>
                    <a:pt x="5431457" y="56257"/>
                    <a:pt x="5426571" y="57894"/>
                    <a:pt x="5421808" y="59085"/>
                  </a:cubicBezTo>
                  <a:lnTo>
                    <a:pt x="5421808" y="34379"/>
                  </a:lnTo>
                  <a:cubicBezTo>
                    <a:pt x="5427165" y="32891"/>
                    <a:pt x="5432846" y="30882"/>
                    <a:pt x="5438849" y="28352"/>
                  </a:cubicBezTo>
                  <a:cubicBezTo>
                    <a:pt x="5444851" y="25822"/>
                    <a:pt x="5450755" y="22994"/>
                    <a:pt x="5456559" y="19869"/>
                  </a:cubicBezTo>
                  <a:cubicBezTo>
                    <a:pt x="5462363" y="16743"/>
                    <a:pt x="5467845" y="13469"/>
                    <a:pt x="5473005" y="10046"/>
                  </a:cubicBezTo>
                  <a:cubicBezTo>
                    <a:pt x="5478165" y="6623"/>
                    <a:pt x="5482629" y="3274"/>
                    <a:pt x="5486399" y="0"/>
                  </a:cubicBezTo>
                  <a:close/>
                  <a:moveTo>
                    <a:pt x="5324473" y="0"/>
                  </a:moveTo>
                  <a:lnTo>
                    <a:pt x="5333700" y="0"/>
                  </a:lnTo>
                  <a:lnTo>
                    <a:pt x="5333700" y="218182"/>
                  </a:lnTo>
                  <a:lnTo>
                    <a:pt x="5309293" y="218182"/>
                  </a:lnTo>
                  <a:lnTo>
                    <a:pt x="5309293" y="33784"/>
                  </a:lnTo>
                  <a:cubicBezTo>
                    <a:pt x="5307408" y="35669"/>
                    <a:pt x="5304654" y="37827"/>
                    <a:pt x="5301033" y="40258"/>
                  </a:cubicBezTo>
                  <a:cubicBezTo>
                    <a:pt x="5297412" y="42689"/>
                    <a:pt x="5293343" y="45095"/>
                    <a:pt x="5288829" y="47476"/>
                  </a:cubicBezTo>
                  <a:cubicBezTo>
                    <a:pt x="5284314" y="49857"/>
                    <a:pt x="5279552" y="52090"/>
                    <a:pt x="5274542" y="54173"/>
                  </a:cubicBezTo>
                  <a:cubicBezTo>
                    <a:pt x="5269530" y="56257"/>
                    <a:pt x="5264644" y="57894"/>
                    <a:pt x="5259882" y="59085"/>
                  </a:cubicBezTo>
                  <a:lnTo>
                    <a:pt x="5259882" y="34379"/>
                  </a:lnTo>
                  <a:cubicBezTo>
                    <a:pt x="5265240" y="32891"/>
                    <a:pt x="5270920" y="30882"/>
                    <a:pt x="5276922" y="28352"/>
                  </a:cubicBezTo>
                  <a:cubicBezTo>
                    <a:pt x="5282925" y="25822"/>
                    <a:pt x="5288829" y="22994"/>
                    <a:pt x="5294633" y="19869"/>
                  </a:cubicBezTo>
                  <a:cubicBezTo>
                    <a:pt x="5300438" y="16743"/>
                    <a:pt x="5305919" y="13469"/>
                    <a:pt x="5311078" y="10046"/>
                  </a:cubicBezTo>
                  <a:cubicBezTo>
                    <a:pt x="5316238" y="6623"/>
                    <a:pt x="5320703" y="3274"/>
                    <a:pt x="5324473" y="0"/>
                  </a:cubicBezTo>
                  <a:close/>
                  <a:moveTo>
                    <a:pt x="4829173" y="0"/>
                  </a:moveTo>
                  <a:lnTo>
                    <a:pt x="4838400" y="0"/>
                  </a:lnTo>
                  <a:lnTo>
                    <a:pt x="4838400" y="218182"/>
                  </a:lnTo>
                  <a:lnTo>
                    <a:pt x="4813993" y="218182"/>
                  </a:lnTo>
                  <a:lnTo>
                    <a:pt x="4813993" y="33784"/>
                  </a:lnTo>
                  <a:cubicBezTo>
                    <a:pt x="4812108" y="35669"/>
                    <a:pt x="4809354" y="37827"/>
                    <a:pt x="4805733" y="40258"/>
                  </a:cubicBezTo>
                  <a:cubicBezTo>
                    <a:pt x="4802111" y="42689"/>
                    <a:pt x="4798044" y="45095"/>
                    <a:pt x="4793529" y="47476"/>
                  </a:cubicBezTo>
                  <a:cubicBezTo>
                    <a:pt x="4789014" y="49857"/>
                    <a:pt x="4784252" y="52090"/>
                    <a:pt x="4779242" y="54173"/>
                  </a:cubicBezTo>
                  <a:cubicBezTo>
                    <a:pt x="4774231" y="56257"/>
                    <a:pt x="4769344" y="57894"/>
                    <a:pt x="4764582" y="59085"/>
                  </a:cubicBezTo>
                  <a:lnTo>
                    <a:pt x="4764582" y="34379"/>
                  </a:lnTo>
                  <a:cubicBezTo>
                    <a:pt x="4769940" y="32891"/>
                    <a:pt x="4775620" y="30882"/>
                    <a:pt x="4781622" y="28352"/>
                  </a:cubicBezTo>
                  <a:cubicBezTo>
                    <a:pt x="4787626" y="25822"/>
                    <a:pt x="4793529" y="22994"/>
                    <a:pt x="4799333" y="19869"/>
                  </a:cubicBezTo>
                  <a:cubicBezTo>
                    <a:pt x="4805138" y="16743"/>
                    <a:pt x="4810620" y="13469"/>
                    <a:pt x="4815778" y="10046"/>
                  </a:cubicBezTo>
                  <a:cubicBezTo>
                    <a:pt x="4820938" y="6623"/>
                    <a:pt x="4825403" y="3274"/>
                    <a:pt x="4829173" y="0"/>
                  </a:cubicBezTo>
                  <a:close/>
                  <a:moveTo>
                    <a:pt x="4495799" y="0"/>
                  </a:moveTo>
                  <a:lnTo>
                    <a:pt x="4505027" y="0"/>
                  </a:lnTo>
                  <a:lnTo>
                    <a:pt x="4505027" y="218182"/>
                  </a:lnTo>
                  <a:lnTo>
                    <a:pt x="4480619" y="218182"/>
                  </a:lnTo>
                  <a:lnTo>
                    <a:pt x="4480619" y="33784"/>
                  </a:lnTo>
                  <a:cubicBezTo>
                    <a:pt x="4478733" y="35669"/>
                    <a:pt x="4475981" y="37827"/>
                    <a:pt x="4472359" y="40258"/>
                  </a:cubicBezTo>
                  <a:cubicBezTo>
                    <a:pt x="4468737" y="42689"/>
                    <a:pt x="4464669" y="45095"/>
                    <a:pt x="4460155" y="47476"/>
                  </a:cubicBezTo>
                  <a:cubicBezTo>
                    <a:pt x="4455641" y="49857"/>
                    <a:pt x="4450878" y="52090"/>
                    <a:pt x="4445867" y="54173"/>
                  </a:cubicBezTo>
                  <a:cubicBezTo>
                    <a:pt x="4440857" y="56257"/>
                    <a:pt x="4435971" y="57894"/>
                    <a:pt x="4431208" y="59085"/>
                  </a:cubicBezTo>
                  <a:lnTo>
                    <a:pt x="4431208" y="34379"/>
                  </a:lnTo>
                  <a:cubicBezTo>
                    <a:pt x="4436565" y="32891"/>
                    <a:pt x="4442246" y="30882"/>
                    <a:pt x="4448249" y="28352"/>
                  </a:cubicBezTo>
                  <a:cubicBezTo>
                    <a:pt x="4454251" y="25822"/>
                    <a:pt x="4460155" y="22994"/>
                    <a:pt x="4465959" y="19869"/>
                  </a:cubicBezTo>
                  <a:cubicBezTo>
                    <a:pt x="4471763" y="16743"/>
                    <a:pt x="4477245" y="13469"/>
                    <a:pt x="4482405" y="10046"/>
                  </a:cubicBezTo>
                  <a:cubicBezTo>
                    <a:pt x="4487564" y="6623"/>
                    <a:pt x="4492029" y="3274"/>
                    <a:pt x="4495799" y="0"/>
                  </a:cubicBezTo>
                  <a:close/>
                  <a:moveTo>
                    <a:pt x="4333874" y="0"/>
                  </a:moveTo>
                  <a:lnTo>
                    <a:pt x="4343101" y="0"/>
                  </a:lnTo>
                  <a:lnTo>
                    <a:pt x="4343101" y="218182"/>
                  </a:lnTo>
                  <a:lnTo>
                    <a:pt x="4318694" y="218182"/>
                  </a:lnTo>
                  <a:lnTo>
                    <a:pt x="4318694" y="33784"/>
                  </a:lnTo>
                  <a:cubicBezTo>
                    <a:pt x="4316809" y="35669"/>
                    <a:pt x="4314055" y="37827"/>
                    <a:pt x="4310434" y="40258"/>
                  </a:cubicBezTo>
                  <a:cubicBezTo>
                    <a:pt x="4306812" y="42689"/>
                    <a:pt x="4302745" y="45095"/>
                    <a:pt x="4298230" y="47476"/>
                  </a:cubicBezTo>
                  <a:cubicBezTo>
                    <a:pt x="4293715" y="49857"/>
                    <a:pt x="4288953" y="52090"/>
                    <a:pt x="4283943" y="54173"/>
                  </a:cubicBezTo>
                  <a:cubicBezTo>
                    <a:pt x="4278932" y="56257"/>
                    <a:pt x="4274045" y="57894"/>
                    <a:pt x="4269283" y="59085"/>
                  </a:cubicBezTo>
                  <a:lnTo>
                    <a:pt x="4269283" y="34379"/>
                  </a:lnTo>
                  <a:cubicBezTo>
                    <a:pt x="4274641" y="32891"/>
                    <a:pt x="4280321" y="30882"/>
                    <a:pt x="4286323" y="28352"/>
                  </a:cubicBezTo>
                  <a:cubicBezTo>
                    <a:pt x="4292327" y="25822"/>
                    <a:pt x="4298230" y="22994"/>
                    <a:pt x="4304034" y="19869"/>
                  </a:cubicBezTo>
                  <a:cubicBezTo>
                    <a:pt x="4309839" y="16743"/>
                    <a:pt x="4315321" y="13469"/>
                    <a:pt x="4320479" y="10046"/>
                  </a:cubicBezTo>
                  <a:cubicBezTo>
                    <a:pt x="4325639" y="6623"/>
                    <a:pt x="4330104" y="3274"/>
                    <a:pt x="4333874" y="0"/>
                  </a:cubicBezTo>
                  <a:close/>
                  <a:moveTo>
                    <a:pt x="4171949" y="0"/>
                  </a:moveTo>
                  <a:lnTo>
                    <a:pt x="4181177" y="0"/>
                  </a:lnTo>
                  <a:lnTo>
                    <a:pt x="4181177" y="218182"/>
                  </a:lnTo>
                  <a:lnTo>
                    <a:pt x="4156769" y="218182"/>
                  </a:lnTo>
                  <a:lnTo>
                    <a:pt x="4156769" y="33784"/>
                  </a:lnTo>
                  <a:cubicBezTo>
                    <a:pt x="4154884" y="35669"/>
                    <a:pt x="4152130" y="37827"/>
                    <a:pt x="4148509" y="40258"/>
                  </a:cubicBezTo>
                  <a:cubicBezTo>
                    <a:pt x="4144887" y="42689"/>
                    <a:pt x="4140819" y="45095"/>
                    <a:pt x="4136305" y="47476"/>
                  </a:cubicBezTo>
                  <a:cubicBezTo>
                    <a:pt x="4131790" y="49857"/>
                    <a:pt x="4127028" y="52090"/>
                    <a:pt x="4122017" y="54173"/>
                  </a:cubicBezTo>
                  <a:cubicBezTo>
                    <a:pt x="4117007" y="56257"/>
                    <a:pt x="4112120" y="57894"/>
                    <a:pt x="4107358" y="59085"/>
                  </a:cubicBezTo>
                  <a:lnTo>
                    <a:pt x="4107358" y="34379"/>
                  </a:lnTo>
                  <a:cubicBezTo>
                    <a:pt x="4112715" y="32891"/>
                    <a:pt x="4118396" y="30882"/>
                    <a:pt x="4124399" y="28352"/>
                  </a:cubicBezTo>
                  <a:cubicBezTo>
                    <a:pt x="4130401" y="25822"/>
                    <a:pt x="4136305" y="22994"/>
                    <a:pt x="4142109" y="19869"/>
                  </a:cubicBezTo>
                  <a:cubicBezTo>
                    <a:pt x="4147913" y="16743"/>
                    <a:pt x="4153395" y="13469"/>
                    <a:pt x="4158555" y="10046"/>
                  </a:cubicBezTo>
                  <a:cubicBezTo>
                    <a:pt x="4163714" y="6623"/>
                    <a:pt x="4168179" y="3274"/>
                    <a:pt x="4171949" y="0"/>
                  </a:cubicBezTo>
                  <a:close/>
                  <a:moveTo>
                    <a:pt x="3676649" y="0"/>
                  </a:moveTo>
                  <a:lnTo>
                    <a:pt x="3685877" y="0"/>
                  </a:lnTo>
                  <a:lnTo>
                    <a:pt x="3685877" y="218182"/>
                  </a:lnTo>
                  <a:lnTo>
                    <a:pt x="3661469" y="218182"/>
                  </a:lnTo>
                  <a:lnTo>
                    <a:pt x="3661469" y="33784"/>
                  </a:lnTo>
                  <a:cubicBezTo>
                    <a:pt x="3659584" y="35669"/>
                    <a:pt x="3656830" y="37827"/>
                    <a:pt x="3653209" y="40258"/>
                  </a:cubicBezTo>
                  <a:cubicBezTo>
                    <a:pt x="3649587" y="42689"/>
                    <a:pt x="3645519" y="45095"/>
                    <a:pt x="3641005" y="47476"/>
                  </a:cubicBezTo>
                  <a:cubicBezTo>
                    <a:pt x="3636490" y="49857"/>
                    <a:pt x="3631728" y="52090"/>
                    <a:pt x="3626717" y="54173"/>
                  </a:cubicBezTo>
                  <a:cubicBezTo>
                    <a:pt x="3621707" y="56257"/>
                    <a:pt x="3616820" y="57894"/>
                    <a:pt x="3612058" y="59085"/>
                  </a:cubicBezTo>
                  <a:lnTo>
                    <a:pt x="3612058" y="34379"/>
                  </a:lnTo>
                  <a:cubicBezTo>
                    <a:pt x="3617415" y="32891"/>
                    <a:pt x="3623096" y="30882"/>
                    <a:pt x="3629099" y="28352"/>
                  </a:cubicBezTo>
                  <a:cubicBezTo>
                    <a:pt x="3635101" y="25822"/>
                    <a:pt x="3641005" y="22994"/>
                    <a:pt x="3646809" y="19869"/>
                  </a:cubicBezTo>
                  <a:cubicBezTo>
                    <a:pt x="3652613" y="16743"/>
                    <a:pt x="3658095" y="13469"/>
                    <a:pt x="3663255" y="10046"/>
                  </a:cubicBezTo>
                  <a:cubicBezTo>
                    <a:pt x="3668414" y="6623"/>
                    <a:pt x="3672879" y="3274"/>
                    <a:pt x="3676649" y="0"/>
                  </a:cubicBezTo>
                  <a:close/>
                  <a:moveTo>
                    <a:pt x="3343273" y="0"/>
                  </a:moveTo>
                  <a:lnTo>
                    <a:pt x="3352500" y="0"/>
                  </a:lnTo>
                  <a:lnTo>
                    <a:pt x="3352500" y="218182"/>
                  </a:lnTo>
                  <a:lnTo>
                    <a:pt x="3328093" y="218182"/>
                  </a:lnTo>
                  <a:lnTo>
                    <a:pt x="3328093" y="33784"/>
                  </a:lnTo>
                  <a:cubicBezTo>
                    <a:pt x="3326208" y="35669"/>
                    <a:pt x="3323454" y="37827"/>
                    <a:pt x="3319833" y="40258"/>
                  </a:cubicBezTo>
                  <a:cubicBezTo>
                    <a:pt x="3316211" y="42689"/>
                    <a:pt x="3312144" y="45095"/>
                    <a:pt x="3307629" y="47476"/>
                  </a:cubicBezTo>
                  <a:cubicBezTo>
                    <a:pt x="3303114" y="49857"/>
                    <a:pt x="3298352" y="52090"/>
                    <a:pt x="3293342" y="54173"/>
                  </a:cubicBezTo>
                  <a:cubicBezTo>
                    <a:pt x="3288331" y="56257"/>
                    <a:pt x="3283444" y="57894"/>
                    <a:pt x="3278682" y="59085"/>
                  </a:cubicBezTo>
                  <a:lnTo>
                    <a:pt x="3278682" y="34379"/>
                  </a:lnTo>
                  <a:cubicBezTo>
                    <a:pt x="3284040" y="32891"/>
                    <a:pt x="3289720" y="30882"/>
                    <a:pt x="3295723" y="28352"/>
                  </a:cubicBezTo>
                  <a:cubicBezTo>
                    <a:pt x="3301726" y="25822"/>
                    <a:pt x="3307629" y="22994"/>
                    <a:pt x="3313433" y="19869"/>
                  </a:cubicBezTo>
                  <a:cubicBezTo>
                    <a:pt x="3319238" y="16743"/>
                    <a:pt x="3324720" y="13469"/>
                    <a:pt x="3329879" y="10046"/>
                  </a:cubicBezTo>
                  <a:cubicBezTo>
                    <a:pt x="3335038" y="6623"/>
                    <a:pt x="3339503" y="3274"/>
                    <a:pt x="3343273" y="0"/>
                  </a:cubicBezTo>
                  <a:close/>
                  <a:moveTo>
                    <a:pt x="3181349" y="0"/>
                  </a:moveTo>
                  <a:lnTo>
                    <a:pt x="3190577" y="0"/>
                  </a:lnTo>
                  <a:lnTo>
                    <a:pt x="3190577" y="218182"/>
                  </a:lnTo>
                  <a:lnTo>
                    <a:pt x="3166169" y="218182"/>
                  </a:lnTo>
                  <a:lnTo>
                    <a:pt x="3166169" y="33784"/>
                  </a:lnTo>
                  <a:cubicBezTo>
                    <a:pt x="3164284" y="35669"/>
                    <a:pt x="3161530" y="37827"/>
                    <a:pt x="3157909" y="40258"/>
                  </a:cubicBezTo>
                  <a:cubicBezTo>
                    <a:pt x="3154287" y="42689"/>
                    <a:pt x="3150219" y="45095"/>
                    <a:pt x="3145705" y="47476"/>
                  </a:cubicBezTo>
                  <a:cubicBezTo>
                    <a:pt x="3141190" y="49857"/>
                    <a:pt x="3136428" y="52090"/>
                    <a:pt x="3131417" y="54173"/>
                  </a:cubicBezTo>
                  <a:cubicBezTo>
                    <a:pt x="3126407" y="56257"/>
                    <a:pt x="3121520" y="57894"/>
                    <a:pt x="3116758" y="59085"/>
                  </a:cubicBezTo>
                  <a:lnTo>
                    <a:pt x="3116758" y="34379"/>
                  </a:lnTo>
                  <a:cubicBezTo>
                    <a:pt x="3122115" y="32891"/>
                    <a:pt x="3127796" y="30882"/>
                    <a:pt x="3133799" y="28352"/>
                  </a:cubicBezTo>
                  <a:cubicBezTo>
                    <a:pt x="3139801" y="25822"/>
                    <a:pt x="3145705" y="22994"/>
                    <a:pt x="3151509" y="19869"/>
                  </a:cubicBezTo>
                  <a:cubicBezTo>
                    <a:pt x="3157313" y="16743"/>
                    <a:pt x="3162795" y="13469"/>
                    <a:pt x="3167955" y="10046"/>
                  </a:cubicBezTo>
                  <a:cubicBezTo>
                    <a:pt x="3173114" y="6623"/>
                    <a:pt x="3177579" y="3274"/>
                    <a:pt x="3181349" y="0"/>
                  </a:cubicBezTo>
                  <a:close/>
                  <a:moveTo>
                    <a:pt x="3009899" y="0"/>
                  </a:moveTo>
                  <a:lnTo>
                    <a:pt x="3019127" y="0"/>
                  </a:lnTo>
                  <a:lnTo>
                    <a:pt x="3019127" y="218182"/>
                  </a:lnTo>
                  <a:lnTo>
                    <a:pt x="2994719" y="218182"/>
                  </a:lnTo>
                  <a:lnTo>
                    <a:pt x="2994719" y="33784"/>
                  </a:lnTo>
                  <a:cubicBezTo>
                    <a:pt x="2992834" y="35669"/>
                    <a:pt x="2990080" y="37827"/>
                    <a:pt x="2986459" y="40258"/>
                  </a:cubicBezTo>
                  <a:cubicBezTo>
                    <a:pt x="2982837" y="42689"/>
                    <a:pt x="2978769" y="45095"/>
                    <a:pt x="2974255" y="47476"/>
                  </a:cubicBezTo>
                  <a:cubicBezTo>
                    <a:pt x="2969740" y="49857"/>
                    <a:pt x="2964978" y="52090"/>
                    <a:pt x="2959967" y="54173"/>
                  </a:cubicBezTo>
                  <a:cubicBezTo>
                    <a:pt x="2954957" y="56257"/>
                    <a:pt x="2950070" y="57894"/>
                    <a:pt x="2945308" y="59085"/>
                  </a:cubicBezTo>
                  <a:lnTo>
                    <a:pt x="2945308" y="34379"/>
                  </a:lnTo>
                  <a:cubicBezTo>
                    <a:pt x="2950665" y="32891"/>
                    <a:pt x="2956346" y="30882"/>
                    <a:pt x="2962349" y="28352"/>
                  </a:cubicBezTo>
                  <a:cubicBezTo>
                    <a:pt x="2968351" y="25822"/>
                    <a:pt x="2974255" y="22994"/>
                    <a:pt x="2980059" y="19869"/>
                  </a:cubicBezTo>
                  <a:cubicBezTo>
                    <a:pt x="2985863" y="16743"/>
                    <a:pt x="2991345" y="13469"/>
                    <a:pt x="2996505" y="10046"/>
                  </a:cubicBezTo>
                  <a:cubicBezTo>
                    <a:pt x="3001664" y="6623"/>
                    <a:pt x="3006129" y="3274"/>
                    <a:pt x="3009899" y="0"/>
                  </a:cubicBezTo>
                  <a:close/>
                  <a:moveTo>
                    <a:pt x="2686049" y="0"/>
                  </a:moveTo>
                  <a:lnTo>
                    <a:pt x="2695277" y="0"/>
                  </a:lnTo>
                  <a:lnTo>
                    <a:pt x="2695277" y="218182"/>
                  </a:lnTo>
                  <a:lnTo>
                    <a:pt x="2670869" y="218182"/>
                  </a:lnTo>
                  <a:lnTo>
                    <a:pt x="2670869" y="33784"/>
                  </a:lnTo>
                  <a:cubicBezTo>
                    <a:pt x="2668984" y="35669"/>
                    <a:pt x="2666230" y="37827"/>
                    <a:pt x="2662609" y="40258"/>
                  </a:cubicBezTo>
                  <a:cubicBezTo>
                    <a:pt x="2658987" y="42689"/>
                    <a:pt x="2654919" y="45095"/>
                    <a:pt x="2650405" y="47476"/>
                  </a:cubicBezTo>
                  <a:cubicBezTo>
                    <a:pt x="2645890" y="49857"/>
                    <a:pt x="2641128" y="52090"/>
                    <a:pt x="2636117" y="54173"/>
                  </a:cubicBezTo>
                  <a:cubicBezTo>
                    <a:pt x="2631107" y="56257"/>
                    <a:pt x="2626220" y="57894"/>
                    <a:pt x="2621458" y="59085"/>
                  </a:cubicBezTo>
                  <a:lnTo>
                    <a:pt x="2621458" y="34379"/>
                  </a:lnTo>
                  <a:cubicBezTo>
                    <a:pt x="2626815" y="32891"/>
                    <a:pt x="2632496" y="30882"/>
                    <a:pt x="2638499" y="28352"/>
                  </a:cubicBezTo>
                  <a:cubicBezTo>
                    <a:pt x="2644501" y="25822"/>
                    <a:pt x="2650405" y="22994"/>
                    <a:pt x="2656209" y="19869"/>
                  </a:cubicBezTo>
                  <a:cubicBezTo>
                    <a:pt x="2662013" y="16743"/>
                    <a:pt x="2667495" y="13469"/>
                    <a:pt x="2672655" y="10046"/>
                  </a:cubicBezTo>
                  <a:cubicBezTo>
                    <a:pt x="2677814" y="6623"/>
                    <a:pt x="2682279" y="3274"/>
                    <a:pt x="2686049" y="0"/>
                  </a:cubicBezTo>
                  <a:close/>
                  <a:moveTo>
                    <a:pt x="2514599" y="0"/>
                  </a:moveTo>
                  <a:lnTo>
                    <a:pt x="2523827" y="0"/>
                  </a:lnTo>
                  <a:lnTo>
                    <a:pt x="2523827" y="218182"/>
                  </a:lnTo>
                  <a:lnTo>
                    <a:pt x="2499419" y="218182"/>
                  </a:lnTo>
                  <a:lnTo>
                    <a:pt x="2499419" y="33784"/>
                  </a:lnTo>
                  <a:cubicBezTo>
                    <a:pt x="2497534" y="35669"/>
                    <a:pt x="2494780" y="37827"/>
                    <a:pt x="2491159" y="40258"/>
                  </a:cubicBezTo>
                  <a:cubicBezTo>
                    <a:pt x="2487537" y="42689"/>
                    <a:pt x="2483469" y="45095"/>
                    <a:pt x="2478955" y="47476"/>
                  </a:cubicBezTo>
                  <a:cubicBezTo>
                    <a:pt x="2474440" y="49857"/>
                    <a:pt x="2469678" y="52090"/>
                    <a:pt x="2464667" y="54173"/>
                  </a:cubicBezTo>
                  <a:cubicBezTo>
                    <a:pt x="2459657" y="56257"/>
                    <a:pt x="2454770" y="57894"/>
                    <a:pt x="2450008" y="59085"/>
                  </a:cubicBezTo>
                  <a:lnTo>
                    <a:pt x="2450008" y="34379"/>
                  </a:lnTo>
                  <a:cubicBezTo>
                    <a:pt x="2455365" y="32891"/>
                    <a:pt x="2461046" y="30882"/>
                    <a:pt x="2467049" y="28352"/>
                  </a:cubicBezTo>
                  <a:cubicBezTo>
                    <a:pt x="2473051" y="25822"/>
                    <a:pt x="2478955" y="22994"/>
                    <a:pt x="2484759" y="19869"/>
                  </a:cubicBezTo>
                  <a:cubicBezTo>
                    <a:pt x="2490563" y="16743"/>
                    <a:pt x="2496045" y="13469"/>
                    <a:pt x="2501205" y="10046"/>
                  </a:cubicBezTo>
                  <a:cubicBezTo>
                    <a:pt x="2506364" y="6623"/>
                    <a:pt x="2510829" y="3274"/>
                    <a:pt x="2514599" y="0"/>
                  </a:cubicBezTo>
                  <a:close/>
                  <a:moveTo>
                    <a:pt x="2028825" y="0"/>
                  </a:moveTo>
                  <a:lnTo>
                    <a:pt x="2038052" y="0"/>
                  </a:lnTo>
                  <a:lnTo>
                    <a:pt x="2038052" y="218182"/>
                  </a:lnTo>
                  <a:lnTo>
                    <a:pt x="2013644" y="218182"/>
                  </a:lnTo>
                  <a:lnTo>
                    <a:pt x="2013644" y="33784"/>
                  </a:lnTo>
                  <a:cubicBezTo>
                    <a:pt x="2011759" y="35669"/>
                    <a:pt x="2009005" y="37827"/>
                    <a:pt x="2005384" y="40258"/>
                  </a:cubicBezTo>
                  <a:cubicBezTo>
                    <a:pt x="2001763" y="42689"/>
                    <a:pt x="1997695" y="45095"/>
                    <a:pt x="1993180" y="47476"/>
                  </a:cubicBezTo>
                  <a:cubicBezTo>
                    <a:pt x="1988666" y="49857"/>
                    <a:pt x="1983903" y="52090"/>
                    <a:pt x="1978893" y="54173"/>
                  </a:cubicBezTo>
                  <a:cubicBezTo>
                    <a:pt x="1973882" y="56257"/>
                    <a:pt x="1968996" y="57894"/>
                    <a:pt x="1964233" y="59085"/>
                  </a:cubicBezTo>
                  <a:lnTo>
                    <a:pt x="1964233" y="34379"/>
                  </a:lnTo>
                  <a:cubicBezTo>
                    <a:pt x="1969591" y="32891"/>
                    <a:pt x="1975271" y="30882"/>
                    <a:pt x="1981274" y="28352"/>
                  </a:cubicBezTo>
                  <a:cubicBezTo>
                    <a:pt x="1987277" y="25822"/>
                    <a:pt x="1993180" y="22994"/>
                    <a:pt x="1998984" y="19869"/>
                  </a:cubicBezTo>
                  <a:cubicBezTo>
                    <a:pt x="2004789" y="16743"/>
                    <a:pt x="2010271" y="13469"/>
                    <a:pt x="2015430" y="10046"/>
                  </a:cubicBezTo>
                  <a:cubicBezTo>
                    <a:pt x="2020589" y="6623"/>
                    <a:pt x="2025054" y="3274"/>
                    <a:pt x="2028825" y="0"/>
                  </a:cubicBezTo>
                  <a:close/>
                  <a:moveTo>
                    <a:pt x="1704974" y="0"/>
                  </a:moveTo>
                  <a:lnTo>
                    <a:pt x="1714202" y="0"/>
                  </a:lnTo>
                  <a:lnTo>
                    <a:pt x="1714202" y="218182"/>
                  </a:lnTo>
                  <a:lnTo>
                    <a:pt x="1689794" y="218182"/>
                  </a:lnTo>
                  <a:lnTo>
                    <a:pt x="1689794" y="33784"/>
                  </a:lnTo>
                  <a:cubicBezTo>
                    <a:pt x="1687909" y="35669"/>
                    <a:pt x="1685156" y="37827"/>
                    <a:pt x="1681534" y="40258"/>
                  </a:cubicBezTo>
                  <a:cubicBezTo>
                    <a:pt x="1677913" y="42689"/>
                    <a:pt x="1673844" y="45095"/>
                    <a:pt x="1669330" y="47476"/>
                  </a:cubicBezTo>
                  <a:cubicBezTo>
                    <a:pt x="1664816" y="49857"/>
                    <a:pt x="1660053" y="52090"/>
                    <a:pt x="1655043" y="54173"/>
                  </a:cubicBezTo>
                  <a:cubicBezTo>
                    <a:pt x="1650032" y="56257"/>
                    <a:pt x="1645145" y="57894"/>
                    <a:pt x="1640383" y="59085"/>
                  </a:cubicBezTo>
                  <a:lnTo>
                    <a:pt x="1640383" y="34379"/>
                  </a:lnTo>
                  <a:cubicBezTo>
                    <a:pt x="1645741" y="32891"/>
                    <a:pt x="1651421" y="30882"/>
                    <a:pt x="1657424" y="28352"/>
                  </a:cubicBezTo>
                  <a:cubicBezTo>
                    <a:pt x="1663427" y="25822"/>
                    <a:pt x="1669330" y="22994"/>
                    <a:pt x="1675135" y="19869"/>
                  </a:cubicBezTo>
                  <a:cubicBezTo>
                    <a:pt x="1680939" y="16743"/>
                    <a:pt x="1686421" y="13469"/>
                    <a:pt x="1691580" y="10046"/>
                  </a:cubicBezTo>
                  <a:cubicBezTo>
                    <a:pt x="1696739" y="6623"/>
                    <a:pt x="1701204" y="3274"/>
                    <a:pt x="1704974" y="0"/>
                  </a:cubicBezTo>
                  <a:close/>
                  <a:moveTo>
                    <a:pt x="1543050" y="0"/>
                  </a:moveTo>
                  <a:lnTo>
                    <a:pt x="1552277" y="0"/>
                  </a:lnTo>
                  <a:lnTo>
                    <a:pt x="1552277" y="218182"/>
                  </a:lnTo>
                  <a:lnTo>
                    <a:pt x="1527869" y="218182"/>
                  </a:lnTo>
                  <a:lnTo>
                    <a:pt x="1527869" y="33784"/>
                  </a:lnTo>
                  <a:cubicBezTo>
                    <a:pt x="1525984" y="35669"/>
                    <a:pt x="1523231" y="37827"/>
                    <a:pt x="1519609" y="40258"/>
                  </a:cubicBezTo>
                  <a:cubicBezTo>
                    <a:pt x="1515988" y="42689"/>
                    <a:pt x="1511919" y="45095"/>
                    <a:pt x="1507405" y="47476"/>
                  </a:cubicBezTo>
                  <a:cubicBezTo>
                    <a:pt x="1502891" y="49857"/>
                    <a:pt x="1498128" y="52090"/>
                    <a:pt x="1493118" y="54173"/>
                  </a:cubicBezTo>
                  <a:cubicBezTo>
                    <a:pt x="1488107" y="56257"/>
                    <a:pt x="1483220" y="57894"/>
                    <a:pt x="1478458" y="59085"/>
                  </a:cubicBezTo>
                  <a:lnTo>
                    <a:pt x="1478458" y="34379"/>
                  </a:lnTo>
                  <a:cubicBezTo>
                    <a:pt x="1483816" y="32891"/>
                    <a:pt x="1489496" y="30882"/>
                    <a:pt x="1495499" y="28352"/>
                  </a:cubicBezTo>
                  <a:cubicBezTo>
                    <a:pt x="1501502" y="25822"/>
                    <a:pt x="1507405" y="22994"/>
                    <a:pt x="1513210" y="19869"/>
                  </a:cubicBezTo>
                  <a:cubicBezTo>
                    <a:pt x="1519014" y="16743"/>
                    <a:pt x="1524496" y="13469"/>
                    <a:pt x="1529655" y="10046"/>
                  </a:cubicBezTo>
                  <a:cubicBezTo>
                    <a:pt x="1534814" y="6623"/>
                    <a:pt x="1539279" y="3274"/>
                    <a:pt x="1543050" y="0"/>
                  </a:cubicBezTo>
                  <a:close/>
                  <a:moveTo>
                    <a:pt x="1219200" y="0"/>
                  </a:moveTo>
                  <a:lnTo>
                    <a:pt x="1228427" y="0"/>
                  </a:lnTo>
                  <a:lnTo>
                    <a:pt x="1228427" y="218182"/>
                  </a:lnTo>
                  <a:lnTo>
                    <a:pt x="1204019" y="218182"/>
                  </a:lnTo>
                  <a:lnTo>
                    <a:pt x="1204019" y="33784"/>
                  </a:lnTo>
                  <a:cubicBezTo>
                    <a:pt x="1202134" y="35669"/>
                    <a:pt x="1199381" y="37827"/>
                    <a:pt x="1195759" y="40258"/>
                  </a:cubicBezTo>
                  <a:cubicBezTo>
                    <a:pt x="1192138" y="42689"/>
                    <a:pt x="1188070" y="45095"/>
                    <a:pt x="1183555" y="47476"/>
                  </a:cubicBezTo>
                  <a:cubicBezTo>
                    <a:pt x="1179041" y="49857"/>
                    <a:pt x="1174278" y="52090"/>
                    <a:pt x="1169268" y="54173"/>
                  </a:cubicBezTo>
                  <a:cubicBezTo>
                    <a:pt x="1164257" y="56257"/>
                    <a:pt x="1159371" y="57894"/>
                    <a:pt x="1154608" y="59085"/>
                  </a:cubicBezTo>
                  <a:lnTo>
                    <a:pt x="1154608" y="34379"/>
                  </a:lnTo>
                  <a:cubicBezTo>
                    <a:pt x="1159966" y="32891"/>
                    <a:pt x="1165646" y="30882"/>
                    <a:pt x="1171649" y="28352"/>
                  </a:cubicBezTo>
                  <a:cubicBezTo>
                    <a:pt x="1177652" y="25822"/>
                    <a:pt x="1183555" y="22994"/>
                    <a:pt x="1189359" y="19869"/>
                  </a:cubicBezTo>
                  <a:cubicBezTo>
                    <a:pt x="1195164" y="16743"/>
                    <a:pt x="1200646" y="13469"/>
                    <a:pt x="1205805" y="10046"/>
                  </a:cubicBezTo>
                  <a:cubicBezTo>
                    <a:pt x="1210964" y="6623"/>
                    <a:pt x="1215429" y="3274"/>
                    <a:pt x="1219200" y="0"/>
                  </a:cubicBezTo>
                  <a:close/>
                  <a:moveTo>
                    <a:pt x="895350" y="0"/>
                  </a:moveTo>
                  <a:lnTo>
                    <a:pt x="904577" y="0"/>
                  </a:lnTo>
                  <a:lnTo>
                    <a:pt x="904577" y="218182"/>
                  </a:lnTo>
                  <a:lnTo>
                    <a:pt x="880169" y="218182"/>
                  </a:lnTo>
                  <a:lnTo>
                    <a:pt x="880169" y="33784"/>
                  </a:lnTo>
                  <a:cubicBezTo>
                    <a:pt x="878284" y="35669"/>
                    <a:pt x="875531" y="37827"/>
                    <a:pt x="871909" y="40258"/>
                  </a:cubicBezTo>
                  <a:cubicBezTo>
                    <a:pt x="868288" y="42689"/>
                    <a:pt x="864220" y="45095"/>
                    <a:pt x="859705" y="47476"/>
                  </a:cubicBezTo>
                  <a:cubicBezTo>
                    <a:pt x="855191" y="49857"/>
                    <a:pt x="850428" y="52090"/>
                    <a:pt x="845418" y="54173"/>
                  </a:cubicBezTo>
                  <a:cubicBezTo>
                    <a:pt x="840407" y="56257"/>
                    <a:pt x="835521" y="57894"/>
                    <a:pt x="830758" y="59085"/>
                  </a:cubicBezTo>
                  <a:lnTo>
                    <a:pt x="830758" y="34379"/>
                  </a:lnTo>
                  <a:cubicBezTo>
                    <a:pt x="836116" y="32891"/>
                    <a:pt x="841796" y="30882"/>
                    <a:pt x="847799" y="28352"/>
                  </a:cubicBezTo>
                  <a:cubicBezTo>
                    <a:pt x="853802" y="25822"/>
                    <a:pt x="859705" y="22994"/>
                    <a:pt x="865510" y="19869"/>
                  </a:cubicBezTo>
                  <a:cubicBezTo>
                    <a:pt x="871314" y="16743"/>
                    <a:pt x="876796" y="13469"/>
                    <a:pt x="881955" y="10046"/>
                  </a:cubicBezTo>
                  <a:cubicBezTo>
                    <a:pt x="887114" y="6623"/>
                    <a:pt x="891579" y="3274"/>
                    <a:pt x="895350" y="0"/>
                  </a:cubicBezTo>
                  <a:close/>
                  <a:moveTo>
                    <a:pt x="571500" y="0"/>
                  </a:moveTo>
                  <a:lnTo>
                    <a:pt x="580727" y="0"/>
                  </a:lnTo>
                  <a:lnTo>
                    <a:pt x="580727" y="218182"/>
                  </a:lnTo>
                  <a:lnTo>
                    <a:pt x="556319" y="218182"/>
                  </a:lnTo>
                  <a:lnTo>
                    <a:pt x="556319" y="33784"/>
                  </a:lnTo>
                  <a:cubicBezTo>
                    <a:pt x="554434" y="35669"/>
                    <a:pt x="551681" y="37827"/>
                    <a:pt x="548059" y="40258"/>
                  </a:cubicBezTo>
                  <a:cubicBezTo>
                    <a:pt x="544438" y="42689"/>
                    <a:pt x="540370" y="45095"/>
                    <a:pt x="535855" y="47476"/>
                  </a:cubicBezTo>
                  <a:cubicBezTo>
                    <a:pt x="531341" y="49857"/>
                    <a:pt x="526578" y="52090"/>
                    <a:pt x="521568" y="54173"/>
                  </a:cubicBezTo>
                  <a:cubicBezTo>
                    <a:pt x="516557" y="56257"/>
                    <a:pt x="511671" y="57894"/>
                    <a:pt x="506908" y="59085"/>
                  </a:cubicBezTo>
                  <a:lnTo>
                    <a:pt x="506908" y="34379"/>
                  </a:lnTo>
                  <a:cubicBezTo>
                    <a:pt x="512266" y="32891"/>
                    <a:pt x="517946" y="30882"/>
                    <a:pt x="523949" y="28352"/>
                  </a:cubicBezTo>
                  <a:cubicBezTo>
                    <a:pt x="529952" y="25822"/>
                    <a:pt x="535855" y="22994"/>
                    <a:pt x="541659" y="19869"/>
                  </a:cubicBezTo>
                  <a:cubicBezTo>
                    <a:pt x="547464" y="16743"/>
                    <a:pt x="552946" y="13469"/>
                    <a:pt x="558105" y="10046"/>
                  </a:cubicBezTo>
                  <a:cubicBezTo>
                    <a:pt x="563264" y="6623"/>
                    <a:pt x="567729" y="3274"/>
                    <a:pt x="571500" y="0"/>
                  </a:cubicBezTo>
                  <a:close/>
                  <a:moveTo>
                    <a:pt x="247650" y="0"/>
                  </a:moveTo>
                  <a:lnTo>
                    <a:pt x="256877" y="0"/>
                  </a:lnTo>
                  <a:lnTo>
                    <a:pt x="256877" y="218182"/>
                  </a:lnTo>
                  <a:lnTo>
                    <a:pt x="232469" y="218182"/>
                  </a:lnTo>
                  <a:lnTo>
                    <a:pt x="232469" y="33784"/>
                  </a:lnTo>
                  <a:cubicBezTo>
                    <a:pt x="230584" y="35669"/>
                    <a:pt x="227831" y="37827"/>
                    <a:pt x="224209" y="40258"/>
                  </a:cubicBezTo>
                  <a:cubicBezTo>
                    <a:pt x="220588" y="42689"/>
                    <a:pt x="216520" y="45095"/>
                    <a:pt x="212005" y="47476"/>
                  </a:cubicBezTo>
                  <a:cubicBezTo>
                    <a:pt x="207491" y="49857"/>
                    <a:pt x="202728" y="52090"/>
                    <a:pt x="197718" y="54173"/>
                  </a:cubicBezTo>
                  <a:cubicBezTo>
                    <a:pt x="192707" y="56257"/>
                    <a:pt x="187821" y="57894"/>
                    <a:pt x="183058" y="59085"/>
                  </a:cubicBezTo>
                  <a:lnTo>
                    <a:pt x="183058" y="34379"/>
                  </a:lnTo>
                  <a:cubicBezTo>
                    <a:pt x="188416" y="32891"/>
                    <a:pt x="194096" y="30882"/>
                    <a:pt x="200099" y="28352"/>
                  </a:cubicBezTo>
                  <a:cubicBezTo>
                    <a:pt x="206102" y="25822"/>
                    <a:pt x="212005" y="22994"/>
                    <a:pt x="217810" y="19869"/>
                  </a:cubicBezTo>
                  <a:cubicBezTo>
                    <a:pt x="223614" y="16743"/>
                    <a:pt x="229096" y="13469"/>
                    <a:pt x="234255" y="10046"/>
                  </a:cubicBezTo>
                  <a:cubicBezTo>
                    <a:pt x="239414" y="6623"/>
                    <a:pt x="243879" y="3274"/>
                    <a:pt x="247650" y="0"/>
                  </a:cubicBezTo>
                  <a:close/>
                </a:path>
              </a:pathLst>
            </a:cu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solidFill>
                  <a:srgbClr val="0078D7">
                    <a:lumMod val="20000"/>
                    <a:lumOff val="80000"/>
                  </a:srgbClr>
                </a:solidFill>
                <a:latin typeface="Segoe UI Semilight"/>
                <a:ea typeface="Segoe UI" pitchFamily="34" charset="0"/>
                <a:cs typeface="Segoe UI" pitchFamily="34" charset="0"/>
              </a:endParaRPr>
            </a:p>
          </p:txBody>
        </p:sp>
      </p:grpSp>
      <p:pic>
        <p:nvPicPr>
          <p:cNvPr id="47" name="Picture 46" descr="Secure Cloud - Data &lt;strong&gt;Security&lt;/strong&gt; - Cyber &lt;strong&gt;Security&lt;/strong&gt; | by perspec_photo88">
            <a:extLst>
              <a:ext uri="{FF2B5EF4-FFF2-40B4-BE49-F238E27FC236}">
                <a16:creationId xmlns:a16="http://schemas.microsoft.com/office/drawing/2014/main" id="{3825751C-D576-4A22-9942-A6C27FCD7C8A}"/>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9877" b="77778" l="5894" r="95528">
                        <a14:backgroundMark x1="25610" y1="29877" x2="25610" y2="29877"/>
                        <a14:backgroundMark x1="19309" y1="38519" x2="19309" y2="38519"/>
                        <a14:backgroundMark x1="90650" y1="45926" x2="90650" y2="45926"/>
                      </a14:backgroundRemoval>
                    </a14:imgEffect>
                  </a14:imgLayer>
                </a14:imgProps>
              </a:ext>
              <a:ext uri="{28A0092B-C50C-407E-A947-70E740481C1C}">
                <a14:useLocalDpi xmlns:a14="http://schemas.microsoft.com/office/drawing/2010/main"/>
              </a:ext>
            </a:extLst>
          </a:blip>
          <a:srcRect t="-1344" b="-15971"/>
          <a:stretch/>
        </p:blipFill>
        <p:spPr>
          <a:xfrm>
            <a:off x="8242825" y="2474028"/>
            <a:ext cx="3893076" cy="3752857"/>
          </a:xfrm>
          <a:prstGeom prst="rect">
            <a:avLst/>
          </a:prstGeom>
          <a:effectLst/>
          <a:scene3d>
            <a:camera prst="orthographicFront"/>
            <a:lightRig rig="threePt" dir="t"/>
          </a:scene3d>
          <a:sp3d prstMaterial="plastic"/>
        </p:spPr>
      </p:pic>
    </p:spTree>
    <p:extLst>
      <p:ext uri="{BB962C8B-B14F-4D97-AF65-F5344CB8AC3E}">
        <p14:creationId xmlns:p14="http://schemas.microsoft.com/office/powerpoint/2010/main" val="1559280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82"/>
              <a:t>VM Availability with Unmanaged Disks</a:t>
            </a:r>
          </a:p>
        </p:txBody>
      </p:sp>
      <p:sp>
        <p:nvSpPr>
          <p:cNvPr id="34" name="TextBox 33">
            <a:extLst>
              <a:ext uri="{FF2B5EF4-FFF2-40B4-BE49-F238E27FC236}">
                <a16:creationId xmlns:a16="http://schemas.microsoft.com/office/drawing/2014/main" id="{B8A952DC-56F7-42A9-81FF-C9AA63DCFC23}"/>
              </a:ext>
            </a:extLst>
          </p:cNvPr>
          <p:cNvSpPr txBox="1"/>
          <p:nvPr/>
        </p:nvSpPr>
        <p:spPr>
          <a:xfrm rot="16200000">
            <a:off x="-632146" y="2867732"/>
            <a:ext cx="1938550" cy="318286"/>
          </a:xfrm>
          <a:prstGeom prst="rect">
            <a:avLst/>
          </a:prstGeom>
          <a:noFill/>
        </p:spPr>
        <p:txBody>
          <a:bodyPr wrap="square" rtlCol="0">
            <a:spAutoFit/>
          </a:bodyPr>
          <a:lstStyle/>
          <a:p>
            <a:pPr algn="ctr" defTabSz="932597">
              <a:defRPr/>
            </a:pPr>
            <a:r>
              <a:rPr lang="en-US" sz="1428">
                <a:solidFill>
                  <a:prstClr val="black"/>
                </a:solidFill>
                <a:latin typeface="Segoe UI"/>
                <a:cs typeface="Segoe UI" panose="020B0502040204020203" pitchFamily="34" charset="0"/>
              </a:rPr>
              <a:t>Virtual Machines</a:t>
            </a:r>
          </a:p>
        </p:txBody>
      </p:sp>
      <p:sp>
        <p:nvSpPr>
          <p:cNvPr id="29" name="TextBox 28">
            <a:extLst>
              <a:ext uri="{FF2B5EF4-FFF2-40B4-BE49-F238E27FC236}">
                <a16:creationId xmlns:a16="http://schemas.microsoft.com/office/drawing/2014/main" id="{46268BAC-99F7-422A-872D-EB1C74C96CB3}"/>
              </a:ext>
            </a:extLst>
          </p:cNvPr>
          <p:cNvSpPr txBox="1"/>
          <p:nvPr/>
        </p:nvSpPr>
        <p:spPr>
          <a:xfrm>
            <a:off x="599942" y="2006202"/>
            <a:ext cx="4873982" cy="318286"/>
          </a:xfrm>
          <a:prstGeom prst="rect">
            <a:avLst/>
          </a:prstGeom>
          <a:noFill/>
        </p:spPr>
        <p:txBody>
          <a:bodyPr wrap="square" rtlCol="0">
            <a:spAutoFit/>
          </a:bodyPr>
          <a:lstStyle/>
          <a:p>
            <a:pPr algn="ctr" defTabSz="932597">
              <a:defRPr/>
            </a:pPr>
            <a:r>
              <a:rPr lang="en-US" sz="1428" dirty="0">
                <a:solidFill>
                  <a:prstClr val="black"/>
                </a:solidFill>
                <a:latin typeface="Segoe UI"/>
                <a:cs typeface="Segoe UI" panose="020B0502040204020203" pitchFamily="34" charset="0"/>
              </a:rPr>
              <a:t>Availability Set</a:t>
            </a:r>
          </a:p>
        </p:txBody>
      </p:sp>
      <p:sp>
        <p:nvSpPr>
          <p:cNvPr id="30" name="TextBox 29">
            <a:extLst>
              <a:ext uri="{FF2B5EF4-FFF2-40B4-BE49-F238E27FC236}">
                <a16:creationId xmlns:a16="http://schemas.microsoft.com/office/drawing/2014/main" id="{AF82F8DA-9ABC-46FF-9E7B-027F81197ED0}"/>
              </a:ext>
            </a:extLst>
          </p:cNvPr>
          <p:cNvSpPr txBox="1"/>
          <p:nvPr/>
        </p:nvSpPr>
        <p:spPr>
          <a:xfrm rot="16200000">
            <a:off x="-721228" y="5035074"/>
            <a:ext cx="2108494" cy="318286"/>
          </a:xfrm>
          <a:prstGeom prst="rect">
            <a:avLst/>
          </a:prstGeom>
          <a:noFill/>
        </p:spPr>
        <p:txBody>
          <a:bodyPr wrap="square" rtlCol="0">
            <a:spAutoFit/>
          </a:bodyPr>
          <a:lstStyle/>
          <a:p>
            <a:pPr algn="ctr" defTabSz="932597">
              <a:defRPr/>
            </a:pPr>
            <a:r>
              <a:rPr lang="en-US" sz="1428">
                <a:solidFill>
                  <a:prstClr val="black"/>
                </a:solidFill>
                <a:latin typeface="Segoe UI"/>
                <a:cs typeface="Segoe UI" panose="020B0502040204020203" pitchFamily="34" charset="0"/>
              </a:rPr>
              <a:t>Unmanaged Disks</a:t>
            </a:r>
          </a:p>
        </p:txBody>
      </p:sp>
      <p:grpSp>
        <p:nvGrpSpPr>
          <p:cNvPr id="5" name="Group 4">
            <a:extLst>
              <a:ext uri="{FF2B5EF4-FFF2-40B4-BE49-F238E27FC236}">
                <a16:creationId xmlns:a16="http://schemas.microsoft.com/office/drawing/2014/main" id="{EACEE5B2-8D25-44C0-A267-BDBBC79BC6B1}"/>
              </a:ext>
            </a:extLst>
          </p:cNvPr>
          <p:cNvGrpSpPr/>
          <p:nvPr/>
        </p:nvGrpSpPr>
        <p:grpSpPr>
          <a:xfrm>
            <a:off x="599942" y="2313358"/>
            <a:ext cx="4873985" cy="3935105"/>
            <a:chOff x="585666" y="1832503"/>
            <a:chExt cx="4970602" cy="3575615"/>
          </a:xfrm>
        </p:grpSpPr>
        <p:sp>
          <p:nvSpPr>
            <p:cNvPr id="69" name="Rounded Rectangle 55">
              <a:extLst>
                <a:ext uri="{FF2B5EF4-FFF2-40B4-BE49-F238E27FC236}">
                  <a16:creationId xmlns:a16="http://schemas.microsoft.com/office/drawing/2014/main" id="{76F63D7F-E099-4376-8C9C-4A18847C3303}"/>
                </a:ext>
              </a:extLst>
            </p:cNvPr>
            <p:cNvSpPr/>
            <p:nvPr/>
          </p:nvSpPr>
          <p:spPr>
            <a:xfrm>
              <a:off x="585667" y="1832503"/>
              <a:ext cx="4970601" cy="1296665"/>
            </a:xfrm>
            <a:prstGeom prst="roundRect">
              <a:avLst>
                <a:gd name="adj" fmla="val 7213"/>
              </a:avLst>
            </a:prstGeom>
            <a:solidFill>
              <a:srgbClr val="DAB48E"/>
            </a:solidFill>
            <a:ln w="19050" cap="flat" cmpd="sng" algn="ctr">
              <a:solidFill>
                <a:schemeClr val="tx1"/>
              </a:solidFill>
              <a:prstDash val="sysDot"/>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4134637F-2DA6-4C4D-9E36-FBE35BC655AC}"/>
                </a:ext>
              </a:extLst>
            </p:cNvPr>
            <p:cNvCxnSpPr>
              <a:cxnSpLocks/>
              <a:stCxn id="99" idx="0"/>
              <a:endCxn id="79" idx="2"/>
            </p:cNvCxnSpPr>
            <p:nvPr/>
          </p:nvCxnSpPr>
          <p:spPr>
            <a:xfrm flipH="1" flipV="1">
              <a:off x="1689510" y="2887662"/>
              <a:ext cx="3431" cy="1212654"/>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03A2BC57-12E2-49F5-B03D-B17EFA1727ED}"/>
                </a:ext>
              </a:extLst>
            </p:cNvPr>
            <p:cNvSpPr/>
            <p:nvPr/>
          </p:nvSpPr>
          <p:spPr>
            <a:xfrm>
              <a:off x="585666" y="3559317"/>
              <a:ext cx="4970602" cy="184880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304">
                <a:defRPr/>
              </a:pPr>
              <a:endParaRPr lang="en-US" sz="1873">
                <a:solidFill>
                  <a:srgbClr val="FFFFFF"/>
                </a:solidFill>
                <a:latin typeface="Segoe UI Semilight"/>
              </a:endParaRPr>
            </a:p>
          </p:txBody>
        </p:sp>
        <p:sp>
          <p:nvSpPr>
            <p:cNvPr id="73" name="TextBox 72">
              <a:extLst>
                <a:ext uri="{FF2B5EF4-FFF2-40B4-BE49-F238E27FC236}">
                  <a16:creationId xmlns:a16="http://schemas.microsoft.com/office/drawing/2014/main" id="{EE62CA10-584B-43A5-BF94-1BD0FCD69F6E}"/>
                </a:ext>
              </a:extLst>
            </p:cNvPr>
            <p:cNvSpPr txBox="1"/>
            <p:nvPr/>
          </p:nvSpPr>
          <p:spPr>
            <a:xfrm>
              <a:off x="1154355" y="4762785"/>
              <a:ext cx="1070306" cy="434734"/>
            </a:xfrm>
            <a:prstGeom prst="rect">
              <a:avLst/>
            </a:prstGeom>
            <a:noFill/>
          </p:spPr>
          <p:txBody>
            <a:bodyPr wrap="square" rtlCol="0">
              <a:spAutoFit/>
            </a:bodyPr>
            <a:lstStyle/>
            <a:p>
              <a:pPr algn="ctr" defTabSz="951304">
                <a:defRPr/>
              </a:pPr>
              <a:r>
                <a:rPr lang="en-US" sz="1224">
                  <a:solidFill>
                    <a:srgbClr val="505050"/>
                  </a:solidFill>
                  <a:latin typeface="Segoe UI Semibold" panose="020B0702040204020203" pitchFamily="34" charset="0"/>
                </a:rPr>
                <a:t>Storage account 1</a:t>
              </a:r>
            </a:p>
          </p:txBody>
        </p:sp>
        <p:sp>
          <p:nvSpPr>
            <p:cNvPr id="74" name="TextBox 73">
              <a:extLst>
                <a:ext uri="{FF2B5EF4-FFF2-40B4-BE49-F238E27FC236}">
                  <a16:creationId xmlns:a16="http://schemas.microsoft.com/office/drawing/2014/main" id="{43073109-5178-4836-B02E-FF40331312C6}"/>
                </a:ext>
              </a:extLst>
            </p:cNvPr>
            <p:cNvSpPr txBox="1"/>
            <p:nvPr/>
          </p:nvSpPr>
          <p:spPr>
            <a:xfrm>
              <a:off x="2419672" y="4759954"/>
              <a:ext cx="1131564" cy="434734"/>
            </a:xfrm>
            <a:prstGeom prst="rect">
              <a:avLst/>
            </a:prstGeom>
            <a:noFill/>
          </p:spPr>
          <p:txBody>
            <a:bodyPr wrap="square" rtlCol="0">
              <a:spAutoFit/>
            </a:bodyPr>
            <a:lstStyle/>
            <a:p>
              <a:pPr algn="ctr" defTabSz="951304">
                <a:defRPr/>
              </a:pPr>
              <a:r>
                <a:rPr lang="en-US" sz="1224">
                  <a:solidFill>
                    <a:srgbClr val="505050"/>
                  </a:solidFill>
                  <a:latin typeface="Segoe UI Semibold" panose="020B0702040204020203" pitchFamily="34" charset="0"/>
                </a:rPr>
                <a:t>Storage account 2</a:t>
              </a:r>
            </a:p>
          </p:txBody>
        </p:sp>
        <p:sp>
          <p:nvSpPr>
            <p:cNvPr id="75" name="TextBox 74">
              <a:extLst>
                <a:ext uri="{FF2B5EF4-FFF2-40B4-BE49-F238E27FC236}">
                  <a16:creationId xmlns:a16="http://schemas.microsoft.com/office/drawing/2014/main" id="{5C78CA70-43AD-40CF-8A32-690E4F5BB79B}"/>
                </a:ext>
              </a:extLst>
            </p:cNvPr>
            <p:cNvSpPr txBox="1"/>
            <p:nvPr/>
          </p:nvSpPr>
          <p:spPr>
            <a:xfrm>
              <a:off x="3634189" y="4781768"/>
              <a:ext cx="1263613" cy="434734"/>
            </a:xfrm>
            <a:prstGeom prst="rect">
              <a:avLst/>
            </a:prstGeom>
            <a:noFill/>
          </p:spPr>
          <p:txBody>
            <a:bodyPr wrap="square" rtlCol="0">
              <a:spAutoFit/>
            </a:bodyPr>
            <a:lstStyle/>
            <a:p>
              <a:pPr algn="ctr" defTabSz="951304">
                <a:defRPr/>
              </a:pPr>
              <a:r>
                <a:rPr lang="en-US" sz="1224">
                  <a:solidFill>
                    <a:srgbClr val="505050"/>
                  </a:solidFill>
                  <a:latin typeface="Segoe UI Semibold" panose="020B0702040204020203" pitchFamily="34" charset="0"/>
                </a:rPr>
                <a:t>Storage account 3</a:t>
              </a:r>
            </a:p>
          </p:txBody>
        </p:sp>
        <p:grpSp>
          <p:nvGrpSpPr>
            <p:cNvPr id="76" name="Group 75">
              <a:extLst>
                <a:ext uri="{FF2B5EF4-FFF2-40B4-BE49-F238E27FC236}">
                  <a16:creationId xmlns:a16="http://schemas.microsoft.com/office/drawing/2014/main" id="{6E3ED813-F551-40E1-BE30-F5120CF6192F}"/>
                </a:ext>
              </a:extLst>
            </p:cNvPr>
            <p:cNvGrpSpPr/>
            <p:nvPr/>
          </p:nvGrpSpPr>
          <p:grpSpPr>
            <a:xfrm>
              <a:off x="1291134" y="2025133"/>
              <a:ext cx="796751" cy="862529"/>
              <a:chOff x="1357806" y="2206463"/>
              <a:chExt cx="796751" cy="862529"/>
            </a:xfrm>
            <a:solidFill>
              <a:srgbClr val="0079D6"/>
            </a:solidFill>
          </p:grpSpPr>
          <p:sp>
            <p:nvSpPr>
              <p:cNvPr id="77" name="Rectangle: Rounded Corners 76">
                <a:extLst>
                  <a:ext uri="{FF2B5EF4-FFF2-40B4-BE49-F238E27FC236}">
                    <a16:creationId xmlns:a16="http://schemas.microsoft.com/office/drawing/2014/main" id="{016659E4-8B30-440A-A41C-CAB6A0EEECB7}"/>
                  </a:ext>
                </a:extLst>
              </p:cNvPr>
              <p:cNvSpPr/>
              <p:nvPr/>
            </p:nvSpPr>
            <p:spPr bwMode="auto">
              <a:xfrm>
                <a:off x="1357806" y="2206463"/>
                <a:ext cx="796751" cy="861293"/>
              </a:xfrm>
              <a:prstGeom prst="roundRect">
                <a:avLst>
                  <a:gd name="adj" fmla="val 595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Semilight"/>
                </a:endParaRPr>
              </a:p>
            </p:txBody>
          </p:sp>
          <p:pic>
            <p:nvPicPr>
              <p:cNvPr id="78" name="Picture 77">
                <a:extLst>
                  <a:ext uri="{FF2B5EF4-FFF2-40B4-BE49-F238E27FC236}">
                    <a16:creationId xmlns:a16="http://schemas.microsoft.com/office/drawing/2014/main" id="{CFA25CB6-0A78-437C-B731-0E296B14FFB3}"/>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513829" y="2293153"/>
                <a:ext cx="484704" cy="484704"/>
              </a:xfrm>
              <a:prstGeom prst="rect">
                <a:avLst/>
              </a:prstGeom>
              <a:grpFill/>
            </p:spPr>
          </p:pic>
          <p:sp>
            <p:nvSpPr>
              <p:cNvPr id="79" name="Text Box 5">
                <a:extLst>
                  <a:ext uri="{FF2B5EF4-FFF2-40B4-BE49-F238E27FC236}">
                    <a16:creationId xmlns:a16="http://schemas.microsoft.com/office/drawing/2014/main" id="{B6A08B7E-B10E-43DE-8656-AC1FFC398EE3}"/>
                  </a:ext>
                </a:extLst>
              </p:cNvPr>
              <p:cNvSpPr txBox="1"/>
              <p:nvPr/>
            </p:nvSpPr>
            <p:spPr>
              <a:xfrm>
                <a:off x="1557032" y="2778849"/>
                <a:ext cx="398299" cy="290143"/>
              </a:xfrm>
              <a:prstGeom prst="rect">
                <a:avLst/>
              </a:prstGeom>
              <a:grpFill/>
              <a:ln w="6350">
                <a:noFill/>
              </a:ln>
            </p:spPr>
            <p:txBody>
              <a:bodyPr rot="0" spcFirstLastPara="0" vert="horz" wrap="none" lIns="95117" tIns="47558" rIns="95117" bIns="47558" numCol="1" spcCol="0" rtlCol="0" fromWordArt="0" anchor="t" anchorCtr="0" forceAA="0" compatLnSpc="1">
                <a:prstTxWarp prst="textNoShape">
                  <a:avLst/>
                </a:prstTxWarp>
                <a:noAutofit/>
              </a:bodyPr>
              <a:lstStyle/>
              <a:p>
                <a:pPr algn="ctr" defTabSz="951304">
                  <a:lnSpc>
                    <a:spcPct val="105000"/>
                  </a:lnSpc>
                  <a:defRPr/>
                </a:pPr>
                <a:r>
                  <a:rPr lang="en-US" sz="1224">
                    <a:solidFill>
                      <a:srgbClr val="FFFFFF"/>
                    </a:solidFill>
                    <a:latin typeface="Segoe UI Semibold" panose="020B0702040204020203" pitchFamily="34" charset="0"/>
                  </a:rPr>
                  <a:t>FD0</a:t>
                </a:r>
              </a:p>
            </p:txBody>
          </p:sp>
        </p:grpSp>
        <p:grpSp>
          <p:nvGrpSpPr>
            <p:cNvPr id="80" name="Group 79">
              <a:extLst>
                <a:ext uri="{FF2B5EF4-FFF2-40B4-BE49-F238E27FC236}">
                  <a16:creationId xmlns:a16="http://schemas.microsoft.com/office/drawing/2014/main" id="{B79FBB69-AA46-434E-BDB0-0AC78E5BA625}"/>
                </a:ext>
              </a:extLst>
            </p:cNvPr>
            <p:cNvGrpSpPr/>
            <p:nvPr/>
          </p:nvGrpSpPr>
          <p:grpSpPr>
            <a:xfrm>
              <a:off x="2574411" y="2025133"/>
              <a:ext cx="796751" cy="861293"/>
              <a:chOff x="1357806" y="2206463"/>
              <a:chExt cx="796751" cy="861293"/>
            </a:xfrm>
            <a:solidFill>
              <a:srgbClr val="0079D6"/>
            </a:solidFill>
          </p:grpSpPr>
          <p:sp>
            <p:nvSpPr>
              <p:cNvPr id="81" name="Rectangle: Rounded Corners 80">
                <a:extLst>
                  <a:ext uri="{FF2B5EF4-FFF2-40B4-BE49-F238E27FC236}">
                    <a16:creationId xmlns:a16="http://schemas.microsoft.com/office/drawing/2014/main" id="{09A15103-7057-4B69-9616-0D58D9CC4908}"/>
                  </a:ext>
                </a:extLst>
              </p:cNvPr>
              <p:cNvSpPr/>
              <p:nvPr/>
            </p:nvSpPr>
            <p:spPr bwMode="auto">
              <a:xfrm>
                <a:off x="1357806" y="2206463"/>
                <a:ext cx="796751" cy="861293"/>
              </a:xfrm>
              <a:prstGeom prst="roundRect">
                <a:avLst>
                  <a:gd name="adj" fmla="val 595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Semilight"/>
                </a:endParaRPr>
              </a:p>
            </p:txBody>
          </p:sp>
          <p:pic>
            <p:nvPicPr>
              <p:cNvPr id="82" name="Picture 81">
                <a:extLst>
                  <a:ext uri="{FF2B5EF4-FFF2-40B4-BE49-F238E27FC236}">
                    <a16:creationId xmlns:a16="http://schemas.microsoft.com/office/drawing/2014/main" id="{F44601E1-51D1-43EF-BABB-23DF8A299FB4}"/>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513829" y="2293153"/>
                <a:ext cx="484704" cy="484704"/>
              </a:xfrm>
              <a:prstGeom prst="rect">
                <a:avLst/>
              </a:prstGeom>
              <a:grpFill/>
            </p:spPr>
          </p:pic>
          <p:sp>
            <p:nvSpPr>
              <p:cNvPr id="83" name="Text Box 5">
                <a:extLst>
                  <a:ext uri="{FF2B5EF4-FFF2-40B4-BE49-F238E27FC236}">
                    <a16:creationId xmlns:a16="http://schemas.microsoft.com/office/drawing/2014/main" id="{93CFA8DA-804C-44A2-9952-F5FD32ECBBBE}"/>
                  </a:ext>
                </a:extLst>
              </p:cNvPr>
              <p:cNvSpPr txBox="1"/>
              <p:nvPr/>
            </p:nvSpPr>
            <p:spPr>
              <a:xfrm>
                <a:off x="1557032" y="2769017"/>
                <a:ext cx="398299" cy="290143"/>
              </a:xfrm>
              <a:prstGeom prst="rect">
                <a:avLst/>
              </a:prstGeom>
              <a:grpFill/>
              <a:ln w="6350">
                <a:noFill/>
              </a:ln>
            </p:spPr>
            <p:txBody>
              <a:bodyPr rot="0" spcFirstLastPara="0" vert="horz" wrap="none" lIns="95117" tIns="47558" rIns="95117" bIns="47558" numCol="1" spcCol="0" rtlCol="0" fromWordArt="0" anchor="t" anchorCtr="0" forceAA="0" compatLnSpc="1">
                <a:prstTxWarp prst="textNoShape">
                  <a:avLst/>
                </a:prstTxWarp>
                <a:noAutofit/>
              </a:bodyPr>
              <a:lstStyle/>
              <a:p>
                <a:pPr algn="ctr" defTabSz="951304">
                  <a:lnSpc>
                    <a:spcPct val="105000"/>
                  </a:lnSpc>
                  <a:defRPr/>
                </a:pPr>
                <a:r>
                  <a:rPr lang="en-US" sz="1224">
                    <a:solidFill>
                      <a:srgbClr val="FFFFFF"/>
                    </a:solidFill>
                    <a:latin typeface="Segoe UI Semibold" panose="020B0702040204020203" pitchFamily="34" charset="0"/>
                  </a:rPr>
                  <a:t>FD1</a:t>
                </a:r>
              </a:p>
            </p:txBody>
          </p:sp>
        </p:grpSp>
        <p:cxnSp>
          <p:nvCxnSpPr>
            <p:cNvPr id="84" name="Straight Connector 83">
              <a:extLst>
                <a:ext uri="{FF2B5EF4-FFF2-40B4-BE49-F238E27FC236}">
                  <a16:creationId xmlns:a16="http://schemas.microsoft.com/office/drawing/2014/main" id="{0520C39D-FD32-4106-8465-981A5158E68C}"/>
                </a:ext>
              </a:extLst>
            </p:cNvPr>
            <p:cNvCxnSpPr>
              <a:cxnSpLocks/>
              <a:stCxn id="90" idx="0"/>
              <a:endCxn id="88" idx="2"/>
            </p:cNvCxnSpPr>
            <p:nvPr/>
          </p:nvCxnSpPr>
          <p:spPr>
            <a:xfrm flipH="1" flipV="1">
              <a:off x="4256064" y="2877830"/>
              <a:ext cx="6030" cy="1255601"/>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2F08073A-2D25-402F-98FA-1A6ECFC66729}"/>
                </a:ext>
              </a:extLst>
            </p:cNvPr>
            <p:cNvGrpSpPr/>
            <p:nvPr/>
          </p:nvGrpSpPr>
          <p:grpSpPr>
            <a:xfrm>
              <a:off x="3857688" y="2025133"/>
              <a:ext cx="796751" cy="861293"/>
              <a:chOff x="1357806" y="2206463"/>
              <a:chExt cx="796751" cy="861293"/>
            </a:xfrm>
          </p:grpSpPr>
          <p:sp>
            <p:nvSpPr>
              <p:cNvPr id="86" name="Rectangle: Rounded Corners 85">
                <a:extLst>
                  <a:ext uri="{FF2B5EF4-FFF2-40B4-BE49-F238E27FC236}">
                    <a16:creationId xmlns:a16="http://schemas.microsoft.com/office/drawing/2014/main" id="{15B71A81-83F9-43E4-B1EC-25797844BEE8}"/>
                  </a:ext>
                </a:extLst>
              </p:cNvPr>
              <p:cNvSpPr/>
              <p:nvPr/>
            </p:nvSpPr>
            <p:spPr bwMode="auto">
              <a:xfrm>
                <a:off x="1357806" y="2206463"/>
                <a:ext cx="796751" cy="861293"/>
              </a:xfrm>
              <a:prstGeom prst="roundRect">
                <a:avLst>
                  <a:gd name="adj" fmla="val 5954"/>
                </a:avLst>
              </a:prstGeom>
              <a:solidFill>
                <a:srgbClr val="0079D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Semilight"/>
                </a:endParaRPr>
              </a:p>
            </p:txBody>
          </p:sp>
          <p:pic>
            <p:nvPicPr>
              <p:cNvPr id="87" name="Picture 86">
                <a:extLst>
                  <a:ext uri="{FF2B5EF4-FFF2-40B4-BE49-F238E27FC236}">
                    <a16:creationId xmlns:a16="http://schemas.microsoft.com/office/drawing/2014/main" id="{73AF036C-DC29-4844-A306-7C6688AA768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513829" y="2293153"/>
                <a:ext cx="484704" cy="484704"/>
              </a:xfrm>
              <a:prstGeom prst="rect">
                <a:avLst/>
              </a:prstGeom>
            </p:spPr>
          </p:pic>
          <p:sp>
            <p:nvSpPr>
              <p:cNvPr id="88" name="Text Box 5">
                <a:extLst>
                  <a:ext uri="{FF2B5EF4-FFF2-40B4-BE49-F238E27FC236}">
                    <a16:creationId xmlns:a16="http://schemas.microsoft.com/office/drawing/2014/main" id="{552A5355-2464-4237-962F-BCEE3058E8C4}"/>
                  </a:ext>
                </a:extLst>
              </p:cNvPr>
              <p:cNvSpPr txBox="1"/>
              <p:nvPr/>
            </p:nvSpPr>
            <p:spPr>
              <a:xfrm>
                <a:off x="1557032" y="2769017"/>
                <a:ext cx="398299" cy="290143"/>
              </a:xfrm>
              <a:prstGeom prst="rect">
                <a:avLst/>
              </a:prstGeom>
              <a:noFill/>
              <a:ln w="6350">
                <a:noFill/>
              </a:ln>
            </p:spPr>
            <p:txBody>
              <a:bodyPr rot="0" spcFirstLastPara="0" vert="horz" wrap="none" lIns="95117" tIns="47558" rIns="95117" bIns="47558" numCol="1" spcCol="0" rtlCol="0" fromWordArt="0" anchor="t" anchorCtr="0" forceAA="0" compatLnSpc="1">
                <a:prstTxWarp prst="textNoShape">
                  <a:avLst/>
                </a:prstTxWarp>
                <a:noAutofit/>
              </a:bodyPr>
              <a:lstStyle/>
              <a:p>
                <a:pPr algn="ctr" defTabSz="951304">
                  <a:lnSpc>
                    <a:spcPct val="105000"/>
                  </a:lnSpc>
                  <a:defRPr/>
                </a:pPr>
                <a:r>
                  <a:rPr lang="en-US" sz="1224">
                    <a:solidFill>
                      <a:srgbClr val="FFFFFF"/>
                    </a:solidFill>
                    <a:latin typeface="Segoe UI Semibold" panose="020B0702040204020203" pitchFamily="34" charset="0"/>
                  </a:rPr>
                  <a:t>FD2</a:t>
                </a:r>
              </a:p>
            </p:txBody>
          </p:sp>
        </p:grpSp>
        <p:grpSp>
          <p:nvGrpSpPr>
            <p:cNvPr id="89" name="Group 88">
              <a:extLst>
                <a:ext uri="{FF2B5EF4-FFF2-40B4-BE49-F238E27FC236}">
                  <a16:creationId xmlns:a16="http://schemas.microsoft.com/office/drawing/2014/main" id="{8A135A54-5552-4D0D-AD9F-376F8094617F}"/>
                </a:ext>
              </a:extLst>
            </p:cNvPr>
            <p:cNvGrpSpPr/>
            <p:nvPr/>
          </p:nvGrpSpPr>
          <p:grpSpPr>
            <a:xfrm>
              <a:off x="3895856" y="3803880"/>
              <a:ext cx="950780" cy="1026888"/>
              <a:chOff x="3868583" y="3930248"/>
              <a:chExt cx="950780" cy="1026888"/>
            </a:xfrm>
          </p:grpSpPr>
          <p:pic>
            <p:nvPicPr>
              <p:cNvPr id="90" name="Picture 89">
                <a:extLst>
                  <a:ext uri="{FF2B5EF4-FFF2-40B4-BE49-F238E27FC236}">
                    <a16:creationId xmlns:a16="http://schemas.microsoft.com/office/drawing/2014/main" id="{D8B6E4CA-9B2A-4DE4-A69D-D5FC3F9F35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4495" y="4259799"/>
                <a:ext cx="620652" cy="620652"/>
              </a:xfrm>
              <a:prstGeom prst="rect">
                <a:avLst/>
              </a:prstGeom>
            </p:spPr>
          </p:pic>
          <p:pic>
            <p:nvPicPr>
              <p:cNvPr id="91" name="Picture 90">
                <a:extLst>
                  <a:ext uri="{FF2B5EF4-FFF2-40B4-BE49-F238E27FC236}">
                    <a16:creationId xmlns:a16="http://schemas.microsoft.com/office/drawing/2014/main" id="{921390BD-6A99-42C5-BE47-C88B3CE832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9658" y="3930248"/>
                <a:ext cx="359705" cy="359705"/>
              </a:xfrm>
              <a:prstGeom prst="rect">
                <a:avLst/>
              </a:prstGeom>
            </p:spPr>
          </p:pic>
          <p:sp>
            <p:nvSpPr>
              <p:cNvPr id="92" name="Rectangle 91">
                <a:extLst>
                  <a:ext uri="{FF2B5EF4-FFF2-40B4-BE49-F238E27FC236}">
                    <a16:creationId xmlns:a16="http://schemas.microsoft.com/office/drawing/2014/main" id="{C4A6A9B6-DB94-43A5-ADED-B11F6B3471E8}"/>
                  </a:ext>
                </a:extLst>
              </p:cNvPr>
              <p:cNvSpPr/>
              <p:nvPr/>
            </p:nvSpPr>
            <p:spPr bwMode="auto">
              <a:xfrm>
                <a:off x="3868583" y="4183062"/>
                <a:ext cx="740279" cy="774074"/>
              </a:xfrm>
              <a:prstGeom prst="rect">
                <a:avLst/>
              </a:prstGeom>
              <a:no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93" name="Straight Arrow Connector 92">
              <a:extLst>
                <a:ext uri="{FF2B5EF4-FFF2-40B4-BE49-F238E27FC236}">
                  <a16:creationId xmlns:a16="http://schemas.microsoft.com/office/drawing/2014/main" id="{CCE169EC-4E65-4117-8056-A9A5DEF3CBD2}"/>
                </a:ext>
              </a:extLst>
            </p:cNvPr>
            <p:cNvCxnSpPr>
              <a:stCxn id="95" idx="0"/>
            </p:cNvCxnSpPr>
            <p:nvPr/>
          </p:nvCxnSpPr>
          <p:spPr>
            <a:xfrm flipV="1">
              <a:off x="3020397" y="2886427"/>
              <a:ext cx="6638" cy="12176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F12E8FE1-0B65-475F-B41A-4F2BFA3D9CC9}"/>
                </a:ext>
              </a:extLst>
            </p:cNvPr>
            <p:cNvGrpSpPr/>
            <p:nvPr/>
          </p:nvGrpSpPr>
          <p:grpSpPr>
            <a:xfrm>
              <a:off x="2654159" y="3774537"/>
              <a:ext cx="950780" cy="1026888"/>
              <a:chOff x="3868583" y="3930248"/>
              <a:chExt cx="950780" cy="1026888"/>
            </a:xfrm>
          </p:grpSpPr>
          <p:pic>
            <p:nvPicPr>
              <p:cNvPr id="95" name="Picture 94">
                <a:extLst>
                  <a:ext uri="{FF2B5EF4-FFF2-40B4-BE49-F238E27FC236}">
                    <a16:creationId xmlns:a16="http://schemas.microsoft.com/office/drawing/2014/main" id="{F2994383-25B6-4F9D-B6E2-524CDFF178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4495" y="4259799"/>
                <a:ext cx="620652" cy="620652"/>
              </a:xfrm>
              <a:prstGeom prst="rect">
                <a:avLst/>
              </a:prstGeom>
            </p:spPr>
          </p:pic>
          <p:pic>
            <p:nvPicPr>
              <p:cNvPr id="96" name="Picture 95">
                <a:extLst>
                  <a:ext uri="{FF2B5EF4-FFF2-40B4-BE49-F238E27FC236}">
                    <a16:creationId xmlns:a16="http://schemas.microsoft.com/office/drawing/2014/main" id="{17B0F3D3-AB64-4155-AF47-9A3D735E4E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9658" y="3930248"/>
                <a:ext cx="359705" cy="359705"/>
              </a:xfrm>
              <a:prstGeom prst="rect">
                <a:avLst/>
              </a:prstGeom>
            </p:spPr>
          </p:pic>
          <p:sp>
            <p:nvSpPr>
              <p:cNvPr id="97" name="Rectangle 96">
                <a:extLst>
                  <a:ext uri="{FF2B5EF4-FFF2-40B4-BE49-F238E27FC236}">
                    <a16:creationId xmlns:a16="http://schemas.microsoft.com/office/drawing/2014/main" id="{5C728D89-CC29-4D67-B777-E75C6E1715BC}"/>
                  </a:ext>
                </a:extLst>
              </p:cNvPr>
              <p:cNvSpPr/>
              <p:nvPr/>
            </p:nvSpPr>
            <p:spPr bwMode="auto">
              <a:xfrm>
                <a:off x="3868583" y="4183062"/>
                <a:ext cx="740279" cy="774074"/>
              </a:xfrm>
              <a:prstGeom prst="rect">
                <a:avLst/>
              </a:prstGeom>
              <a:no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8" name="Group 97">
              <a:extLst>
                <a:ext uri="{FF2B5EF4-FFF2-40B4-BE49-F238E27FC236}">
                  <a16:creationId xmlns:a16="http://schemas.microsoft.com/office/drawing/2014/main" id="{C0BEB937-79F6-4156-87DB-599B0E8CFA79}"/>
                </a:ext>
              </a:extLst>
            </p:cNvPr>
            <p:cNvGrpSpPr/>
            <p:nvPr/>
          </p:nvGrpSpPr>
          <p:grpSpPr>
            <a:xfrm>
              <a:off x="1326703" y="3770765"/>
              <a:ext cx="950780" cy="1026888"/>
              <a:chOff x="3868583" y="3930248"/>
              <a:chExt cx="950780" cy="1026888"/>
            </a:xfrm>
          </p:grpSpPr>
          <p:pic>
            <p:nvPicPr>
              <p:cNvPr id="99" name="Picture 98">
                <a:extLst>
                  <a:ext uri="{FF2B5EF4-FFF2-40B4-BE49-F238E27FC236}">
                    <a16:creationId xmlns:a16="http://schemas.microsoft.com/office/drawing/2014/main" id="{68D8CC81-7C11-4BDE-8C71-89A66AF755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4495" y="4259799"/>
                <a:ext cx="620652" cy="620652"/>
              </a:xfrm>
              <a:prstGeom prst="rect">
                <a:avLst/>
              </a:prstGeom>
            </p:spPr>
          </p:pic>
          <p:pic>
            <p:nvPicPr>
              <p:cNvPr id="100" name="Picture 99">
                <a:extLst>
                  <a:ext uri="{FF2B5EF4-FFF2-40B4-BE49-F238E27FC236}">
                    <a16:creationId xmlns:a16="http://schemas.microsoft.com/office/drawing/2014/main" id="{C763AB87-31A3-4171-AEC1-F53C00F69C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9658" y="3930248"/>
                <a:ext cx="359705" cy="359705"/>
              </a:xfrm>
              <a:prstGeom prst="rect">
                <a:avLst/>
              </a:prstGeom>
            </p:spPr>
          </p:pic>
          <p:sp>
            <p:nvSpPr>
              <p:cNvPr id="101" name="Rectangle 100">
                <a:extLst>
                  <a:ext uri="{FF2B5EF4-FFF2-40B4-BE49-F238E27FC236}">
                    <a16:creationId xmlns:a16="http://schemas.microsoft.com/office/drawing/2014/main" id="{4D5BC655-9753-49D8-A2C0-86C6C9E2A251}"/>
                  </a:ext>
                </a:extLst>
              </p:cNvPr>
              <p:cNvSpPr/>
              <p:nvPr/>
            </p:nvSpPr>
            <p:spPr bwMode="auto">
              <a:xfrm>
                <a:off x="3868583" y="4183062"/>
                <a:ext cx="740279" cy="774074"/>
              </a:xfrm>
              <a:prstGeom prst="rect">
                <a:avLst/>
              </a:prstGeom>
              <a:no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02" name="TextBox 101">
            <a:extLst>
              <a:ext uri="{FF2B5EF4-FFF2-40B4-BE49-F238E27FC236}">
                <a16:creationId xmlns:a16="http://schemas.microsoft.com/office/drawing/2014/main" id="{457940B9-58CC-49BB-9945-C36F9A1F44A7}"/>
              </a:ext>
            </a:extLst>
          </p:cNvPr>
          <p:cNvSpPr txBox="1"/>
          <p:nvPr/>
        </p:nvSpPr>
        <p:spPr>
          <a:xfrm>
            <a:off x="1648774" y="6315931"/>
            <a:ext cx="2108494" cy="318286"/>
          </a:xfrm>
          <a:prstGeom prst="rect">
            <a:avLst/>
          </a:prstGeom>
          <a:noFill/>
        </p:spPr>
        <p:txBody>
          <a:bodyPr wrap="square" rtlCol="0">
            <a:spAutoFit/>
          </a:bodyPr>
          <a:lstStyle/>
          <a:p>
            <a:pPr algn="ctr" defTabSz="932597">
              <a:defRPr/>
            </a:pPr>
            <a:r>
              <a:rPr lang="en-US" sz="1428">
                <a:solidFill>
                  <a:prstClr val="black"/>
                </a:solidFill>
                <a:latin typeface="Segoe UI"/>
                <a:cs typeface="Segoe UI" panose="020B0502040204020203" pitchFamily="34" charset="0"/>
              </a:rPr>
              <a:t>Storage Stamp 1</a:t>
            </a:r>
          </a:p>
        </p:txBody>
      </p:sp>
      <p:grpSp>
        <p:nvGrpSpPr>
          <p:cNvPr id="7" name="Group 6">
            <a:extLst>
              <a:ext uri="{FF2B5EF4-FFF2-40B4-BE49-F238E27FC236}">
                <a16:creationId xmlns:a16="http://schemas.microsoft.com/office/drawing/2014/main" id="{5A172F30-A477-4AAA-9680-ABF69F8CD1CB}"/>
              </a:ext>
            </a:extLst>
          </p:cNvPr>
          <p:cNvGrpSpPr/>
          <p:nvPr/>
        </p:nvGrpSpPr>
        <p:grpSpPr>
          <a:xfrm>
            <a:off x="6758022" y="2327823"/>
            <a:ext cx="5384530" cy="3499987"/>
            <a:chOff x="6626027" y="2282387"/>
            <a:chExt cx="5279430" cy="3431671"/>
          </a:xfrm>
        </p:grpSpPr>
        <p:sp>
          <p:nvSpPr>
            <p:cNvPr id="35" name="Rectangle 34">
              <a:extLst>
                <a:ext uri="{FF2B5EF4-FFF2-40B4-BE49-F238E27FC236}">
                  <a16:creationId xmlns:a16="http://schemas.microsoft.com/office/drawing/2014/main" id="{CC5C4482-EFED-459A-8BD2-22E6670641AF}"/>
                </a:ext>
              </a:extLst>
            </p:cNvPr>
            <p:cNvSpPr/>
            <p:nvPr/>
          </p:nvSpPr>
          <p:spPr>
            <a:xfrm>
              <a:off x="6626027" y="2282387"/>
              <a:ext cx="5279430" cy="1410771"/>
            </a:xfrm>
            <a:prstGeom prst="rect">
              <a:avLst/>
            </a:prstGeom>
          </p:spPr>
          <p:txBody>
            <a:bodyPr wrap="square">
              <a:spAutoFit/>
            </a:bodyPr>
            <a:lstStyle/>
            <a:p>
              <a:pPr defTabSz="932205">
                <a:spcAft>
                  <a:spcPts val="612"/>
                </a:spcAft>
                <a:defRPr/>
              </a:pPr>
              <a:r>
                <a:rPr lang="en-US" sz="2856">
                  <a:solidFill>
                    <a:srgbClr val="505050"/>
                  </a:solidFill>
                  <a:latin typeface="Segoe UI Light"/>
                </a:rPr>
                <a:t>Azure Availability Sets protect Virtual Machines from compute related outages</a:t>
              </a:r>
            </a:p>
          </p:txBody>
        </p:sp>
        <p:sp>
          <p:nvSpPr>
            <p:cNvPr id="36" name="Rectangle 35">
              <a:extLst>
                <a:ext uri="{FF2B5EF4-FFF2-40B4-BE49-F238E27FC236}">
                  <a16:creationId xmlns:a16="http://schemas.microsoft.com/office/drawing/2014/main" id="{E1EBE494-EBFC-4756-B10B-973E60ADA43F}"/>
                </a:ext>
              </a:extLst>
            </p:cNvPr>
            <p:cNvSpPr/>
            <p:nvPr/>
          </p:nvSpPr>
          <p:spPr>
            <a:xfrm>
              <a:off x="6626027" y="4303287"/>
              <a:ext cx="5066348" cy="1410771"/>
            </a:xfrm>
            <a:prstGeom prst="rect">
              <a:avLst/>
            </a:prstGeom>
          </p:spPr>
          <p:txBody>
            <a:bodyPr wrap="square">
              <a:spAutoFit/>
            </a:bodyPr>
            <a:lstStyle/>
            <a:p>
              <a:pPr defTabSz="932205">
                <a:spcAft>
                  <a:spcPts val="612"/>
                </a:spcAft>
                <a:defRPr/>
              </a:pPr>
              <a:r>
                <a:rPr lang="en-US" sz="2856">
                  <a:solidFill>
                    <a:srgbClr val="505050"/>
                  </a:solidFill>
                  <a:latin typeface="Segoe UI Light"/>
                </a:rPr>
                <a:t>Unmanaged disks do not protect against single storage scale unit outages</a:t>
              </a:r>
            </a:p>
          </p:txBody>
        </p:sp>
      </p:grpSp>
      <p:grpSp>
        <p:nvGrpSpPr>
          <p:cNvPr id="47" name="Group 46">
            <a:extLst>
              <a:ext uri="{FF2B5EF4-FFF2-40B4-BE49-F238E27FC236}">
                <a16:creationId xmlns:a16="http://schemas.microsoft.com/office/drawing/2014/main" id="{D4ABB286-EBCE-4463-8A25-E2833DDBB3B6}"/>
              </a:ext>
            </a:extLst>
          </p:cNvPr>
          <p:cNvGrpSpPr/>
          <p:nvPr/>
        </p:nvGrpSpPr>
        <p:grpSpPr>
          <a:xfrm>
            <a:off x="5328313" y="5879129"/>
            <a:ext cx="312299" cy="300410"/>
            <a:chOff x="8329583" y="1657289"/>
            <a:chExt cx="312387" cy="300495"/>
          </a:xfrm>
        </p:grpSpPr>
        <p:cxnSp>
          <p:nvCxnSpPr>
            <p:cNvPr id="48" name="Straight Connector 47">
              <a:extLst>
                <a:ext uri="{FF2B5EF4-FFF2-40B4-BE49-F238E27FC236}">
                  <a16:creationId xmlns:a16="http://schemas.microsoft.com/office/drawing/2014/main" id="{25F77175-AD48-4872-9C35-DAC744F8BD04}"/>
                </a:ext>
              </a:extLst>
            </p:cNvPr>
            <p:cNvCxnSpPr>
              <a:cxnSpLocks/>
            </p:cNvCxnSpPr>
            <p:nvPr/>
          </p:nvCxnSpPr>
          <p:spPr>
            <a:xfrm rot="16200000">
              <a:off x="8329583" y="1657289"/>
              <a:ext cx="297566" cy="297566"/>
            </a:xfrm>
            <a:prstGeom prst="line">
              <a:avLst/>
            </a:prstGeom>
            <a:noFill/>
            <a:ln w="22225" cap="flat" cmpd="sng" algn="ctr">
              <a:solidFill>
                <a:srgbClr val="C00000"/>
              </a:solidFill>
              <a:prstDash val="solid"/>
              <a:headEnd type="none"/>
              <a:tailEnd type="none"/>
            </a:ln>
            <a:effectLst/>
          </p:spPr>
        </p:cxnSp>
        <p:cxnSp>
          <p:nvCxnSpPr>
            <p:cNvPr id="49" name="Straight Connector 48">
              <a:extLst>
                <a:ext uri="{FF2B5EF4-FFF2-40B4-BE49-F238E27FC236}">
                  <a16:creationId xmlns:a16="http://schemas.microsoft.com/office/drawing/2014/main" id="{5D8D43EC-B318-4586-8761-6CFED99B6F15}"/>
                </a:ext>
              </a:extLst>
            </p:cNvPr>
            <p:cNvCxnSpPr/>
            <p:nvPr/>
          </p:nvCxnSpPr>
          <p:spPr>
            <a:xfrm>
              <a:off x="8344404" y="1660218"/>
              <a:ext cx="297566" cy="297566"/>
            </a:xfrm>
            <a:prstGeom prst="line">
              <a:avLst/>
            </a:prstGeom>
            <a:noFill/>
            <a:ln w="22225" cap="flat" cmpd="sng" algn="ctr">
              <a:solidFill>
                <a:srgbClr val="C00000"/>
              </a:solidFill>
              <a:prstDash val="solid"/>
              <a:headEnd type="none"/>
              <a:tailEnd type="none"/>
            </a:ln>
            <a:effectLst/>
          </p:spPr>
        </p:cxnSp>
      </p:grpSp>
      <p:grpSp>
        <p:nvGrpSpPr>
          <p:cNvPr id="50" name="Group 49">
            <a:extLst>
              <a:ext uri="{FF2B5EF4-FFF2-40B4-BE49-F238E27FC236}">
                <a16:creationId xmlns:a16="http://schemas.microsoft.com/office/drawing/2014/main" id="{9615E9A0-62D5-436D-B2D7-894C666F9D22}"/>
              </a:ext>
            </a:extLst>
          </p:cNvPr>
          <p:cNvGrpSpPr/>
          <p:nvPr/>
        </p:nvGrpSpPr>
        <p:grpSpPr>
          <a:xfrm>
            <a:off x="1533370" y="2698889"/>
            <a:ext cx="312299" cy="300410"/>
            <a:chOff x="8329583" y="1657289"/>
            <a:chExt cx="312387" cy="300495"/>
          </a:xfrm>
        </p:grpSpPr>
        <p:cxnSp>
          <p:nvCxnSpPr>
            <p:cNvPr id="51" name="Straight Connector 50">
              <a:extLst>
                <a:ext uri="{FF2B5EF4-FFF2-40B4-BE49-F238E27FC236}">
                  <a16:creationId xmlns:a16="http://schemas.microsoft.com/office/drawing/2014/main" id="{0A80B63A-29C7-4E1A-88BC-B9D7D1156692}"/>
                </a:ext>
              </a:extLst>
            </p:cNvPr>
            <p:cNvCxnSpPr>
              <a:cxnSpLocks/>
            </p:cNvCxnSpPr>
            <p:nvPr/>
          </p:nvCxnSpPr>
          <p:spPr>
            <a:xfrm rot="16200000">
              <a:off x="8329583" y="1657289"/>
              <a:ext cx="297566" cy="297566"/>
            </a:xfrm>
            <a:prstGeom prst="line">
              <a:avLst/>
            </a:prstGeom>
            <a:noFill/>
            <a:ln w="22225" cap="flat" cmpd="sng" algn="ctr">
              <a:solidFill>
                <a:srgbClr val="C00000"/>
              </a:solidFill>
              <a:prstDash val="solid"/>
              <a:headEnd type="none"/>
              <a:tailEnd type="none"/>
            </a:ln>
            <a:effectLst/>
          </p:spPr>
        </p:cxnSp>
        <p:cxnSp>
          <p:nvCxnSpPr>
            <p:cNvPr id="52" name="Straight Connector 51">
              <a:extLst>
                <a:ext uri="{FF2B5EF4-FFF2-40B4-BE49-F238E27FC236}">
                  <a16:creationId xmlns:a16="http://schemas.microsoft.com/office/drawing/2014/main" id="{4BCBC1EC-83E8-4935-8A32-E561088ACA9F}"/>
                </a:ext>
              </a:extLst>
            </p:cNvPr>
            <p:cNvCxnSpPr/>
            <p:nvPr/>
          </p:nvCxnSpPr>
          <p:spPr>
            <a:xfrm>
              <a:off x="8344404" y="1660218"/>
              <a:ext cx="297566" cy="297566"/>
            </a:xfrm>
            <a:prstGeom prst="line">
              <a:avLst/>
            </a:prstGeom>
            <a:noFill/>
            <a:ln w="22225" cap="flat" cmpd="sng" algn="ctr">
              <a:solidFill>
                <a:srgbClr val="C00000"/>
              </a:solidFill>
              <a:prstDash val="solid"/>
              <a:headEnd type="none"/>
              <a:tailEnd type="none"/>
            </a:ln>
            <a:effectLst/>
          </p:spPr>
        </p:cxnSp>
      </p:grpSp>
      <p:grpSp>
        <p:nvGrpSpPr>
          <p:cNvPr id="53" name="Group 52">
            <a:extLst>
              <a:ext uri="{FF2B5EF4-FFF2-40B4-BE49-F238E27FC236}">
                <a16:creationId xmlns:a16="http://schemas.microsoft.com/office/drawing/2014/main" id="{D25F74BA-554B-4CD0-B3B9-23C38102FA5D}"/>
              </a:ext>
            </a:extLst>
          </p:cNvPr>
          <p:cNvGrpSpPr/>
          <p:nvPr/>
        </p:nvGrpSpPr>
        <p:grpSpPr>
          <a:xfrm>
            <a:off x="2784513" y="2703584"/>
            <a:ext cx="312299" cy="300410"/>
            <a:chOff x="8329583" y="1657289"/>
            <a:chExt cx="312387" cy="300495"/>
          </a:xfrm>
        </p:grpSpPr>
        <p:cxnSp>
          <p:nvCxnSpPr>
            <p:cNvPr id="54" name="Straight Connector 53">
              <a:extLst>
                <a:ext uri="{FF2B5EF4-FFF2-40B4-BE49-F238E27FC236}">
                  <a16:creationId xmlns:a16="http://schemas.microsoft.com/office/drawing/2014/main" id="{645DE7EC-1184-4D22-A1C8-AF62C206792D}"/>
                </a:ext>
              </a:extLst>
            </p:cNvPr>
            <p:cNvCxnSpPr>
              <a:cxnSpLocks/>
            </p:cNvCxnSpPr>
            <p:nvPr/>
          </p:nvCxnSpPr>
          <p:spPr>
            <a:xfrm rot="16200000">
              <a:off x="8329583" y="1657289"/>
              <a:ext cx="297566" cy="297566"/>
            </a:xfrm>
            <a:prstGeom prst="line">
              <a:avLst/>
            </a:prstGeom>
            <a:noFill/>
            <a:ln w="22225" cap="flat" cmpd="sng" algn="ctr">
              <a:solidFill>
                <a:srgbClr val="C00000"/>
              </a:solidFill>
              <a:prstDash val="solid"/>
              <a:headEnd type="none"/>
              <a:tailEnd type="none"/>
            </a:ln>
            <a:effectLst/>
          </p:spPr>
        </p:cxnSp>
        <p:cxnSp>
          <p:nvCxnSpPr>
            <p:cNvPr id="55" name="Straight Connector 54">
              <a:extLst>
                <a:ext uri="{FF2B5EF4-FFF2-40B4-BE49-F238E27FC236}">
                  <a16:creationId xmlns:a16="http://schemas.microsoft.com/office/drawing/2014/main" id="{E9BDF83A-8F4E-4AD4-8628-BF1B89A23DA2}"/>
                </a:ext>
              </a:extLst>
            </p:cNvPr>
            <p:cNvCxnSpPr/>
            <p:nvPr/>
          </p:nvCxnSpPr>
          <p:spPr>
            <a:xfrm>
              <a:off x="8344404" y="1660218"/>
              <a:ext cx="297566" cy="297566"/>
            </a:xfrm>
            <a:prstGeom prst="line">
              <a:avLst/>
            </a:prstGeom>
            <a:noFill/>
            <a:ln w="22225" cap="flat" cmpd="sng" algn="ctr">
              <a:solidFill>
                <a:srgbClr val="C00000"/>
              </a:solidFill>
              <a:prstDash val="solid"/>
              <a:headEnd type="none"/>
              <a:tailEnd type="none"/>
            </a:ln>
            <a:effectLst/>
          </p:spPr>
        </p:cxnSp>
      </p:grpSp>
      <p:grpSp>
        <p:nvGrpSpPr>
          <p:cNvPr id="56" name="Group 55">
            <a:extLst>
              <a:ext uri="{FF2B5EF4-FFF2-40B4-BE49-F238E27FC236}">
                <a16:creationId xmlns:a16="http://schemas.microsoft.com/office/drawing/2014/main" id="{A4E6848D-EA1F-4C93-8200-98B20833E37D}"/>
              </a:ext>
            </a:extLst>
          </p:cNvPr>
          <p:cNvGrpSpPr/>
          <p:nvPr/>
        </p:nvGrpSpPr>
        <p:grpSpPr>
          <a:xfrm>
            <a:off x="4024295" y="2709714"/>
            <a:ext cx="312299" cy="300410"/>
            <a:chOff x="8329583" y="1657289"/>
            <a:chExt cx="312387" cy="300495"/>
          </a:xfrm>
        </p:grpSpPr>
        <p:cxnSp>
          <p:nvCxnSpPr>
            <p:cNvPr id="57" name="Straight Connector 56">
              <a:extLst>
                <a:ext uri="{FF2B5EF4-FFF2-40B4-BE49-F238E27FC236}">
                  <a16:creationId xmlns:a16="http://schemas.microsoft.com/office/drawing/2014/main" id="{8A32518B-4240-46E6-BDDA-210CC75FD902}"/>
                </a:ext>
              </a:extLst>
            </p:cNvPr>
            <p:cNvCxnSpPr>
              <a:cxnSpLocks/>
            </p:cNvCxnSpPr>
            <p:nvPr/>
          </p:nvCxnSpPr>
          <p:spPr>
            <a:xfrm rot="16200000">
              <a:off x="8329583" y="1657289"/>
              <a:ext cx="297566" cy="297566"/>
            </a:xfrm>
            <a:prstGeom prst="line">
              <a:avLst/>
            </a:prstGeom>
            <a:noFill/>
            <a:ln w="22225" cap="flat" cmpd="sng" algn="ctr">
              <a:solidFill>
                <a:srgbClr val="C00000"/>
              </a:solidFill>
              <a:prstDash val="solid"/>
              <a:headEnd type="none"/>
              <a:tailEnd type="none"/>
            </a:ln>
            <a:effectLst/>
          </p:spPr>
        </p:cxnSp>
        <p:cxnSp>
          <p:nvCxnSpPr>
            <p:cNvPr id="58" name="Straight Connector 57">
              <a:extLst>
                <a:ext uri="{FF2B5EF4-FFF2-40B4-BE49-F238E27FC236}">
                  <a16:creationId xmlns:a16="http://schemas.microsoft.com/office/drawing/2014/main" id="{C7719E5B-C230-496F-8F90-714A519A9B07}"/>
                </a:ext>
              </a:extLst>
            </p:cNvPr>
            <p:cNvCxnSpPr/>
            <p:nvPr/>
          </p:nvCxnSpPr>
          <p:spPr>
            <a:xfrm>
              <a:off x="8344404" y="1660218"/>
              <a:ext cx="297566" cy="297566"/>
            </a:xfrm>
            <a:prstGeom prst="line">
              <a:avLst/>
            </a:prstGeom>
            <a:noFill/>
            <a:ln w="22225" cap="flat" cmpd="sng" algn="ctr">
              <a:solidFill>
                <a:srgbClr val="C00000"/>
              </a:solidFill>
              <a:prstDash val="solid"/>
              <a:headEnd type="none"/>
              <a:tailEnd type="none"/>
            </a:ln>
            <a:effectLst/>
          </p:spPr>
        </p:cxnSp>
      </p:grpSp>
      <p:sp>
        <p:nvSpPr>
          <p:cNvPr id="59" name="TextBox 58">
            <a:extLst>
              <a:ext uri="{FF2B5EF4-FFF2-40B4-BE49-F238E27FC236}">
                <a16:creationId xmlns:a16="http://schemas.microsoft.com/office/drawing/2014/main" id="{1ECA5EA8-24DB-404A-A191-D1B3B9586BE5}"/>
              </a:ext>
            </a:extLst>
          </p:cNvPr>
          <p:cNvSpPr txBox="1"/>
          <p:nvPr/>
        </p:nvSpPr>
        <p:spPr>
          <a:xfrm>
            <a:off x="5896319" y="3659745"/>
            <a:ext cx="782144" cy="820073"/>
          </a:xfrm>
          <a:prstGeom prst="rect">
            <a:avLst/>
          </a:prstGeom>
          <a:noFill/>
        </p:spPr>
        <p:txBody>
          <a:bodyPr wrap="none" lIns="186521" tIns="149217" rIns="186521" bIns="149217" rtlCol="0">
            <a:spAutoFit/>
          </a:bodyPr>
          <a:lstStyle/>
          <a:p>
            <a:pPr defTabSz="932597">
              <a:lnSpc>
                <a:spcPct val="90000"/>
              </a:lnSpc>
              <a:spcAft>
                <a:spcPts val="612"/>
              </a:spcAft>
            </a:pPr>
            <a:r>
              <a:rPr lang="en-US" sz="3672">
                <a:solidFill>
                  <a:srgbClr val="FFC000"/>
                </a:solidFill>
                <a:latin typeface="Segoe UI"/>
                <a:sym typeface="Wingdings" panose="05000000000000000000" pitchFamily="2" charset="2"/>
              </a:rPr>
              <a:t></a:t>
            </a:r>
            <a:endParaRPr lang="en-US" sz="3672">
              <a:solidFill>
                <a:srgbClr val="FFC000"/>
              </a:solidFill>
              <a:latin typeface="Segoe UI"/>
            </a:endParaRPr>
          </a:p>
        </p:txBody>
      </p:sp>
    </p:spTree>
    <p:extLst>
      <p:ext uri="{BB962C8B-B14F-4D97-AF65-F5344CB8AC3E}">
        <p14:creationId xmlns:p14="http://schemas.microsoft.com/office/powerpoint/2010/main" val="1312956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82"/>
              <a:t>VM Availability with Managed Disks</a:t>
            </a:r>
          </a:p>
        </p:txBody>
      </p:sp>
      <p:sp>
        <p:nvSpPr>
          <p:cNvPr id="34" name="TextBox 33">
            <a:extLst>
              <a:ext uri="{FF2B5EF4-FFF2-40B4-BE49-F238E27FC236}">
                <a16:creationId xmlns:a16="http://schemas.microsoft.com/office/drawing/2014/main" id="{B8A952DC-56F7-42A9-81FF-C9AA63DCFC23}"/>
              </a:ext>
            </a:extLst>
          </p:cNvPr>
          <p:cNvSpPr txBox="1"/>
          <p:nvPr/>
        </p:nvSpPr>
        <p:spPr>
          <a:xfrm rot="16200000">
            <a:off x="-632146" y="2867732"/>
            <a:ext cx="1938550" cy="318286"/>
          </a:xfrm>
          <a:prstGeom prst="rect">
            <a:avLst/>
          </a:prstGeom>
          <a:noFill/>
        </p:spPr>
        <p:txBody>
          <a:bodyPr wrap="square" rtlCol="0">
            <a:spAutoFit/>
          </a:bodyPr>
          <a:lstStyle/>
          <a:p>
            <a:pPr algn="ctr" defTabSz="932597">
              <a:defRPr/>
            </a:pPr>
            <a:r>
              <a:rPr lang="en-US" sz="1428">
                <a:solidFill>
                  <a:prstClr val="black"/>
                </a:solidFill>
                <a:latin typeface="Segoe UI"/>
                <a:cs typeface="Segoe UI" panose="020B0502040204020203" pitchFamily="34" charset="0"/>
              </a:rPr>
              <a:t>Virtual Machines</a:t>
            </a:r>
          </a:p>
        </p:txBody>
      </p:sp>
      <p:sp>
        <p:nvSpPr>
          <p:cNvPr id="29" name="TextBox 28">
            <a:extLst>
              <a:ext uri="{FF2B5EF4-FFF2-40B4-BE49-F238E27FC236}">
                <a16:creationId xmlns:a16="http://schemas.microsoft.com/office/drawing/2014/main" id="{46268BAC-99F7-422A-872D-EB1C74C96CB3}"/>
              </a:ext>
            </a:extLst>
          </p:cNvPr>
          <p:cNvSpPr txBox="1"/>
          <p:nvPr/>
        </p:nvSpPr>
        <p:spPr>
          <a:xfrm>
            <a:off x="661587" y="2006202"/>
            <a:ext cx="4879901" cy="318286"/>
          </a:xfrm>
          <a:prstGeom prst="rect">
            <a:avLst/>
          </a:prstGeom>
          <a:noFill/>
        </p:spPr>
        <p:txBody>
          <a:bodyPr wrap="square" rtlCol="0">
            <a:spAutoFit/>
          </a:bodyPr>
          <a:lstStyle/>
          <a:p>
            <a:pPr algn="ctr" defTabSz="932597">
              <a:defRPr/>
            </a:pPr>
            <a:r>
              <a:rPr lang="en-US" sz="1428" dirty="0">
                <a:solidFill>
                  <a:prstClr val="black"/>
                </a:solidFill>
                <a:latin typeface="Segoe UI"/>
                <a:cs typeface="Segoe UI" panose="020B0502040204020203" pitchFamily="34" charset="0"/>
              </a:rPr>
              <a:t>Managed Availability Set</a:t>
            </a:r>
          </a:p>
        </p:txBody>
      </p:sp>
      <p:sp>
        <p:nvSpPr>
          <p:cNvPr id="30" name="TextBox 29">
            <a:extLst>
              <a:ext uri="{FF2B5EF4-FFF2-40B4-BE49-F238E27FC236}">
                <a16:creationId xmlns:a16="http://schemas.microsoft.com/office/drawing/2014/main" id="{AF82F8DA-9ABC-46FF-9E7B-027F81197ED0}"/>
              </a:ext>
            </a:extLst>
          </p:cNvPr>
          <p:cNvSpPr txBox="1"/>
          <p:nvPr/>
        </p:nvSpPr>
        <p:spPr>
          <a:xfrm rot="16200000">
            <a:off x="-722022" y="4839650"/>
            <a:ext cx="2108494" cy="318286"/>
          </a:xfrm>
          <a:prstGeom prst="rect">
            <a:avLst/>
          </a:prstGeom>
          <a:noFill/>
        </p:spPr>
        <p:txBody>
          <a:bodyPr wrap="square" rtlCol="0">
            <a:spAutoFit/>
          </a:bodyPr>
          <a:lstStyle/>
          <a:p>
            <a:pPr algn="ctr" defTabSz="932597">
              <a:defRPr/>
            </a:pPr>
            <a:r>
              <a:rPr lang="en-US" sz="1428">
                <a:solidFill>
                  <a:prstClr val="black"/>
                </a:solidFill>
                <a:latin typeface="Segoe UI"/>
                <a:cs typeface="Segoe UI" panose="020B0502040204020203" pitchFamily="34" charset="0"/>
              </a:rPr>
              <a:t>Managed Disks</a:t>
            </a:r>
          </a:p>
        </p:txBody>
      </p:sp>
      <p:grpSp>
        <p:nvGrpSpPr>
          <p:cNvPr id="44" name="Group 43">
            <a:extLst>
              <a:ext uri="{FF2B5EF4-FFF2-40B4-BE49-F238E27FC236}">
                <a16:creationId xmlns:a16="http://schemas.microsoft.com/office/drawing/2014/main" id="{0F70EE61-73E7-4107-B56F-34628DB86F65}"/>
              </a:ext>
            </a:extLst>
          </p:cNvPr>
          <p:cNvGrpSpPr/>
          <p:nvPr/>
        </p:nvGrpSpPr>
        <p:grpSpPr>
          <a:xfrm>
            <a:off x="579588" y="2320106"/>
            <a:ext cx="5069553" cy="3889888"/>
            <a:chOff x="6841921" y="1814949"/>
            <a:chExt cx="4970601" cy="3813962"/>
          </a:xfrm>
        </p:grpSpPr>
        <p:sp>
          <p:nvSpPr>
            <p:cNvPr id="48" name="Rectangle 47">
              <a:extLst>
                <a:ext uri="{FF2B5EF4-FFF2-40B4-BE49-F238E27FC236}">
                  <a16:creationId xmlns:a16="http://schemas.microsoft.com/office/drawing/2014/main" id="{D7CE5ADB-1E17-416D-937F-803C26582AF5}"/>
                </a:ext>
              </a:extLst>
            </p:cNvPr>
            <p:cNvSpPr/>
            <p:nvPr/>
          </p:nvSpPr>
          <p:spPr>
            <a:xfrm>
              <a:off x="7265206" y="3523158"/>
              <a:ext cx="1137204" cy="184922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latin typeface="Segoe UI Semilight"/>
              </a:endParaRPr>
            </a:p>
          </p:txBody>
        </p:sp>
        <p:sp>
          <p:nvSpPr>
            <p:cNvPr id="49" name="Rounded Rectangle 55">
              <a:extLst>
                <a:ext uri="{FF2B5EF4-FFF2-40B4-BE49-F238E27FC236}">
                  <a16:creationId xmlns:a16="http://schemas.microsoft.com/office/drawing/2014/main" id="{A265A944-10B1-42EC-874B-233914FA6D35}"/>
                </a:ext>
              </a:extLst>
            </p:cNvPr>
            <p:cNvSpPr/>
            <p:nvPr/>
          </p:nvSpPr>
          <p:spPr>
            <a:xfrm>
              <a:off x="6841921" y="1814949"/>
              <a:ext cx="4970601" cy="1314219"/>
            </a:xfrm>
            <a:prstGeom prst="roundRect">
              <a:avLst>
                <a:gd name="adj" fmla="val 7213"/>
              </a:avLst>
            </a:prstGeom>
            <a:solidFill>
              <a:srgbClr val="78D2A5"/>
            </a:solidFill>
            <a:ln w="19050" cap="flat" cmpd="sng" algn="ctr">
              <a:solidFill>
                <a:schemeClr val="tx1"/>
              </a:solidFill>
              <a:prstDash val="sysDot"/>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E9497D20-79E8-4DC7-8768-F1A58E2F9350}"/>
                </a:ext>
              </a:extLst>
            </p:cNvPr>
            <p:cNvSpPr txBox="1"/>
            <p:nvPr/>
          </p:nvSpPr>
          <p:spPr>
            <a:xfrm>
              <a:off x="7160440" y="5348193"/>
              <a:ext cx="1399323" cy="280718"/>
            </a:xfrm>
            <a:prstGeom prst="rect">
              <a:avLst/>
            </a:prstGeom>
            <a:noFill/>
          </p:spPr>
          <p:txBody>
            <a:bodyPr wrap="square" rtlCol="0">
              <a:spAutoFit/>
            </a:bodyPr>
            <a:lstStyle/>
            <a:p>
              <a:pPr algn="ctr" defTabSz="951304">
                <a:defRPr/>
              </a:pPr>
              <a:r>
                <a:rPr lang="en-US" sz="1224">
                  <a:solidFill>
                    <a:srgbClr val="505050"/>
                  </a:solidFill>
                  <a:latin typeface="Segoe UI Semibold" panose="020B0702040204020203" pitchFamily="34" charset="0"/>
                </a:rPr>
                <a:t>Storage Stamp 0</a:t>
              </a:r>
            </a:p>
          </p:txBody>
        </p:sp>
        <p:grpSp>
          <p:nvGrpSpPr>
            <p:cNvPr id="51" name="Group 50">
              <a:extLst>
                <a:ext uri="{FF2B5EF4-FFF2-40B4-BE49-F238E27FC236}">
                  <a16:creationId xmlns:a16="http://schemas.microsoft.com/office/drawing/2014/main" id="{7153470E-3725-4CC1-9E60-8B58632966EE}"/>
                </a:ext>
              </a:extLst>
            </p:cNvPr>
            <p:cNvGrpSpPr/>
            <p:nvPr/>
          </p:nvGrpSpPr>
          <p:grpSpPr>
            <a:xfrm>
              <a:off x="7400054" y="2041143"/>
              <a:ext cx="796751" cy="862529"/>
              <a:chOff x="1357806" y="2206463"/>
              <a:chExt cx="796751" cy="862529"/>
            </a:xfrm>
            <a:solidFill>
              <a:srgbClr val="0079D6"/>
            </a:solidFill>
          </p:grpSpPr>
          <p:sp>
            <p:nvSpPr>
              <p:cNvPr id="117" name="Rectangle: Rounded Corners 116">
                <a:extLst>
                  <a:ext uri="{FF2B5EF4-FFF2-40B4-BE49-F238E27FC236}">
                    <a16:creationId xmlns:a16="http://schemas.microsoft.com/office/drawing/2014/main" id="{6EFFCBE0-8FC7-4385-AA48-EB4EC1358F01}"/>
                  </a:ext>
                </a:extLst>
              </p:cNvPr>
              <p:cNvSpPr/>
              <p:nvPr/>
            </p:nvSpPr>
            <p:spPr bwMode="auto">
              <a:xfrm>
                <a:off x="1357806" y="2206463"/>
                <a:ext cx="796751" cy="861293"/>
              </a:xfrm>
              <a:prstGeom prst="roundRect">
                <a:avLst>
                  <a:gd name="adj" fmla="val 595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Semilight"/>
                </a:endParaRPr>
              </a:p>
            </p:txBody>
          </p:sp>
          <p:pic>
            <p:nvPicPr>
              <p:cNvPr id="118" name="Picture 117">
                <a:extLst>
                  <a:ext uri="{FF2B5EF4-FFF2-40B4-BE49-F238E27FC236}">
                    <a16:creationId xmlns:a16="http://schemas.microsoft.com/office/drawing/2014/main" id="{6D66CB26-5DEA-4174-9080-AE7562D0E85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513829" y="2293153"/>
                <a:ext cx="484704" cy="484704"/>
              </a:xfrm>
              <a:prstGeom prst="rect">
                <a:avLst/>
              </a:prstGeom>
              <a:grpFill/>
            </p:spPr>
          </p:pic>
          <p:sp>
            <p:nvSpPr>
              <p:cNvPr id="119" name="Text Box 5">
                <a:extLst>
                  <a:ext uri="{FF2B5EF4-FFF2-40B4-BE49-F238E27FC236}">
                    <a16:creationId xmlns:a16="http://schemas.microsoft.com/office/drawing/2014/main" id="{5F655B58-D9F1-4157-9807-6BC5906CB6B4}"/>
                  </a:ext>
                </a:extLst>
              </p:cNvPr>
              <p:cNvSpPr txBox="1"/>
              <p:nvPr/>
            </p:nvSpPr>
            <p:spPr>
              <a:xfrm>
                <a:off x="1557032" y="2778849"/>
                <a:ext cx="398299" cy="290143"/>
              </a:xfrm>
              <a:prstGeom prst="rect">
                <a:avLst/>
              </a:prstGeom>
              <a:grpFill/>
              <a:ln w="6350">
                <a:noFill/>
              </a:ln>
            </p:spPr>
            <p:txBody>
              <a:bodyPr rot="0" spcFirstLastPara="0" vert="horz" wrap="none" lIns="95117" tIns="47558" rIns="95117" bIns="47558" numCol="1" spcCol="0" rtlCol="0" fromWordArt="0" anchor="t" anchorCtr="0" forceAA="0" compatLnSpc="1">
                <a:prstTxWarp prst="textNoShape">
                  <a:avLst/>
                </a:prstTxWarp>
                <a:noAutofit/>
              </a:bodyPr>
              <a:lstStyle/>
              <a:p>
                <a:pPr algn="ctr" defTabSz="951304">
                  <a:lnSpc>
                    <a:spcPct val="105000"/>
                  </a:lnSpc>
                  <a:defRPr/>
                </a:pPr>
                <a:r>
                  <a:rPr lang="en-US" sz="1224">
                    <a:solidFill>
                      <a:srgbClr val="FFFFFF"/>
                    </a:solidFill>
                    <a:latin typeface="Segoe UI Semibold" panose="020B0702040204020203" pitchFamily="34" charset="0"/>
                  </a:rPr>
                  <a:t>FD0</a:t>
                </a:r>
              </a:p>
            </p:txBody>
          </p:sp>
        </p:grpSp>
        <p:grpSp>
          <p:nvGrpSpPr>
            <p:cNvPr id="52" name="Group 51">
              <a:extLst>
                <a:ext uri="{FF2B5EF4-FFF2-40B4-BE49-F238E27FC236}">
                  <a16:creationId xmlns:a16="http://schemas.microsoft.com/office/drawing/2014/main" id="{3E56956F-A5CC-4979-82BC-CD91067FE424}"/>
                </a:ext>
              </a:extLst>
            </p:cNvPr>
            <p:cNvGrpSpPr/>
            <p:nvPr/>
          </p:nvGrpSpPr>
          <p:grpSpPr>
            <a:xfrm>
              <a:off x="8868882" y="2041143"/>
              <a:ext cx="796751" cy="861293"/>
              <a:chOff x="1357806" y="2206463"/>
              <a:chExt cx="796751" cy="861293"/>
            </a:xfrm>
            <a:solidFill>
              <a:srgbClr val="0079D6"/>
            </a:solidFill>
          </p:grpSpPr>
          <p:sp>
            <p:nvSpPr>
              <p:cNvPr id="114" name="Rectangle: Rounded Corners 113">
                <a:extLst>
                  <a:ext uri="{FF2B5EF4-FFF2-40B4-BE49-F238E27FC236}">
                    <a16:creationId xmlns:a16="http://schemas.microsoft.com/office/drawing/2014/main" id="{FCDC1A4D-1DFC-4B61-9DBB-6FF84BA010A1}"/>
                  </a:ext>
                </a:extLst>
              </p:cNvPr>
              <p:cNvSpPr/>
              <p:nvPr/>
            </p:nvSpPr>
            <p:spPr bwMode="auto">
              <a:xfrm>
                <a:off x="1357806" y="2206463"/>
                <a:ext cx="796751" cy="861293"/>
              </a:xfrm>
              <a:prstGeom prst="roundRect">
                <a:avLst>
                  <a:gd name="adj" fmla="val 595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Semilight"/>
                </a:endParaRPr>
              </a:p>
            </p:txBody>
          </p:sp>
          <p:pic>
            <p:nvPicPr>
              <p:cNvPr id="115" name="Picture 114">
                <a:extLst>
                  <a:ext uri="{FF2B5EF4-FFF2-40B4-BE49-F238E27FC236}">
                    <a16:creationId xmlns:a16="http://schemas.microsoft.com/office/drawing/2014/main" id="{DC77E77F-E181-4DFD-845F-CFCC89664AEE}"/>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513829" y="2293153"/>
                <a:ext cx="484704" cy="484704"/>
              </a:xfrm>
              <a:prstGeom prst="rect">
                <a:avLst/>
              </a:prstGeom>
              <a:grpFill/>
            </p:spPr>
          </p:pic>
          <p:sp>
            <p:nvSpPr>
              <p:cNvPr id="116" name="Text Box 5">
                <a:extLst>
                  <a:ext uri="{FF2B5EF4-FFF2-40B4-BE49-F238E27FC236}">
                    <a16:creationId xmlns:a16="http://schemas.microsoft.com/office/drawing/2014/main" id="{BA79809B-53B4-49F1-ADD2-2B00576EB9E4}"/>
                  </a:ext>
                </a:extLst>
              </p:cNvPr>
              <p:cNvSpPr txBox="1"/>
              <p:nvPr/>
            </p:nvSpPr>
            <p:spPr>
              <a:xfrm>
                <a:off x="1557032" y="2769017"/>
                <a:ext cx="398299" cy="290143"/>
              </a:xfrm>
              <a:prstGeom prst="rect">
                <a:avLst/>
              </a:prstGeom>
              <a:grpFill/>
              <a:ln w="6350">
                <a:noFill/>
              </a:ln>
            </p:spPr>
            <p:txBody>
              <a:bodyPr rot="0" spcFirstLastPara="0" vert="horz" wrap="none" lIns="95117" tIns="47558" rIns="95117" bIns="47558" numCol="1" spcCol="0" rtlCol="0" fromWordArt="0" anchor="t" anchorCtr="0" forceAA="0" compatLnSpc="1">
                <a:prstTxWarp prst="textNoShape">
                  <a:avLst/>
                </a:prstTxWarp>
                <a:noAutofit/>
              </a:bodyPr>
              <a:lstStyle/>
              <a:p>
                <a:pPr algn="ctr" defTabSz="951304">
                  <a:lnSpc>
                    <a:spcPct val="105000"/>
                  </a:lnSpc>
                  <a:defRPr/>
                </a:pPr>
                <a:r>
                  <a:rPr lang="en-US" sz="1224">
                    <a:solidFill>
                      <a:srgbClr val="FFFFFF"/>
                    </a:solidFill>
                    <a:latin typeface="Segoe UI Semibold" panose="020B0702040204020203" pitchFamily="34" charset="0"/>
                  </a:rPr>
                  <a:t>FD1</a:t>
                </a:r>
              </a:p>
            </p:txBody>
          </p:sp>
        </p:grpSp>
        <p:sp>
          <p:nvSpPr>
            <p:cNvPr id="53" name="Rectangle 52">
              <a:extLst>
                <a:ext uri="{FF2B5EF4-FFF2-40B4-BE49-F238E27FC236}">
                  <a16:creationId xmlns:a16="http://schemas.microsoft.com/office/drawing/2014/main" id="{388C59DB-0BD5-47AD-A083-E7A634D86F9C}"/>
                </a:ext>
              </a:extLst>
            </p:cNvPr>
            <p:cNvSpPr/>
            <p:nvPr/>
          </p:nvSpPr>
          <p:spPr>
            <a:xfrm>
              <a:off x="8720868" y="3534119"/>
              <a:ext cx="1137204" cy="18342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latin typeface="Segoe UI Semilight"/>
              </a:endParaRPr>
            </a:p>
          </p:txBody>
        </p:sp>
        <p:sp>
          <p:nvSpPr>
            <p:cNvPr id="54" name="Rectangle 53">
              <a:extLst>
                <a:ext uri="{FF2B5EF4-FFF2-40B4-BE49-F238E27FC236}">
                  <a16:creationId xmlns:a16="http://schemas.microsoft.com/office/drawing/2014/main" id="{A2F737D6-6BBA-403B-9E03-268F9522B7BE}"/>
                </a:ext>
              </a:extLst>
            </p:cNvPr>
            <p:cNvSpPr/>
            <p:nvPr/>
          </p:nvSpPr>
          <p:spPr>
            <a:xfrm>
              <a:off x="10082909" y="3523158"/>
              <a:ext cx="1137204" cy="18342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73">
                <a:solidFill>
                  <a:srgbClr val="FFFFFF"/>
                </a:solidFill>
                <a:latin typeface="Segoe UI Semilight"/>
              </a:endParaRPr>
            </a:p>
          </p:txBody>
        </p:sp>
        <p:sp>
          <p:nvSpPr>
            <p:cNvPr id="55" name="TextBox 54">
              <a:extLst>
                <a:ext uri="{FF2B5EF4-FFF2-40B4-BE49-F238E27FC236}">
                  <a16:creationId xmlns:a16="http://schemas.microsoft.com/office/drawing/2014/main" id="{FA0FB552-42C2-48A3-B1A4-790C205F7269}"/>
                </a:ext>
              </a:extLst>
            </p:cNvPr>
            <p:cNvSpPr txBox="1"/>
            <p:nvPr/>
          </p:nvSpPr>
          <p:spPr>
            <a:xfrm>
              <a:off x="8629212" y="5336522"/>
              <a:ext cx="1342975" cy="280718"/>
            </a:xfrm>
            <a:prstGeom prst="rect">
              <a:avLst/>
            </a:prstGeom>
            <a:noFill/>
          </p:spPr>
          <p:txBody>
            <a:bodyPr wrap="square" rtlCol="0">
              <a:spAutoFit/>
            </a:bodyPr>
            <a:lstStyle/>
            <a:p>
              <a:pPr algn="ctr" defTabSz="951304">
                <a:defRPr/>
              </a:pPr>
              <a:r>
                <a:rPr lang="en-US" sz="1224">
                  <a:solidFill>
                    <a:srgbClr val="505050"/>
                  </a:solidFill>
                  <a:latin typeface="Segoe UI Semibold" panose="020B0702040204020203" pitchFamily="34" charset="0"/>
                </a:rPr>
                <a:t>Storage Stamp 1</a:t>
              </a:r>
            </a:p>
          </p:txBody>
        </p:sp>
        <p:cxnSp>
          <p:nvCxnSpPr>
            <p:cNvPr id="56" name="Straight Connector 55">
              <a:extLst>
                <a:ext uri="{FF2B5EF4-FFF2-40B4-BE49-F238E27FC236}">
                  <a16:creationId xmlns:a16="http://schemas.microsoft.com/office/drawing/2014/main" id="{1A63AB60-8D4D-42CD-B1DC-D52010201EC0}"/>
                </a:ext>
              </a:extLst>
            </p:cNvPr>
            <p:cNvCxnSpPr>
              <a:cxnSpLocks/>
              <a:stCxn id="108" idx="0"/>
              <a:endCxn id="119" idx="2"/>
            </p:cNvCxnSpPr>
            <p:nvPr/>
          </p:nvCxnSpPr>
          <p:spPr>
            <a:xfrm flipH="1" flipV="1">
              <a:off x="7798430" y="2903672"/>
              <a:ext cx="5163" cy="1082496"/>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BAC1B15-4CE9-4627-90C3-C1D5EA988E24}"/>
                </a:ext>
              </a:extLst>
            </p:cNvPr>
            <p:cNvCxnSpPr>
              <a:cxnSpLocks/>
              <a:stCxn id="105" idx="0"/>
              <a:endCxn id="116" idx="2"/>
            </p:cNvCxnSpPr>
            <p:nvPr/>
          </p:nvCxnSpPr>
          <p:spPr>
            <a:xfrm flipH="1" flipV="1">
              <a:off x="9267258" y="2893840"/>
              <a:ext cx="12637" cy="1090510"/>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83CD33E5-6ADF-4FD4-A88D-4F94A6B7EA70}"/>
                </a:ext>
              </a:extLst>
            </p:cNvPr>
            <p:cNvGrpSpPr/>
            <p:nvPr/>
          </p:nvGrpSpPr>
          <p:grpSpPr>
            <a:xfrm>
              <a:off x="10204711" y="2025133"/>
              <a:ext cx="796751" cy="861293"/>
              <a:chOff x="1357806" y="2206463"/>
              <a:chExt cx="796751" cy="861293"/>
            </a:xfrm>
            <a:solidFill>
              <a:srgbClr val="0079D6"/>
            </a:solidFill>
          </p:grpSpPr>
          <p:sp>
            <p:nvSpPr>
              <p:cNvPr id="111" name="Rectangle: Rounded Corners 110">
                <a:extLst>
                  <a:ext uri="{FF2B5EF4-FFF2-40B4-BE49-F238E27FC236}">
                    <a16:creationId xmlns:a16="http://schemas.microsoft.com/office/drawing/2014/main" id="{136C9DFE-AEBC-4059-A7E3-1442ADBF692A}"/>
                  </a:ext>
                </a:extLst>
              </p:cNvPr>
              <p:cNvSpPr/>
              <p:nvPr/>
            </p:nvSpPr>
            <p:spPr bwMode="auto">
              <a:xfrm>
                <a:off x="1357806" y="2206463"/>
                <a:ext cx="796751" cy="861293"/>
              </a:xfrm>
              <a:prstGeom prst="roundRect">
                <a:avLst>
                  <a:gd name="adj" fmla="val 595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Semilight"/>
                </a:endParaRPr>
              </a:p>
            </p:txBody>
          </p:sp>
          <p:pic>
            <p:nvPicPr>
              <p:cNvPr id="112" name="Picture 111">
                <a:extLst>
                  <a:ext uri="{FF2B5EF4-FFF2-40B4-BE49-F238E27FC236}">
                    <a16:creationId xmlns:a16="http://schemas.microsoft.com/office/drawing/2014/main" id="{EE9D3EDC-A2D4-4B8A-8443-3941E070BC2E}"/>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513829" y="2293153"/>
                <a:ext cx="484704" cy="484704"/>
              </a:xfrm>
              <a:prstGeom prst="rect">
                <a:avLst/>
              </a:prstGeom>
              <a:grpFill/>
            </p:spPr>
          </p:pic>
          <p:sp>
            <p:nvSpPr>
              <p:cNvPr id="113" name="Text Box 5">
                <a:extLst>
                  <a:ext uri="{FF2B5EF4-FFF2-40B4-BE49-F238E27FC236}">
                    <a16:creationId xmlns:a16="http://schemas.microsoft.com/office/drawing/2014/main" id="{28EA92B1-55BE-42A6-ADF3-CF803867E291}"/>
                  </a:ext>
                </a:extLst>
              </p:cNvPr>
              <p:cNvSpPr txBox="1"/>
              <p:nvPr/>
            </p:nvSpPr>
            <p:spPr>
              <a:xfrm>
                <a:off x="1557032" y="2769017"/>
                <a:ext cx="398299" cy="290143"/>
              </a:xfrm>
              <a:prstGeom prst="rect">
                <a:avLst/>
              </a:prstGeom>
              <a:grpFill/>
              <a:ln w="6350">
                <a:noFill/>
              </a:ln>
            </p:spPr>
            <p:txBody>
              <a:bodyPr rot="0" spcFirstLastPara="0" vert="horz" wrap="none" lIns="95117" tIns="47558" rIns="95117" bIns="47558" numCol="1" spcCol="0" rtlCol="0" fromWordArt="0" anchor="t" anchorCtr="0" forceAA="0" compatLnSpc="1">
                <a:prstTxWarp prst="textNoShape">
                  <a:avLst/>
                </a:prstTxWarp>
                <a:noAutofit/>
              </a:bodyPr>
              <a:lstStyle/>
              <a:p>
                <a:pPr algn="ctr" defTabSz="951304">
                  <a:lnSpc>
                    <a:spcPct val="105000"/>
                  </a:lnSpc>
                  <a:defRPr/>
                </a:pPr>
                <a:r>
                  <a:rPr lang="en-US" sz="1224">
                    <a:solidFill>
                      <a:srgbClr val="FFFFFF"/>
                    </a:solidFill>
                    <a:latin typeface="Segoe UI Semibold" panose="020B0702040204020203" pitchFamily="34" charset="0"/>
                  </a:rPr>
                  <a:t>FD2</a:t>
                </a:r>
              </a:p>
            </p:txBody>
          </p:sp>
        </p:grpSp>
        <p:cxnSp>
          <p:nvCxnSpPr>
            <p:cNvPr id="60" name="Straight Arrow Connector 59">
              <a:extLst>
                <a:ext uri="{FF2B5EF4-FFF2-40B4-BE49-F238E27FC236}">
                  <a16:creationId xmlns:a16="http://schemas.microsoft.com/office/drawing/2014/main" id="{C914633A-7152-4FDF-83F5-A82731AA96BB}"/>
                </a:ext>
              </a:extLst>
            </p:cNvPr>
            <p:cNvCxnSpPr>
              <a:stCxn id="68" idx="0"/>
              <a:endCxn id="111" idx="2"/>
            </p:cNvCxnSpPr>
            <p:nvPr/>
          </p:nvCxnSpPr>
          <p:spPr>
            <a:xfrm flipH="1" flipV="1">
              <a:off x="10603087" y="2886426"/>
              <a:ext cx="22524" cy="10732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93BA2C23-91A6-4DCC-9A9F-B7566EDA796E}"/>
                </a:ext>
              </a:extLst>
            </p:cNvPr>
            <p:cNvGrpSpPr/>
            <p:nvPr/>
          </p:nvGrpSpPr>
          <p:grpSpPr>
            <a:xfrm>
              <a:off x="7437355" y="3656617"/>
              <a:ext cx="950780" cy="1026888"/>
              <a:chOff x="3868583" y="3930248"/>
              <a:chExt cx="950780" cy="1026888"/>
            </a:xfrm>
          </p:grpSpPr>
          <p:pic>
            <p:nvPicPr>
              <p:cNvPr id="108" name="Picture 107">
                <a:extLst>
                  <a:ext uri="{FF2B5EF4-FFF2-40B4-BE49-F238E27FC236}">
                    <a16:creationId xmlns:a16="http://schemas.microsoft.com/office/drawing/2014/main" id="{7A5FD56E-12BB-4474-8F34-18FB507F1E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4495" y="4259799"/>
                <a:ext cx="620652" cy="620652"/>
              </a:xfrm>
              <a:prstGeom prst="rect">
                <a:avLst/>
              </a:prstGeom>
            </p:spPr>
          </p:pic>
          <p:pic>
            <p:nvPicPr>
              <p:cNvPr id="109" name="Picture 108">
                <a:extLst>
                  <a:ext uri="{FF2B5EF4-FFF2-40B4-BE49-F238E27FC236}">
                    <a16:creationId xmlns:a16="http://schemas.microsoft.com/office/drawing/2014/main" id="{D496DB99-6DBC-498F-9369-BD9A2F7602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9658" y="3930248"/>
                <a:ext cx="359705" cy="359705"/>
              </a:xfrm>
              <a:prstGeom prst="rect">
                <a:avLst/>
              </a:prstGeom>
            </p:spPr>
          </p:pic>
          <p:sp>
            <p:nvSpPr>
              <p:cNvPr id="110" name="Rectangle 109">
                <a:extLst>
                  <a:ext uri="{FF2B5EF4-FFF2-40B4-BE49-F238E27FC236}">
                    <a16:creationId xmlns:a16="http://schemas.microsoft.com/office/drawing/2014/main" id="{4ADC64B4-DC19-43C3-B767-00D3321B6F44}"/>
                  </a:ext>
                </a:extLst>
              </p:cNvPr>
              <p:cNvSpPr/>
              <p:nvPr/>
            </p:nvSpPr>
            <p:spPr bwMode="auto">
              <a:xfrm>
                <a:off x="3868583" y="4183062"/>
                <a:ext cx="740279" cy="774074"/>
              </a:xfrm>
              <a:prstGeom prst="rect">
                <a:avLst/>
              </a:prstGeom>
              <a:noFill/>
              <a:ln>
                <a:solidFill>
                  <a:srgbClr val="0079D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8913CF6E-1DEB-4E9E-804E-C655E0312653}"/>
                </a:ext>
              </a:extLst>
            </p:cNvPr>
            <p:cNvGrpSpPr/>
            <p:nvPr/>
          </p:nvGrpSpPr>
          <p:grpSpPr>
            <a:xfrm>
              <a:off x="8913657" y="3654799"/>
              <a:ext cx="950780" cy="1026888"/>
              <a:chOff x="3868583" y="3930248"/>
              <a:chExt cx="950780" cy="1026888"/>
            </a:xfrm>
          </p:grpSpPr>
          <p:pic>
            <p:nvPicPr>
              <p:cNvPr id="105" name="Picture 104">
                <a:extLst>
                  <a:ext uri="{FF2B5EF4-FFF2-40B4-BE49-F238E27FC236}">
                    <a16:creationId xmlns:a16="http://schemas.microsoft.com/office/drawing/2014/main" id="{52F45806-C218-4F67-976C-B4CBFA4936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4495" y="4259799"/>
                <a:ext cx="620652" cy="620652"/>
              </a:xfrm>
              <a:prstGeom prst="rect">
                <a:avLst/>
              </a:prstGeom>
            </p:spPr>
          </p:pic>
          <p:pic>
            <p:nvPicPr>
              <p:cNvPr id="106" name="Picture 105">
                <a:extLst>
                  <a:ext uri="{FF2B5EF4-FFF2-40B4-BE49-F238E27FC236}">
                    <a16:creationId xmlns:a16="http://schemas.microsoft.com/office/drawing/2014/main" id="{E8AEE5CA-97F3-46E9-8C13-6A716A85BE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9658" y="3930248"/>
                <a:ext cx="359705" cy="359705"/>
              </a:xfrm>
              <a:prstGeom prst="rect">
                <a:avLst/>
              </a:prstGeom>
            </p:spPr>
          </p:pic>
          <p:sp>
            <p:nvSpPr>
              <p:cNvPr id="107" name="Rectangle 106">
                <a:extLst>
                  <a:ext uri="{FF2B5EF4-FFF2-40B4-BE49-F238E27FC236}">
                    <a16:creationId xmlns:a16="http://schemas.microsoft.com/office/drawing/2014/main" id="{AC6830AD-E216-462D-BDD3-02BB0C270E28}"/>
                  </a:ext>
                </a:extLst>
              </p:cNvPr>
              <p:cNvSpPr/>
              <p:nvPr/>
            </p:nvSpPr>
            <p:spPr bwMode="auto">
              <a:xfrm>
                <a:off x="3868583" y="4183062"/>
                <a:ext cx="740279" cy="774074"/>
              </a:xfrm>
              <a:prstGeom prst="rect">
                <a:avLst/>
              </a:prstGeom>
              <a:noFill/>
              <a:ln>
                <a:solidFill>
                  <a:srgbClr val="0079D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9715B5EE-8E98-4FA0-AAB9-98B1FC1EF8C1}"/>
                </a:ext>
              </a:extLst>
            </p:cNvPr>
            <p:cNvGrpSpPr/>
            <p:nvPr/>
          </p:nvGrpSpPr>
          <p:grpSpPr>
            <a:xfrm>
              <a:off x="10259373" y="3630099"/>
              <a:ext cx="950780" cy="1026888"/>
              <a:chOff x="3868583" y="3930248"/>
              <a:chExt cx="950780" cy="1026888"/>
            </a:xfrm>
          </p:grpSpPr>
          <p:pic>
            <p:nvPicPr>
              <p:cNvPr id="68" name="Picture 67">
                <a:extLst>
                  <a:ext uri="{FF2B5EF4-FFF2-40B4-BE49-F238E27FC236}">
                    <a16:creationId xmlns:a16="http://schemas.microsoft.com/office/drawing/2014/main" id="{39D4B626-E608-483D-BDD3-E4A34607E9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4495" y="4259799"/>
                <a:ext cx="620652" cy="620652"/>
              </a:xfrm>
              <a:prstGeom prst="rect">
                <a:avLst/>
              </a:prstGeom>
            </p:spPr>
          </p:pic>
          <p:pic>
            <p:nvPicPr>
              <p:cNvPr id="72" name="Picture 71">
                <a:extLst>
                  <a:ext uri="{FF2B5EF4-FFF2-40B4-BE49-F238E27FC236}">
                    <a16:creationId xmlns:a16="http://schemas.microsoft.com/office/drawing/2014/main" id="{6A53C829-FF57-4C20-8931-A1B00B1DCA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9658" y="3930248"/>
                <a:ext cx="359705" cy="359705"/>
              </a:xfrm>
              <a:prstGeom prst="rect">
                <a:avLst/>
              </a:prstGeom>
            </p:spPr>
          </p:pic>
          <p:sp>
            <p:nvSpPr>
              <p:cNvPr id="104" name="Rectangle 103">
                <a:extLst>
                  <a:ext uri="{FF2B5EF4-FFF2-40B4-BE49-F238E27FC236}">
                    <a16:creationId xmlns:a16="http://schemas.microsoft.com/office/drawing/2014/main" id="{1D9C9753-F9F6-42C2-AEDB-66BD71F069FF}"/>
                  </a:ext>
                </a:extLst>
              </p:cNvPr>
              <p:cNvSpPr/>
              <p:nvPr/>
            </p:nvSpPr>
            <p:spPr bwMode="auto">
              <a:xfrm>
                <a:off x="3868583" y="4183062"/>
                <a:ext cx="740279" cy="774074"/>
              </a:xfrm>
              <a:prstGeom prst="rect">
                <a:avLst/>
              </a:prstGeom>
              <a:noFill/>
              <a:ln>
                <a:solidFill>
                  <a:srgbClr val="0079D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4" name="TextBox 63">
              <a:extLst>
                <a:ext uri="{FF2B5EF4-FFF2-40B4-BE49-F238E27FC236}">
                  <a16:creationId xmlns:a16="http://schemas.microsoft.com/office/drawing/2014/main" id="{F8434BCD-71F6-4A10-9252-39FF1788760D}"/>
                </a:ext>
              </a:extLst>
            </p:cNvPr>
            <p:cNvSpPr txBox="1"/>
            <p:nvPr/>
          </p:nvSpPr>
          <p:spPr>
            <a:xfrm>
              <a:off x="10090117" y="5329057"/>
              <a:ext cx="1342975" cy="275239"/>
            </a:xfrm>
            <a:prstGeom prst="rect">
              <a:avLst/>
            </a:prstGeom>
            <a:noFill/>
          </p:spPr>
          <p:txBody>
            <a:bodyPr wrap="square" rtlCol="0">
              <a:spAutoFit/>
            </a:bodyPr>
            <a:lstStyle/>
            <a:p>
              <a:pPr algn="ctr" defTabSz="951304">
                <a:defRPr/>
              </a:pPr>
              <a:r>
                <a:rPr lang="en-US" sz="1224">
                  <a:solidFill>
                    <a:srgbClr val="505050"/>
                  </a:solidFill>
                  <a:latin typeface="Segoe UI Semibold" panose="020B0702040204020203" pitchFamily="34" charset="0"/>
                </a:rPr>
                <a:t>Storage Stamp 2</a:t>
              </a:r>
            </a:p>
          </p:txBody>
        </p:sp>
        <p:sp>
          <p:nvSpPr>
            <p:cNvPr id="65" name="TextBox 64">
              <a:extLst>
                <a:ext uri="{FF2B5EF4-FFF2-40B4-BE49-F238E27FC236}">
                  <a16:creationId xmlns:a16="http://schemas.microsoft.com/office/drawing/2014/main" id="{AFFCB966-5546-4DE3-8548-A7F26D2771BD}"/>
                </a:ext>
              </a:extLst>
            </p:cNvPr>
            <p:cNvSpPr txBox="1"/>
            <p:nvPr/>
          </p:nvSpPr>
          <p:spPr>
            <a:xfrm>
              <a:off x="7236048" y="4682726"/>
              <a:ext cx="1263613" cy="657488"/>
            </a:xfrm>
            <a:prstGeom prst="rect">
              <a:avLst/>
            </a:prstGeom>
            <a:noFill/>
          </p:spPr>
          <p:txBody>
            <a:bodyPr wrap="square" rtlCol="0">
              <a:spAutoFit/>
            </a:bodyPr>
            <a:lstStyle/>
            <a:p>
              <a:pPr algn="ctr" defTabSz="951304">
                <a:defRPr/>
              </a:pPr>
              <a:r>
                <a:rPr lang="en-US" sz="1224">
                  <a:solidFill>
                    <a:srgbClr val="505050"/>
                  </a:solidFill>
                  <a:latin typeface="Segoe UI Semibold" panose="020B0702040204020203" pitchFamily="34" charset="0"/>
                </a:rPr>
                <a:t>Managed Storage account 1</a:t>
              </a:r>
            </a:p>
          </p:txBody>
        </p:sp>
        <p:sp>
          <p:nvSpPr>
            <p:cNvPr id="66" name="TextBox 65">
              <a:extLst>
                <a:ext uri="{FF2B5EF4-FFF2-40B4-BE49-F238E27FC236}">
                  <a16:creationId xmlns:a16="http://schemas.microsoft.com/office/drawing/2014/main" id="{77EE88D3-3B7C-4D2F-BDC1-EFF2B67E9556}"/>
                </a:ext>
              </a:extLst>
            </p:cNvPr>
            <p:cNvSpPr txBox="1"/>
            <p:nvPr/>
          </p:nvSpPr>
          <p:spPr>
            <a:xfrm>
              <a:off x="8651989" y="4681687"/>
              <a:ext cx="1263613" cy="657488"/>
            </a:xfrm>
            <a:prstGeom prst="rect">
              <a:avLst/>
            </a:prstGeom>
            <a:noFill/>
          </p:spPr>
          <p:txBody>
            <a:bodyPr wrap="square" rtlCol="0">
              <a:spAutoFit/>
            </a:bodyPr>
            <a:lstStyle/>
            <a:p>
              <a:pPr algn="ctr" defTabSz="951304">
                <a:defRPr/>
              </a:pPr>
              <a:r>
                <a:rPr lang="en-US" sz="1224">
                  <a:solidFill>
                    <a:srgbClr val="505050"/>
                  </a:solidFill>
                  <a:latin typeface="Segoe UI Semibold" panose="020B0702040204020203" pitchFamily="34" charset="0"/>
                </a:rPr>
                <a:t>Managed Storage account 2</a:t>
              </a:r>
            </a:p>
          </p:txBody>
        </p:sp>
        <p:sp>
          <p:nvSpPr>
            <p:cNvPr id="67" name="TextBox 66">
              <a:extLst>
                <a:ext uri="{FF2B5EF4-FFF2-40B4-BE49-F238E27FC236}">
                  <a16:creationId xmlns:a16="http://schemas.microsoft.com/office/drawing/2014/main" id="{F8935A59-5162-4465-B3FC-9B5FAAA25399}"/>
                </a:ext>
              </a:extLst>
            </p:cNvPr>
            <p:cNvSpPr txBox="1"/>
            <p:nvPr/>
          </p:nvSpPr>
          <p:spPr>
            <a:xfrm>
              <a:off x="10019704" y="4639143"/>
              <a:ext cx="1263613" cy="657488"/>
            </a:xfrm>
            <a:prstGeom prst="rect">
              <a:avLst/>
            </a:prstGeom>
            <a:noFill/>
          </p:spPr>
          <p:txBody>
            <a:bodyPr wrap="square" rtlCol="0">
              <a:spAutoFit/>
            </a:bodyPr>
            <a:lstStyle/>
            <a:p>
              <a:pPr algn="ctr" defTabSz="951304">
                <a:defRPr/>
              </a:pPr>
              <a:r>
                <a:rPr lang="en-US" sz="1224">
                  <a:solidFill>
                    <a:srgbClr val="505050"/>
                  </a:solidFill>
                  <a:latin typeface="Segoe UI Semibold" panose="020B0702040204020203" pitchFamily="34" charset="0"/>
                </a:rPr>
                <a:t>Managed Storage account 3</a:t>
              </a:r>
            </a:p>
          </p:txBody>
        </p:sp>
      </p:grpSp>
      <p:grpSp>
        <p:nvGrpSpPr>
          <p:cNvPr id="3" name="Group 2">
            <a:extLst>
              <a:ext uri="{FF2B5EF4-FFF2-40B4-BE49-F238E27FC236}">
                <a16:creationId xmlns:a16="http://schemas.microsoft.com/office/drawing/2014/main" id="{28CDE24A-07F0-4617-8069-775FF48CBD85}"/>
              </a:ext>
            </a:extLst>
          </p:cNvPr>
          <p:cNvGrpSpPr/>
          <p:nvPr/>
        </p:nvGrpSpPr>
        <p:grpSpPr>
          <a:xfrm>
            <a:off x="5973938" y="2327823"/>
            <a:ext cx="6168614" cy="3032423"/>
            <a:chOff x="5857247" y="2282387"/>
            <a:chExt cx="6048210" cy="2973233"/>
          </a:xfrm>
        </p:grpSpPr>
        <p:sp>
          <p:nvSpPr>
            <p:cNvPr id="35" name="Rectangle 34">
              <a:extLst>
                <a:ext uri="{FF2B5EF4-FFF2-40B4-BE49-F238E27FC236}">
                  <a16:creationId xmlns:a16="http://schemas.microsoft.com/office/drawing/2014/main" id="{CC5C4482-EFED-459A-8BD2-22E6670641AF}"/>
                </a:ext>
              </a:extLst>
            </p:cNvPr>
            <p:cNvSpPr/>
            <p:nvPr/>
          </p:nvSpPr>
          <p:spPr>
            <a:xfrm>
              <a:off x="6626027" y="2282387"/>
              <a:ext cx="5279430" cy="1410771"/>
            </a:xfrm>
            <a:prstGeom prst="rect">
              <a:avLst/>
            </a:prstGeom>
          </p:spPr>
          <p:txBody>
            <a:bodyPr wrap="square">
              <a:spAutoFit/>
            </a:bodyPr>
            <a:lstStyle/>
            <a:p>
              <a:pPr defTabSz="932205">
                <a:spcAft>
                  <a:spcPts val="612"/>
                </a:spcAft>
                <a:defRPr/>
              </a:pPr>
              <a:r>
                <a:rPr lang="en-US" sz="2856" dirty="0">
                  <a:solidFill>
                    <a:srgbClr val="505050"/>
                  </a:solidFill>
                  <a:latin typeface="Segoe UI Light"/>
                </a:rPr>
                <a:t>Managed Availability Sets protect Virtual Machines from compute related outages</a:t>
              </a:r>
            </a:p>
          </p:txBody>
        </p:sp>
        <p:sp>
          <p:nvSpPr>
            <p:cNvPr id="36" name="Rectangle 35">
              <a:extLst>
                <a:ext uri="{FF2B5EF4-FFF2-40B4-BE49-F238E27FC236}">
                  <a16:creationId xmlns:a16="http://schemas.microsoft.com/office/drawing/2014/main" id="{E1EBE494-EBFC-4756-B10B-973E60ADA43F}"/>
                </a:ext>
              </a:extLst>
            </p:cNvPr>
            <p:cNvSpPr/>
            <p:nvPr/>
          </p:nvSpPr>
          <p:spPr>
            <a:xfrm>
              <a:off x="6626027" y="4303287"/>
              <a:ext cx="5066348" cy="952333"/>
            </a:xfrm>
            <a:prstGeom prst="rect">
              <a:avLst/>
            </a:prstGeom>
          </p:spPr>
          <p:txBody>
            <a:bodyPr wrap="square">
              <a:spAutoFit/>
            </a:bodyPr>
            <a:lstStyle/>
            <a:p>
              <a:pPr defTabSz="932205">
                <a:spcAft>
                  <a:spcPts val="612"/>
                </a:spcAft>
                <a:defRPr/>
              </a:pPr>
              <a:r>
                <a:rPr lang="en-US" sz="2856">
                  <a:solidFill>
                    <a:srgbClr val="505050"/>
                  </a:solidFill>
                  <a:latin typeface="Segoe UI Light"/>
                </a:rPr>
                <a:t>Managed disks protect against single storage scale unit outages</a:t>
              </a:r>
            </a:p>
          </p:txBody>
        </p:sp>
        <p:sp>
          <p:nvSpPr>
            <p:cNvPr id="120" name="TextBox 119">
              <a:extLst>
                <a:ext uri="{FF2B5EF4-FFF2-40B4-BE49-F238E27FC236}">
                  <a16:creationId xmlns:a16="http://schemas.microsoft.com/office/drawing/2014/main" id="{4B265F2A-FA6F-4499-ADB3-3306E02BE243}"/>
                </a:ext>
              </a:extLst>
            </p:cNvPr>
            <p:cNvSpPr txBox="1"/>
            <p:nvPr/>
          </p:nvSpPr>
          <p:spPr>
            <a:xfrm>
              <a:off x="5857247" y="3485877"/>
              <a:ext cx="766877" cy="804066"/>
            </a:xfrm>
            <a:prstGeom prst="rect">
              <a:avLst/>
            </a:prstGeom>
            <a:noFill/>
          </p:spPr>
          <p:txBody>
            <a:bodyPr wrap="none" lIns="186521" tIns="149217" rIns="186521" bIns="149217" rtlCol="0">
              <a:spAutoFit/>
            </a:bodyPr>
            <a:lstStyle/>
            <a:p>
              <a:pPr defTabSz="932597">
                <a:lnSpc>
                  <a:spcPct val="90000"/>
                </a:lnSpc>
                <a:spcAft>
                  <a:spcPts val="612"/>
                </a:spcAft>
              </a:pPr>
              <a:r>
                <a:rPr lang="en-US" sz="3672">
                  <a:solidFill>
                    <a:srgbClr val="00B050"/>
                  </a:solidFill>
                  <a:latin typeface="Segoe UI"/>
                  <a:sym typeface="Wingdings" panose="05000000000000000000" pitchFamily="2" charset="2"/>
                </a:rPr>
                <a:t></a:t>
              </a:r>
              <a:endParaRPr lang="en-US" sz="3672">
                <a:solidFill>
                  <a:srgbClr val="00B050"/>
                </a:solidFill>
                <a:latin typeface="Segoe UI"/>
              </a:endParaRPr>
            </a:p>
          </p:txBody>
        </p:sp>
      </p:grpSp>
      <p:grpSp>
        <p:nvGrpSpPr>
          <p:cNvPr id="59" name="Group 58">
            <a:extLst>
              <a:ext uri="{FF2B5EF4-FFF2-40B4-BE49-F238E27FC236}">
                <a16:creationId xmlns:a16="http://schemas.microsoft.com/office/drawing/2014/main" id="{536BF0B5-C469-4A94-BA6A-61E51EB53C38}"/>
              </a:ext>
            </a:extLst>
          </p:cNvPr>
          <p:cNvGrpSpPr/>
          <p:nvPr/>
        </p:nvGrpSpPr>
        <p:grpSpPr>
          <a:xfrm>
            <a:off x="2014494" y="5782841"/>
            <a:ext cx="312299" cy="300410"/>
            <a:chOff x="8329583" y="1657289"/>
            <a:chExt cx="312387" cy="300495"/>
          </a:xfrm>
        </p:grpSpPr>
        <p:cxnSp>
          <p:nvCxnSpPr>
            <p:cNvPr id="69" name="Straight Connector 68">
              <a:extLst>
                <a:ext uri="{FF2B5EF4-FFF2-40B4-BE49-F238E27FC236}">
                  <a16:creationId xmlns:a16="http://schemas.microsoft.com/office/drawing/2014/main" id="{01173A3F-97C0-431E-9B6E-386FB6A6627E}"/>
                </a:ext>
              </a:extLst>
            </p:cNvPr>
            <p:cNvCxnSpPr>
              <a:cxnSpLocks/>
            </p:cNvCxnSpPr>
            <p:nvPr/>
          </p:nvCxnSpPr>
          <p:spPr>
            <a:xfrm rot="16200000">
              <a:off x="8329583" y="1657289"/>
              <a:ext cx="297566" cy="297566"/>
            </a:xfrm>
            <a:prstGeom prst="line">
              <a:avLst/>
            </a:prstGeom>
            <a:noFill/>
            <a:ln w="22225" cap="flat" cmpd="sng" algn="ctr">
              <a:solidFill>
                <a:srgbClr val="C00000"/>
              </a:solidFill>
              <a:prstDash val="solid"/>
              <a:headEnd type="none"/>
              <a:tailEnd type="none"/>
            </a:ln>
            <a:effectLst/>
          </p:spPr>
        </p:cxnSp>
        <p:cxnSp>
          <p:nvCxnSpPr>
            <p:cNvPr id="70" name="Straight Connector 69">
              <a:extLst>
                <a:ext uri="{FF2B5EF4-FFF2-40B4-BE49-F238E27FC236}">
                  <a16:creationId xmlns:a16="http://schemas.microsoft.com/office/drawing/2014/main" id="{4E78E052-3B29-42FD-96EE-932C8085A803}"/>
                </a:ext>
              </a:extLst>
            </p:cNvPr>
            <p:cNvCxnSpPr/>
            <p:nvPr/>
          </p:nvCxnSpPr>
          <p:spPr>
            <a:xfrm>
              <a:off x="8344404" y="1660218"/>
              <a:ext cx="297566" cy="297566"/>
            </a:xfrm>
            <a:prstGeom prst="line">
              <a:avLst/>
            </a:prstGeom>
            <a:noFill/>
            <a:ln w="22225" cap="flat" cmpd="sng" algn="ctr">
              <a:solidFill>
                <a:srgbClr val="C00000"/>
              </a:solidFill>
              <a:prstDash val="solid"/>
              <a:headEnd type="none"/>
              <a:tailEnd type="none"/>
            </a:ln>
            <a:effectLst/>
          </p:spPr>
        </p:cxnSp>
      </p:grpSp>
      <p:grpSp>
        <p:nvGrpSpPr>
          <p:cNvPr id="71" name="Group 70">
            <a:extLst>
              <a:ext uri="{FF2B5EF4-FFF2-40B4-BE49-F238E27FC236}">
                <a16:creationId xmlns:a16="http://schemas.microsoft.com/office/drawing/2014/main" id="{D7FC21C7-FDB1-4E12-8277-0952ABF18C87}"/>
              </a:ext>
            </a:extLst>
          </p:cNvPr>
          <p:cNvGrpSpPr/>
          <p:nvPr/>
        </p:nvGrpSpPr>
        <p:grpSpPr>
          <a:xfrm>
            <a:off x="1413432" y="2702204"/>
            <a:ext cx="312299" cy="300410"/>
            <a:chOff x="8329583" y="1657289"/>
            <a:chExt cx="312387" cy="300495"/>
          </a:xfrm>
        </p:grpSpPr>
        <p:cxnSp>
          <p:nvCxnSpPr>
            <p:cNvPr id="73" name="Straight Connector 72">
              <a:extLst>
                <a:ext uri="{FF2B5EF4-FFF2-40B4-BE49-F238E27FC236}">
                  <a16:creationId xmlns:a16="http://schemas.microsoft.com/office/drawing/2014/main" id="{F8324AD9-1C91-4C06-BDEC-8C01CF3A50E9}"/>
                </a:ext>
              </a:extLst>
            </p:cNvPr>
            <p:cNvCxnSpPr>
              <a:cxnSpLocks/>
            </p:cNvCxnSpPr>
            <p:nvPr/>
          </p:nvCxnSpPr>
          <p:spPr>
            <a:xfrm rot="16200000">
              <a:off x="8329583" y="1657289"/>
              <a:ext cx="297566" cy="297566"/>
            </a:xfrm>
            <a:prstGeom prst="line">
              <a:avLst/>
            </a:prstGeom>
            <a:noFill/>
            <a:ln w="22225" cap="flat" cmpd="sng" algn="ctr">
              <a:solidFill>
                <a:srgbClr val="C00000"/>
              </a:solidFill>
              <a:prstDash val="solid"/>
              <a:headEnd type="none"/>
              <a:tailEnd type="none"/>
            </a:ln>
            <a:effectLst/>
          </p:spPr>
        </p:cxnSp>
        <p:cxnSp>
          <p:nvCxnSpPr>
            <p:cNvPr id="74" name="Straight Connector 73">
              <a:extLst>
                <a:ext uri="{FF2B5EF4-FFF2-40B4-BE49-F238E27FC236}">
                  <a16:creationId xmlns:a16="http://schemas.microsoft.com/office/drawing/2014/main" id="{CB98B9B3-C866-4AFD-B624-E0BBD57717F1}"/>
                </a:ext>
              </a:extLst>
            </p:cNvPr>
            <p:cNvCxnSpPr/>
            <p:nvPr/>
          </p:nvCxnSpPr>
          <p:spPr>
            <a:xfrm>
              <a:off x="8344404" y="1660218"/>
              <a:ext cx="297566" cy="297566"/>
            </a:xfrm>
            <a:prstGeom prst="line">
              <a:avLst/>
            </a:prstGeom>
            <a:noFill/>
            <a:ln w="22225" cap="flat" cmpd="sng" algn="ctr">
              <a:solidFill>
                <a:srgbClr val="C00000"/>
              </a:solidFill>
              <a:prstDash val="solid"/>
              <a:headEnd type="none"/>
              <a:tailEnd type="none"/>
            </a:ln>
            <a:effectLst/>
          </p:spPr>
        </p:cxnSp>
      </p:grpSp>
      <p:grpSp>
        <p:nvGrpSpPr>
          <p:cNvPr id="75" name="Group 74">
            <a:extLst>
              <a:ext uri="{FF2B5EF4-FFF2-40B4-BE49-F238E27FC236}">
                <a16:creationId xmlns:a16="http://schemas.microsoft.com/office/drawing/2014/main" id="{3F06B42E-38C0-4077-9276-91F25D5E7E2B}"/>
              </a:ext>
            </a:extLst>
          </p:cNvPr>
          <p:cNvGrpSpPr/>
          <p:nvPr/>
        </p:nvGrpSpPr>
        <p:grpSpPr>
          <a:xfrm>
            <a:off x="2874682" y="2708996"/>
            <a:ext cx="430775" cy="322139"/>
            <a:chOff x="6801732" y="3273980"/>
            <a:chExt cx="430898" cy="322229"/>
          </a:xfrm>
        </p:grpSpPr>
        <p:cxnSp>
          <p:nvCxnSpPr>
            <p:cNvPr id="76" name="Straight Connector 75">
              <a:extLst>
                <a:ext uri="{FF2B5EF4-FFF2-40B4-BE49-F238E27FC236}">
                  <a16:creationId xmlns:a16="http://schemas.microsoft.com/office/drawing/2014/main" id="{958B60AB-85B8-4233-A3A6-8C135FA4CC3B}"/>
                </a:ext>
              </a:extLst>
            </p:cNvPr>
            <p:cNvCxnSpPr>
              <a:cxnSpLocks/>
            </p:cNvCxnSpPr>
            <p:nvPr/>
          </p:nvCxnSpPr>
          <p:spPr>
            <a:xfrm flipV="1">
              <a:off x="6925153" y="3273980"/>
              <a:ext cx="307477" cy="322229"/>
            </a:xfrm>
            <a:prstGeom prst="line">
              <a:avLst/>
            </a:prstGeom>
            <a:noFill/>
            <a:ln w="22225" cap="flat" cmpd="sng" algn="ctr">
              <a:solidFill>
                <a:srgbClr val="92D050"/>
              </a:solidFill>
              <a:prstDash val="solid"/>
              <a:headEnd type="none"/>
              <a:tailEnd type="none"/>
            </a:ln>
            <a:effectLst/>
          </p:spPr>
        </p:cxnSp>
        <p:cxnSp>
          <p:nvCxnSpPr>
            <p:cNvPr id="77" name="Straight Connector 76">
              <a:extLst>
                <a:ext uri="{FF2B5EF4-FFF2-40B4-BE49-F238E27FC236}">
                  <a16:creationId xmlns:a16="http://schemas.microsoft.com/office/drawing/2014/main" id="{A72780A2-89F3-4A8C-9465-FACA946E18B6}"/>
                </a:ext>
              </a:extLst>
            </p:cNvPr>
            <p:cNvCxnSpPr/>
            <p:nvPr/>
          </p:nvCxnSpPr>
          <p:spPr>
            <a:xfrm>
              <a:off x="6801732" y="3461180"/>
              <a:ext cx="123419" cy="127932"/>
            </a:xfrm>
            <a:prstGeom prst="line">
              <a:avLst/>
            </a:prstGeom>
            <a:noFill/>
            <a:ln w="22225" cap="flat" cmpd="sng" algn="ctr">
              <a:solidFill>
                <a:srgbClr val="92D050"/>
              </a:solidFill>
              <a:prstDash val="solid"/>
              <a:headEnd type="none"/>
              <a:tailEnd type="none"/>
            </a:ln>
            <a:effectLst/>
          </p:spPr>
        </p:cxnSp>
      </p:grpSp>
      <p:grpSp>
        <p:nvGrpSpPr>
          <p:cNvPr id="78" name="Group 77">
            <a:extLst>
              <a:ext uri="{FF2B5EF4-FFF2-40B4-BE49-F238E27FC236}">
                <a16:creationId xmlns:a16="http://schemas.microsoft.com/office/drawing/2014/main" id="{E9C91C67-46CA-42DB-A3E2-CBB8072637A4}"/>
              </a:ext>
            </a:extLst>
          </p:cNvPr>
          <p:cNvGrpSpPr/>
          <p:nvPr/>
        </p:nvGrpSpPr>
        <p:grpSpPr>
          <a:xfrm>
            <a:off x="4222933" y="2708996"/>
            <a:ext cx="430775" cy="322139"/>
            <a:chOff x="6801732" y="3273980"/>
            <a:chExt cx="430898" cy="322229"/>
          </a:xfrm>
        </p:grpSpPr>
        <p:cxnSp>
          <p:nvCxnSpPr>
            <p:cNvPr id="79" name="Straight Connector 78">
              <a:extLst>
                <a:ext uri="{FF2B5EF4-FFF2-40B4-BE49-F238E27FC236}">
                  <a16:creationId xmlns:a16="http://schemas.microsoft.com/office/drawing/2014/main" id="{5D87B788-7866-415F-96BF-8AE70CDEF530}"/>
                </a:ext>
              </a:extLst>
            </p:cNvPr>
            <p:cNvCxnSpPr>
              <a:cxnSpLocks/>
            </p:cNvCxnSpPr>
            <p:nvPr/>
          </p:nvCxnSpPr>
          <p:spPr>
            <a:xfrm flipV="1">
              <a:off x="6925153" y="3273980"/>
              <a:ext cx="307477" cy="322229"/>
            </a:xfrm>
            <a:prstGeom prst="line">
              <a:avLst/>
            </a:prstGeom>
            <a:noFill/>
            <a:ln w="22225" cap="flat" cmpd="sng" algn="ctr">
              <a:solidFill>
                <a:srgbClr val="92D050"/>
              </a:solidFill>
              <a:prstDash val="solid"/>
              <a:headEnd type="none"/>
              <a:tailEnd type="none"/>
            </a:ln>
            <a:effectLst/>
          </p:spPr>
        </p:cxnSp>
        <p:cxnSp>
          <p:nvCxnSpPr>
            <p:cNvPr id="80" name="Straight Connector 79">
              <a:extLst>
                <a:ext uri="{FF2B5EF4-FFF2-40B4-BE49-F238E27FC236}">
                  <a16:creationId xmlns:a16="http://schemas.microsoft.com/office/drawing/2014/main" id="{996D5E37-15A7-4C0E-8407-83D0D513AD06}"/>
                </a:ext>
              </a:extLst>
            </p:cNvPr>
            <p:cNvCxnSpPr/>
            <p:nvPr/>
          </p:nvCxnSpPr>
          <p:spPr>
            <a:xfrm>
              <a:off x="6801732" y="3461180"/>
              <a:ext cx="123419" cy="127932"/>
            </a:xfrm>
            <a:prstGeom prst="line">
              <a:avLst/>
            </a:prstGeom>
            <a:noFill/>
            <a:ln w="22225" cap="flat" cmpd="sng" algn="ctr">
              <a:solidFill>
                <a:srgbClr val="92D050"/>
              </a:solidFill>
              <a:prstDash val="solid"/>
              <a:headEnd type="none"/>
              <a:tailEnd type="none"/>
            </a:ln>
            <a:effectLst/>
          </p:spPr>
        </p:cxnSp>
      </p:grpSp>
    </p:spTree>
    <p:extLst>
      <p:ext uri="{BB962C8B-B14F-4D97-AF65-F5344CB8AC3E}">
        <p14:creationId xmlns:p14="http://schemas.microsoft.com/office/powerpoint/2010/main" val="3988284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4949047"/>
          </a:xfrm>
        </p:spPr>
        <p:txBody>
          <a:bodyPr/>
          <a:lstStyle/>
          <a:p>
            <a:r>
              <a:rPr lang="en-US" dirty="0">
                <a:solidFill>
                  <a:srgbClr val="0078D7"/>
                </a:solidFill>
              </a:rPr>
              <a:t>Azure Storage overview</a:t>
            </a:r>
          </a:p>
          <a:p>
            <a:r>
              <a:rPr lang="en-US" dirty="0">
                <a:solidFill>
                  <a:srgbClr val="0078D7"/>
                </a:solidFill>
              </a:rPr>
              <a:t>Storage offerings</a:t>
            </a:r>
          </a:p>
          <a:p>
            <a:r>
              <a:rPr lang="en-US" dirty="0">
                <a:solidFill>
                  <a:srgbClr val="0078D7"/>
                </a:solidFill>
              </a:rPr>
              <a:t>Storage availability and redundancy</a:t>
            </a:r>
          </a:p>
          <a:p>
            <a:r>
              <a:rPr lang="en-US" dirty="0">
                <a:solidFill>
                  <a:srgbClr val="0078D7"/>
                </a:solidFill>
              </a:rPr>
              <a:t>Storage performance</a:t>
            </a:r>
          </a:p>
          <a:p>
            <a:r>
              <a:rPr lang="en-US" dirty="0">
                <a:solidFill>
                  <a:srgbClr val="0078D7"/>
                </a:solidFill>
              </a:rPr>
              <a:t>Storage management</a:t>
            </a:r>
          </a:p>
          <a:p>
            <a:r>
              <a:rPr lang="en-US" dirty="0">
                <a:solidFill>
                  <a:srgbClr val="0078D7"/>
                </a:solidFill>
              </a:rPr>
              <a:t>Storage deployment models</a:t>
            </a:r>
          </a:p>
          <a:p>
            <a:r>
              <a:rPr lang="en-US" dirty="0">
                <a:solidFill>
                  <a:srgbClr val="0078D7"/>
                </a:solidFill>
              </a:rPr>
              <a:t>Key decisions</a:t>
            </a:r>
          </a:p>
          <a:p>
            <a:r>
              <a:rPr lang="en-US" dirty="0">
                <a:solidFill>
                  <a:srgbClr val="0078D7"/>
                </a:solidFill>
              </a:rPr>
              <a:t>Next steps</a:t>
            </a:r>
          </a:p>
        </p:txBody>
      </p:sp>
      <p:sp>
        <p:nvSpPr>
          <p:cNvPr id="3" name="Title 2"/>
          <p:cNvSpPr>
            <a:spLocks noGrp="1"/>
          </p:cNvSpPr>
          <p:nvPr>
            <p:ph type="title"/>
          </p:nvPr>
        </p:nvSpPr>
        <p:spPr/>
        <p:txBody>
          <a:bodyPr/>
          <a:lstStyle/>
          <a:p>
            <a:r>
              <a:rPr lang="en-US" dirty="0"/>
              <a:t>High-level agenda</a:t>
            </a:r>
          </a:p>
        </p:txBody>
      </p:sp>
    </p:spTree>
    <p:extLst>
      <p:ext uri="{BB962C8B-B14F-4D97-AF65-F5344CB8AC3E}">
        <p14:creationId xmlns:p14="http://schemas.microsoft.com/office/powerpoint/2010/main" val="350265831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dirty="0"/>
              <a:t>Reusable Custom Images</a:t>
            </a:r>
            <a:r>
              <a:rPr lang="en-US"/>
              <a:t> </a:t>
            </a:r>
            <a:r>
              <a:rPr lang="en-US" dirty="0"/>
              <a:t>across subscriptions</a:t>
            </a:r>
          </a:p>
        </p:txBody>
      </p:sp>
      <p:sp>
        <p:nvSpPr>
          <p:cNvPr id="42" name="TextBox 41"/>
          <p:cNvSpPr txBox="1"/>
          <p:nvPr/>
        </p:nvSpPr>
        <p:spPr>
          <a:xfrm>
            <a:off x="11243356" y="2784965"/>
            <a:ext cx="188409" cy="382308"/>
          </a:xfrm>
          <a:prstGeom prst="rect">
            <a:avLst/>
          </a:prstGeom>
          <a:noFill/>
        </p:spPr>
        <p:txBody>
          <a:bodyPr wrap="none" rtlCol="0">
            <a:spAutoFit/>
          </a:bodyPr>
          <a:lstStyle/>
          <a:p>
            <a:pPr defTabSz="932597"/>
            <a:endParaRPr lang="en-US" sz="1836" dirty="0">
              <a:solidFill>
                <a:srgbClr val="505050"/>
              </a:solidFill>
              <a:latin typeface="Segoe UI"/>
            </a:endParaRPr>
          </a:p>
        </p:txBody>
      </p:sp>
      <p:grpSp>
        <p:nvGrpSpPr>
          <p:cNvPr id="7" name="Group 6">
            <a:extLst>
              <a:ext uri="{FF2B5EF4-FFF2-40B4-BE49-F238E27FC236}">
                <a16:creationId xmlns:a16="http://schemas.microsoft.com/office/drawing/2014/main" id="{926548E2-E53A-42F8-AF9B-2319FE6F66C3}"/>
              </a:ext>
            </a:extLst>
          </p:cNvPr>
          <p:cNvGrpSpPr/>
          <p:nvPr/>
        </p:nvGrpSpPr>
        <p:grpSpPr>
          <a:xfrm>
            <a:off x="1375324" y="2293889"/>
            <a:ext cx="3767481" cy="3240355"/>
            <a:chOff x="336716" y="2200477"/>
            <a:chExt cx="4567012" cy="4414647"/>
          </a:xfrm>
        </p:grpSpPr>
        <p:sp>
          <p:nvSpPr>
            <p:cNvPr id="37" name="Rectangle 36"/>
            <p:cNvSpPr/>
            <p:nvPr/>
          </p:nvSpPr>
          <p:spPr>
            <a:xfrm>
              <a:off x="471422" y="4901874"/>
              <a:ext cx="1254980" cy="1209424"/>
            </a:xfrm>
            <a:prstGeom prst="rect">
              <a:avLst/>
            </a:prstGeom>
            <a:solidFill>
              <a:schemeClr val="bg1"/>
            </a:solid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grpSp>
          <p:nvGrpSpPr>
            <p:cNvPr id="14" name="Group 13"/>
            <p:cNvGrpSpPr/>
            <p:nvPr/>
          </p:nvGrpSpPr>
          <p:grpSpPr>
            <a:xfrm>
              <a:off x="470747" y="2200477"/>
              <a:ext cx="1256437" cy="1743460"/>
              <a:chOff x="983654" y="1759515"/>
              <a:chExt cx="1256437" cy="1743460"/>
            </a:xfrm>
          </p:grpSpPr>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654" y="1759515"/>
                <a:ext cx="1256437" cy="1256437"/>
              </a:xfrm>
              <a:prstGeom prst="rect">
                <a:avLst/>
              </a:prstGeom>
            </p:spPr>
          </p:pic>
          <p:pic>
            <p:nvPicPr>
              <p:cNvPr id="88" name="Picture 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9736" y="3015697"/>
                <a:ext cx="524051" cy="487278"/>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7189" y="3015697"/>
                <a:ext cx="452486" cy="450598"/>
              </a:xfrm>
              <a:prstGeom prst="rect">
                <a:avLst/>
              </a:prstGeom>
            </p:spPr>
          </p:pic>
        </p:grpSp>
        <p:grpSp>
          <p:nvGrpSpPr>
            <p:cNvPr id="16" name="Group 15"/>
            <p:cNvGrpSpPr/>
            <p:nvPr/>
          </p:nvGrpSpPr>
          <p:grpSpPr>
            <a:xfrm>
              <a:off x="3552675" y="2457239"/>
              <a:ext cx="1351053" cy="1632053"/>
              <a:chOff x="4675573" y="1876436"/>
              <a:chExt cx="1351053" cy="1632053"/>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5573" y="1876436"/>
                <a:ext cx="1351053" cy="1091636"/>
              </a:xfrm>
              <a:prstGeom prst="rect">
                <a:avLst/>
              </a:prstGeom>
            </p:spPr>
          </p:pic>
          <p:pic>
            <p:nvPicPr>
              <p:cNvPr id="139" name="Picture 1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0211" y="3021211"/>
                <a:ext cx="524051" cy="487278"/>
              </a:xfrm>
              <a:prstGeom prst="rect">
                <a:avLst/>
              </a:prstGeom>
            </p:spPr>
          </p:pic>
          <p:pic>
            <p:nvPicPr>
              <p:cNvPr id="140" name="Picture 1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8614" y="3021211"/>
                <a:ext cx="452486" cy="450598"/>
              </a:xfrm>
              <a:prstGeom prst="rect">
                <a:avLst/>
              </a:prstGeom>
            </p:spPr>
          </p:pic>
        </p:grpSp>
        <p:sp>
          <p:nvSpPr>
            <p:cNvPr id="17" name="TextBox 16"/>
            <p:cNvSpPr txBox="1"/>
            <p:nvPr/>
          </p:nvSpPr>
          <p:spPr>
            <a:xfrm>
              <a:off x="1832193" y="3287613"/>
              <a:ext cx="1776660" cy="390063"/>
            </a:xfrm>
            <a:prstGeom prst="rect">
              <a:avLst/>
            </a:prstGeom>
            <a:noFill/>
          </p:spPr>
          <p:txBody>
            <a:bodyPr wrap="square" rtlCol="0">
              <a:spAutoFit/>
            </a:bodyPr>
            <a:lstStyle/>
            <a:p>
              <a:pPr defTabSz="932597"/>
              <a:r>
                <a:rPr lang="en-US" sz="1224" dirty="0">
                  <a:solidFill>
                    <a:srgbClr val="505050"/>
                  </a:solidFill>
                  <a:latin typeface="Segoe UI"/>
                </a:rPr>
                <a:t>Capture a VM</a:t>
              </a:r>
            </a:p>
          </p:txBody>
        </p:sp>
        <p:pic>
          <p:nvPicPr>
            <p:cNvPr id="169" name="Picture 1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1588" y="5050331"/>
              <a:ext cx="617214" cy="582025"/>
            </a:xfrm>
            <a:prstGeom prst="rect">
              <a:avLst/>
            </a:prstGeom>
          </p:spPr>
        </p:pic>
        <p:pic>
          <p:nvPicPr>
            <p:cNvPr id="170" name="Picture 1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9640" y="5050331"/>
              <a:ext cx="617214" cy="618705"/>
            </a:xfrm>
            <a:prstGeom prst="rect">
              <a:avLst/>
            </a:prstGeom>
          </p:spPr>
        </p:pic>
        <p:sp>
          <p:nvSpPr>
            <p:cNvPr id="22" name="TextBox 21"/>
            <p:cNvSpPr txBox="1"/>
            <p:nvPr/>
          </p:nvSpPr>
          <p:spPr>
            <a:xfrm>
              <a:off x="569903" y="5741967"/>
              <a:ext cx="1019081" cy="390063"/>
            </a:xfrm>
            <a:prstGeom prst="rect">
              <a:avLst/>
            </a:prstGeom>
            <a:noFill/>
          </p:spPr>
          <p:txBody>
            <a:bodyPr wrap="none" rtlCol="0">
              <a:spAutoFit/>
            </a:bodyPr>
            <a:lstStyle/>
            <a:p>
              <a:pPr defTabSz="932597"/>
              <a:r>
                <a:rPr lang="en-US" sz="1224" dirty="0">
                  <a:solidFill>
                    <a:srgbClr val="505050"/>
                  </a:solidFill>
                  <a:latin typeface="Segoe UI"/>
                </a:rPr>
                <a:t>VHD files</a:t>
              </a:r>
            </a:p>
          </p:txBody>
        </p:sp>
        <p:sp>
          <p:nvSpPr>
            <p:cNvPr id="23" name="TextBox 22"/>
            <p:cNvSpPr txBox="1"/>
            <p:nvPr/>
          </p:nvSpPr>
          <p:spPr>
            <a:xfrm rot="19917416">
              <a:off x="1936458" y="4217336"/>
              <a:ext cx="1622389" cy="390063"/>
            </a:xfrm>
            <a:prstGeom prst="rect">
              <a:avLst/>
            </a:prstGeom>
            <a:noFill/>
          </p:spPr>
          <p:txBody>
            <a:bodyPr wrap="square" rtlCol="0">
              <a:spAutoFit/>
            </a:bodyPr>
            <a:lstStyle/>
            <a:p>
              <a:pPr defTabSz="932597"/>
              <a:r>
                <a:rPr lang="en-US" sz="1224" dirty="0">
                  <a:solidFill>
                    <a:srgbClr val="505050"/>
                  </a:solidFill>
                  <a:latin typeface="Segoe UI"/>
                </a:rPr>
                <a:t>Create Image</a:t>
              </a:r>
            </a:p>
          </p:txBody>
        </p:sp>
        <p:cxnSp>
          <p:nvCxnSpPr>
            <p:cNvPr id="26" name="Straight Arrow Connector 25"/>
            <p:cNvCxnSpPr>
              <a:cxnSpLocks/>
            </p:cNvCxnSpPr>
            <p:nvPr/>
          </p:nvCxnSpPr>
          <p:spPr>
            <a:xfrm flipV="1">
              <a:off x="1946232" y="4026789"/>
              <a:ext cx="1766786" cy="1116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1645888" y="3645278"/>
              <a:ext cx="20671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99039" y="4599583"/>
              <a:ext cx="405111" cy="408658"/>
            </a:xfrm>
            <a:prstGeom prst="rect">
              <a:avLst/>
            </a:prstGeom>
          </p:spPr>
        </p:pic>
        <p:sp>
          <p:nvSpPr>
            <p:cNvPr id="6" name="TextBox 5"/>
            <p:cNvSpPr txBox="1"/>
            <p:nvPr/>
          </p:nvSpPr>
          <p:spPr>
            <a:xfrm>
              <a:off x="336716" y="6181493"/>
              <a:ext cx="1850358" cy="433631"/>
            </a:xfrm>
            <a:prstGeom prst="rect">
              <a:avLst/>
            </a:prstGeom>
            <a:noFill/>
          </p:spPr>
          <p:txBody>
            <a:bodyPr wrap="none" rtlCol="0">
              <a:spAutoFit/>
            </a:bodyPr>
            <a:lstStyle/>
            <a:p>
              <a:pPr defTabSz="932597"/>
              <a:r>
                <a:rPr lang="en-US" sz="1428" dirty="0">
                  <a:solidFill>
                    <a:srgbClr val="505050"/>
                  </a:solidFill>
                  <a:latin typeface="Segoe UI"/>
                </a:rPr>
                <a:t>Storage account</a:t>
              </a:r>
            </a:p>
          </p:txBody>
        </p:sp>
      </p:grpSp>
      <p:sp>
        <p:nvSpPr>
          <p:cNvPr id="5" name="Rectangle 4">
            <a:extLst>
              <a:ext uri="{FF2B5EF4-FFF2-40B4-BE49-F238E27FC236}">
                <a16:creationId xmlns:a16="http://schemas.microsoft.com/office/drawing/2014/main" id="{104EC352-7BCC-4B26-873C-B8B1DD3B0E52}"/>
              </a:ext>
            </a:extLst>
          </p:cNvPr>
          <p:cNvSpPr/>
          <p:nvPr/>
        </p:nvSpPr>
        <p:spPr bwMode="auto">
          <a:xfrm>
            <a:off x="6322167" y="2078946"/>
            <a:ext cx="4359924" cy="1820130"/>
          </a:xfrm>
          <a:prstGeom prst="rect">
            <a:avLst/>
          </a:prstGeom>
          <a:no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78C9DD77-F2D1-4651-BAF1-D6226A958B7D}"/>
              </a:ext>
            </a:extLst>
          </p:cNvPr>
          <p:cNvSpPr/>
          <p:nvPr/>
        </p:nvSpPr>
        <p:spPr bwMode="auto">
          <a:xfrm>
            <a:off x="1375325" y="2080056"/>
            <a:ext cx="4706529" cy="4428323"/>
          </a:xfrm>
          <a:prstGeom prst="rect">
            <a:avLst/>
          </a:prstGeom>
          <a:no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CD894396-C73A-4BAA-8B45-5F1233F3F0D3}"/>
              </a:ext>
            </a:extLst>
          </p:cNvPr>
          <p:cNvSpPr/>
          <p:nvPr/>
        </p:nvSpPr>
        <p:spPr bwMode="auto">
          <a:xfrm>
            <a:off x="6322168" y="4536191"/>
            <a:ext cx="4371683" cy="1972187"/>
          </a:xfrm>
          <a:prstGeom prst="rect">
            <a:avLst/>
          </a:prstGeom>
          <a:no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4F1EB630-74F2-407E-BD8A-793B1E9F4978}"/>
              </a:ext>
            </a:extLst>
          </p:cNvPr>
          <p:cNvGrpSpPr/>
          <p:nvPr/>
        </p:nvGrpSpPr>
        <p:grpSpPr>
          <a:xfrm>
            <a:off x="4168518" y="5170491"/>
            <a:ext cx="860607" cy="1012866"/>
            <a:chOff x="2139517" y="4814317"/>
            <a:chExt cx="1016247" cy="1254723"/>
          </a:xfrm>
        </p:grpSpPr>
        <p:pic>
          <p:nvPicPr>
            <p:cNvPr id="72" name="Picture 71">
              <a:extLst>
                <a:ext uri="{FF2B5EF4-FFF2-40B4-BE49-F238E27FC236}">
                  <a16:creationId xmlns:a16="http://schemas.microsoft.com/office/drawing/2014/main" id="{9BA9254C-98F6-4C81-812B-85F4A2ED87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9517" y="4814317"/>
              <a:ext cx="1016247" cy="904225"/>
            </a:xfrm>
            <a:prstGeom prst="rect">
              <a:avLst/>
            </a:prstGeom>
          </p:spPr>
        </p:pic>
        <p:pic>
          <p:nvPicPr>
            <p:cNvPr id="73" name="Picture 72">
              <a:extLst>
                <a:ext uri="{FF2B5EF4-FFF2-40B4-BE49-F238E27FC236}">
                  <a16:creationId xmlns:a16="http://schemas.microsoft.com/office/drawing/2014/main" id="{61DD0486-51BF-434E-86D4-2318716006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1206" y="5718359"/>
              <a:ext cx="423869" cy="350681"/>
            </a:xfrm>
            <a:prstGeom prst="rect">
              <a:avLst/>
            </a:prstGeom>
          </p:spPr>
        </p:pic>
        <p:pic>
          <p:nvPicPr>
            <p:cNvPr id="74" name="Picture 73">
              <a:extLst>
                <a:ext uri="{FF2B5EF4-FFF2-40B4-BE49-F238E27FC236}">
                  <a16:creationId xmlns:a16="http://schemas.microsoft.com/office/drawing/2014/main" id="{D2D8B3E3-84F4-4D66-BB9F-054BB5C4FD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7524" y="5718359"/>
              <a:ext cx="365985" cy="324284"/>
            </a:xfrm>
            <a:prstGeom prst="rect">
              <a:avLst/>
            </a:prstGeom>
          </p:spPr>
        </p:pic>
      </p:grpSp>
      <p:grpSp>
        <p:nvGrpSpPr>
          <p:cNvPr id="80" name="Group 79">
            <a:extLst>
              <a:ext uri="{FF2B5EF4-FFF2-40B4-BE49-F238E27FC236}">
                <a16:creationId xmlns:a16="http://schemas.microsoft.com/office/drawing/2014/main" id="{BE32DC2C-8335-4300-AE30-10A7592BC838}"/>
              </a:ext>
            </a:extLst>
          </p:cNvPr>
          <p:cNvGrpSpPr/>
          <p:nvPr/>
        </p:nvGrpSpPr>
        <p:grpSpPr>
          <a:xfrm>
            <a:off x="7058225" y="2585415"/>
            <a:ext cx="860607" cy="1012866"/>
            <a:chOff x="2139517" y="4814317"/>
            <a:chExt cx="1016247" cy="1254723"/>
          </a:xfrm>
        </p:grpSpPr>
        <p:pic>
          <p:nvPicPr>
            <p:cNvPr id="81" name="Picture 80">
              <a:extLst>
                <a:ext uri="{FF2B5EF4-FFF2-40B4-BE49-F238E27FC236}">
                  <a16:creationId xmlns:a16="http://schemas.microsoft.com/office/drawing/2014/main" id="{9A88B01C-F712-4BAE-92BD-34DB174481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9517" y="4814317"/>
              <a:ext cx="1016247" cy="904225"/>
            </a:xfrm>
            <a:prstGeom prst="rect">
              <a:avLst/>
            </a:prstGeom>
          </p:spPr>
        </p:pic>
        <p:pic>
          <p:nvPicPr>
            <p:cNvPr id="82" name="Picture 81">
              <a:extLst>
                <a:ext uri="{FF2B5EF4-FFF2-40B4-BE49-F238E27FC236}">
                  <a16:creationId xmlns:a16="http://schemas.microsoft.com/office/drawing/2014/main" id="{46D753BA-2EE2-4209-8414-186837973A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1206" y="5718359"/>
              <a:ext cx="423869" cy="350681"/>
            </a:xfrm>
            <a:prstGeom prst="rect">
              <a:avLst/>
            </a:prstGeom>
          </p:spPr>
        </p:pic>
        <p:pic>
          <p:nvPicPr>
            <p:cNvPr id="83" name="Picture 82">
              <a:extLst>
                <a:ext uri="{FF2B5EF4-FFF2-40B4-BE49-F238E27FC236}">
                  <a16:creationId xmlns:a16="http://schemas.microsoft.com/office/drawing/2014/main" id="{D870A774-3D51-4065-B4E3-B84E4BB0EC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7524" y="5718359"/>
              <a:ext cx="365985" cy="324284"/>
            </a:xfrm>
            <a:prstGeom prst="rect">
              <a:avLst/>
            </a:prstGeom>
          </p:spPr>
        </p:pic>
      </p:grpSp>
      <p:grpSp>
        <p:nvGrpSpPr>
          <p:cNvPr id="84" name="Group 83">
            <a:extLst>
              <a:ext uri="{FF2B5EF4-FFF2-40B4-BE49-F238E27FC236}">
                <a16:creationId xmlns:a16="http://schemas.microsoft.com/office/drawing/2014/main" id="{06A35504-2631-4C7D-9DE7-5C0A0DD3F4C2}"/>
              </a:ext>
            </a:extLst>
          </p:cNvPr>
          <p:cNvGrpSpPr/>
          <p:nvPr/>
        </p:nvGrpSpPr>
        <p:grpSpPr>
          <a:xfrm>
            <a:off x="8012727" y="2585415"/>
            <a:ext cx="860607" cy="1012866"/>
            <a:chOff x="2139517" y="4814317"/>
            <a:chExt cx="1016247" cy="1254723"/>
          </a:xfrm>
        </p:grpSpPr>
        <p:pic>
          <p:nvPicPr>
            <p:cNvPr id="85" name="Picture 84">
              <a:extLst>
                <a:ext uri="{FF2B5EF4-FFF2-40B4-BE49-F238E27FC236}">
                  <a16:creationId xmlns:a16="http://schemas.microsoft.com/office/drawing/2014/main" id="{E33EB0F1-4FEF-458F-A17F-65070491F0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9517" y="4814317"/>
              <a:ext cx="1016247" cy="904225"/>
            </a:xfrm>
            <a:prstGeom prst="rect">
              <a:avLst/>
            </a:prstGeom>
          </p:spPr>
        </p:pic>
        <p:pic>
          <p:nvPicPr>
            <p:cNvPr id="86" name="Picture 85">
              <a:extLst>
                <a:ext uri="{FF2B5EF4-FFF2-40B4-BE49-F238E27FC236}">
                  <a16:creationId xmlns:a16="http://schemas.microsoft.com/office/drawing/2014/main" id="{67433213-6D27-423D-A60A-B2BA25A7F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1206" y="5718359"/>
              <a:ext cx="423869" cy="350681"/>
            </a:xfrm>
            <a:prstGeom prst="rect">
              <a:avLst/>
            </a:prstGeom>
          </p:spPr>
        </p:pic>
        <p:pic>
          <p:nvPicPr>
            <p:cNvPr id="87" name="Picture 86">
              <a:extLst>
                <a:ext uri="{FF2B5EF4-FFF2-40B4-BE49-F238E27FC236}">
                  <a16:creationId xmlns:a16="http://schemas.microsoft.com/office/drawing/2014/main" id="{C5F685EE-C78A-4450-B217-B53D0D3F6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7524" y="5718359"/>
              <a:ext cx="365985" cy="324284"/>
            </a:xfrm>
            <a:prstGeom prst="rect">
              <a:avLst/>
            </a:prstGeom>
          </p:spPr>
        </p:pic>
      </p:grpSp>
      <p:grpSp>
        <p:nvGrpSpPr>
          <p:cNvPr id="89" name="Group 88">
            <a:extLst>
              <a:ext uri="{FF2B5EF4-FFF2-40B4-BE49-F238E27FC236}">
                <a16:creationId xmlns:a16="http://schemas.microsoft.com/office/drawing/2014/main" id="{6FB502AD-36F8-4FC8-81FF-057F0B4A5322}"/>
              </a:ext>
            </a:extLst>
          </p:cNvPr>
          <p:cNvGrpSpPr/>
          <p:nvPr/>
        </p:nvGrpSpPr>
        <p:grpSpPr>
          <a:xfrm>
            <a:off x="8968038" y="2602605"/>
            <a:ext cx="860607" cy="1012866"/>
            <a:chOff x="2139517" y="4814317"/>
            <a:chExt cx="1016247" cy="1254723"/>
          </a:xfrm>
        </p:grpSpPr>
        <p:pic>
          <p:nvPicPr>
            <p:cNvPr id="91" name="Picture 90">
              <a:extLst>
                <a:ext uri="{FF2B5EF4-FFF2-40B4-BE49-F238E27FC236}">
                  <a16:creationId xmlns:a16="http://schemas.microsoft.com/office/drawing/2014/main" id="{5CE72879-3AC1-4DD8-A2B0-76F333BB5C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9517" y="4814317"/>
              <a:ext cx="1016247" cy="904225"/>
            </a:xfrm>
            <a:prstGeom prst="rect">
              <a:avLst/>
            </a:prstGeom>
          </p:spPr>
        </p:pic>
        <p:pic>
          <p:nvPicPr>
            <p:cNvPr id="92" name="Picture 91">
              <a:extLst>
                <a:ext uri="{FF2B5EF4-FFF2-40B4-BE49-F238E27FC236}">
                  <a16:creationId xmlns:a16="http://schemas.microsoft.com/office/drawing/2014/main" id="{91B57102-84D0-4355-9726-8618493C2A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1206" y="5718359"/>
              <a:ext cx="423869" cy="350681"/>
            </a:xfrm>
            <a:prstGeom prst="rect">
              <a:avLst/>
            </a:prstGeom>
          </p:spPr>
        </p:pic>
        <p:pic>
          <p:nvPicPr>
            <p:cNvPr id="93" name="Picture 92">
              <a:extLst>
                <a:ext uri="{FF2B5EF4-FFF2-40B4-BE49-F238E27FC236}">
                  <a16:creationId xmlns:a16="http://schemas.microsoft.com/office/drawing/2014/main" id="{09B872A3-91B9-453E-8836-8522322BD8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7524" y="5718359"/>
              <a:ext cx="365985" cy="324284"/>
            </a:xfrm>
            <a:prstGeom prst="rect">
              <a:avLst/>
            </a:prstGeom>
          </p:spPr>
        </p:pic>
      </p:grpSp>
      <p:cxnSp>
        <p:nvCxnSpPr>
          <p:cNvPr id="106" name="Straight Arrow Connector 105">
            <a:extLst>
              <a:ext uri="{FF2B5EF4-FFF2-40B4-BE49-F238E27FC236}">
                <a16:creationId xmlns:a16="http://schemas.microsoft.com/office/drawing/2014/main" id="{6B030B4C-9D40-4396-9B1B-DA39615AA9D3}"/>
              </a:ext>
            </a:extLst>
          </p:cNvPr>
          <p:cNvCxnSpPr>
            <a:cxnSpLocks/>
          </p:cNvCxnSpPr>
          <p:nvPr/>
        </p:nvCxnSpPr>
        <p:spPr>
          <a:xfrm>
            <a:off x="4568311" y="3820049"/>
            <a:ext cx="3239" cy="831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Right Brace 106">
            <a:extLst>
              <a:ext uri="{FF2B5EF4-FFF2-40B4-BE49-F238E27FC236}">
                <a16:creationId xmlns:a16="http://schemas.microsoft.com/office/drawing/2014/main" id="{041A8FE7-BD58-4112-A429-EAF583B3536F}"/>
              </a:ext>
            </a:extLst>
          </p:cNvPr>
          <p:cNvSpPr/>
          <p:nvPr/>
        </p:nvSpPr>
        <p:spPr>
          <a:xfrm rot="16200000">
            <a:off x="4388900" y="3496299"/>
            <a:ext cx="369743" cy="28213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505050"/>
              </a:solidFill>
              <a:latin typeface="Segoe UI"/>
            </a:endParaRPr>
          </a:p>
        </p:txBody>
      </p:sp>
      <p:cxnSp>
        <p:nvCxnSpPr>
          <p:cNvPr id="109" name="Straight Arrow Connector 108">
            <a:extLst>
              <a:ext uri="{FF2B5EF4-FFF2-40B4-BE49-F238E27FC236}">
                <a16:creationId xmlns:a16="http://schemas.microsoft.com/office/drawing/2014/main" id="{7CB509DE-1DDA-49E2-8983-23744032EFA6}"/>
              </a:ext>
            </a:extLst>
          </p:cNvPr>
          <p:cNvCxnSpPr>
            <a:cxnSpLocks/>
          </p:cNvCxnSpPr>
          <p:nvPr/>
        </p:nvCxnSpPr>
        <p:spPr>
          <a:xfrm>
            <a:off x="5219693" y="2824007"/>
            <a:ext cx="16555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04D5750-D01B-4E2C-AD04-4893B6FC025A}"/>
              </a:ext>
            </a:extLst>
          </p:cNvPr>
          <p:cNvCxnSpPr>
            <a:cxnSpLocks/>
          </p:cNvCxnSpPr>
          <p:nvPr/>
        </p:nvCxnSpPr>
        <p:spPr>
          <a:xfrm>
            <a:off x="5194530" y="3444444"/>
            <a:ext cx="1860456" cy="1555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5444FBE-6FB9-479D-B7ED-9A8221CCF939}"/>
              </a:ext>
            </a:extLst>
          </p:cNvPr>
          <p:cNvSpPr txBox="1"/>
          <p:nvPr/>
        </p:nvSpPr>
        <p:spPr>
          <a:xfrm>
            <a:off x="2715432" y="1558110"/>
            <a:ext cx="2057377" cy="589485"/>
          </a:xfrm>
          <a:prstGeom prst="rect">
            <a:avLst/>
          </a:prstGeom>
          <a:noFill/>
        </p:spPr>
        <p:txBody>
          <a:bodyPr wrap="none" lIns="186521" tIns="149217" rIns="186521" bIns="149217" rtlCol="0">
            <a:spAutoFit/>
          </a:bodyPr>
          <a:lstStyle/>
          <a:p>
            <a:pPr defTabSz="932597">
              <a:lnSpc>
                <a:spcPct val="90000"/>
              </a:lnSpc>
              <a:spcAft>
                <a:spcPts val="612"/>
              </a:spcAft>
            </a:pPr>
            <a:r>
              <a:rPr lang="en-US" sz="2040" dirty="0">
                <a:gradFill>
                  <a:gsLst>
                    <a:gs pos="2917">
                      <a:srgbClr val="505050"/>
                    </a:gs>
                    <a:gs pos="30000">
                      <a:srgbClr val="505050"/>
                    </a:gs>
                  </a:gsLst>
                  <a:lin ang="5400000" scaled="0"/>
                </a:gradFill>
                <a:latin typeface="Segoe UI"/>
              </a:rPr>
              <a:t>Subscription 1</a:t>
            </a:r>
          </a:p>
        </p:txBody>
      </p:sp>
      <p:sp>
        <p:nvSpPr>
          <p:cNvPr id="114" name="TextBox 113">
            <a:extLst>
              <a:ext uri="{FF2B5EF4-FFF2-40B4-BE49-F238E27FC236}">
                <a16:creationId xmlns:a16="http://schemas.microsoft.com/office/drawing/2014/main" id="{9F1E446F-1BE1-4C8B-AC58-D49A6B1624BF}"/>
              </a:ext>
            </a:extLst>
          </p:cNvPr>
          <p:cNvSpPr txBox="1"/>
          <p:nvPr/>
        </p:nvSpPr>
        <p:spPr>
          <a:xfrm>
            <a:off x="7310697" y="1570115"/>
            <a:ext cx="2057377" cy="589485"/>
          </a:xfrm>
          <a:prstGeom prst="rect">
            <a:avLst/>
          </a:prstGeom>
          <a:noFill/>
        </p:spPr>
        <p:txBody>
          <a:bodyPr wrap="none" lIns="186521" tIns="149217" rIns="186521" bIns="149217" rtlCol="0">
            <a:spAutoFit/>
          </a:bodyPr>
          <a:lstStyle/>
          <a:p>
            <a:pPr defTabSz="932597">
              <a:lnSpc>
                <a:spcPct val="90000"/>
              </a:lnSpc>
              <a:spcAft>
                <a:spcPts val="612"/>
              </a:spcAft>
            </a:pPr>
            <a:r>
              <a:rPr lang="en-US" sz="2040" dirty="0">
                <a:gradFill>
                  <a:gsLst>
                    <a:gs pos="2917">
                      <a:srgbClr val="505050"/>
                    </a:gs>
                    <a:gs pos="30000">
                      <a:srgbClr val="505050"/>
                    </a:gs>
                  </a:gsLst>
                  <a:lin ang="5400000" scaled="0"/>
                </a:gradFill>
                <a:latin typeface="Segoe UI"/>
              </a:rPr>
              <a:t>Subscription 2</a:t>
            </a:r>
          </a:p>
        </p:txBody>
      </p:sp>
      <p:sp>
        <p:nvSpPr>
          <p:cNvPr id="117" name="TextBox 116">
            <a:extLst>
              <a:ext uri="{FF2B5EF4-FFF2-40B4-BE49-F238E27FC236}">
                <a16:creationId xmlns:a16="http://schemas.microsoft.com/office/drawing/2014/main" id="{9E48CD60-4352-4646-AF5D-DE2DFB3AC7E4}"/>
              </a:ext>
            </a:extLst>
          </p:cNvPr>
          <p:cNvSpPr txBox="1"/>
          <p:nvPr/>
        </p:nvSpPr>
        <p:spPr>
          <a:xfrm>
            <a:off x="7503021" y="4038586"/>
            <a:ext cx="2057377" cy="589485"/>
          </a:xfrm>
          <a:prstGeom prst="rect">
            <a:avLst/>
          </a:prstGeom>
          <a:noFill/>
        </p:spPr>
        <p:txBody>
          <a:bodyPr wrap="none" lIns="186521" tIns="149217" rIns="186521" bIns="149217" rtlCol="0">
            <a:spAutoFit/>
          </a:bodyPr>
          <a:lstStyle/>
          <a:p>
            <a:pPr defTabSz="932597">
              <a:lnSpc>
                <a:spcPct val="90000"/>
              </a:lnSpc>
              <a:spcAft>
                <a:spcPts val="612"/>
              </a:spcAft>
            </a:pPr>
            <a:r>
              <a:rPr lang="en-US" sz="2040">
                <a:gradFill>
                  <a:gsLst>
                    <a:gs pos="2917">
                      <a:srgbClr val="505050"/>
                    </a:gs>
                    <a:gs pos="30000">
                      <a:srgbClr val="505050"/>
                    </a:gs>
                  </a:gsLst>
                  <a:lin ang="5400000" scaled="0"/>
                </a:gradFill>
                <a:latin typeface="Segoe UI"/>
              </a:rPr>
              <a:t>Subscription </a:t>
            </a:r>
            <a:r>
              <a:rPr lang="en-US" sz="2040" dirty="0">
                <a:gradFill>
                  <a:gsLst>
                    <a:gs pos="2917">
                      <a:srgbClr val="505050"/>
                    </a:gs>
                    <a:gs pos="30000">
                      <a:srgbClr val="505050"/>
                    </a:gs>
                  </a:gsLst>
                  <a:lin ang="5400000" scaled="0"/>
                </a:gradFill>
                <a:latin typeface="Segoe UI"/>
              </a:rPr>
              <a:t>3</a:t>
            </a:r>
          </a:p>
        </p:txBody>
      </p:sp>
      <p:sp>
        <p:nvSpPr>
          <p:cNvPr id="118" name="TextBox 117">
            <a:extLst>
              <a:ext uri="{FF2B5EF4-FFF2-40B4-BE49-F238E27FC236}">
                <a16:creationId xmlns:a16="http://schemas.microsoft.com/office/drawing/2014/main" id="{C12D5DFC-BAB8-4CB6-AF7E-B6817F6CB023}"/>
              </a:ext>
            </a:extLst>
          </p:cNvPr>
          <p:cNvSpPr txBox="1"/>
          <p:nvPr/>
        </p:nvSpPr>
        <p:spPr>
          <a:xfrm>
            <a:off x="5177492" y="2544952"/>
            <a:ext cx="1465627" cy="286306"/>
          </a:xfrm>
          <a:prstGeom prst="rect">
            <a:avLst/>
          </a:prstGeom>
          <a:noFill/>
        </p:spPr>
        <p:txBody>
          <a:bodyPr wrap="square" rtlCol="0">
            <a:spAutoFit/>
          </a:bodyPr>
          <a:lstStyle/>
          <a:p>
            <a:pPr defTabSz="932597"/>
            <a:r>
              <a:rPr lang="en-US" sz="1224" dirty="0">
                <a:solidFill>
                  <a:srgbClr val="505050"/>
                </a:solidFill>
                <a:latin typeface="Segoe UI"/>
              </a:rPr>
              <a:t>Create VMs</a:t>
            </a:r>
          </a:p>
        </p:txBody>
      </p:sp>
      <p:sp>
        <p:nvSpPr>
          <p:cNvPr id="119" name="TextBox 118">
            <a:extLst>
              <a:ext uri="{FF2B5EF4-FFF2-40B4-BE49-F238E27FC236}">
                <a16:creationId xmlns:a16="http://schemas.microsoft.com/office/drawing/2014/main" id="{3DD445AF-2DA3-4434-95BA-91E6B4485127}"/>
              </a:ext>
            </a:extLst>
          </p:cNvPr>
          <p:cNvSpPr txBox="1"/>
          <p:nvPr/>
        </p:nvSpPr>
        <p:spPr>
          <a:xfrm rot="2389078">
            <a:off x="5073314" y="3609793"/>
            <a:ext cx="1465627" cy="286306"/>
          </a:xfrm>
          <a:prstGeom prst="rect">
            <a:avLst/>
          </a:prstGeom>
          <a:noFill/>
        </p:spPr>
        <p:txBody>
          <a:bodyPr wrap="square" rtlCol="0">
            <a:spAutoFit/>
          </a:bodyPr>
          <a:lstStyle/>
          <a:p>
            <a:pPr defTabSz="932597"/>
            <a:r>
              <a:rPr lang="en-US" sz="1224" dirty="0">
                <a:solidFill>
                  <a:srgbClr val="505050"/>
                </a:solidFill>
                <a:latin typeface="Segoe UI"/>
              </a:rPr>
              <a:t>Create VMs</a:t>
            </a:r>
          </a:p>
        </p:txBody>
      </p:sp>
      <p:sp>
        <p:nvSpPr>
          <p:cNvPr id="120" name="TextBox 119">
            <a:extLst>
              <a:ext uri="{FF2B5EF4-FFF2-40B4-BE49-F238E27FC236}">
                <a16:creationId xmlns:a16="http://schemas.microsoft.com/office/drawing/2014/main" id="{745CAF9A-177F-4956-80C0-4DB75878287E}"/>
              </a:ext>
            </a:extLst>
          </p:cNvPr>
          <p:cNvSpPr txBox="1"/>
          <p:nvPr/>
        </p:nvSpPr>
        <p:spPr>
          <a:xfrm>
            <a:off x="4553446" y="4028006"/>
            <a:ext cx="977966" cy="280718"/>
          </a:xfrm>
          <a:prstGeom prst="rect">
            <a:avLst/>
          </a:prstGeom>
          <a:noFill/>
        </p:spPr>
        <p:txBody>
          <a:bodyPr wrap="square" rtlCol="0">
            <a:spAutoFit/>
          </a:bodyPr>
          <a:lstStyle/>
          <a:p>
            <a:pPr defTabSz="932597"/>
            <a:r>
              <a:rPr lang="en-US" sz="1224" dirty="0">
                <a:solidFill>
                  <a:srgbClr val="505050"/>
                </a:solidFill>
                <a:latin typeface="Segoe UI"/>
              </a:rPr>
              <a:t>Create VMs</a:t>
            </a:r>
          </a:p>
        </p:txBody>
      </p:sp>
      <p:grpSp>
        <p:nvGrpSpPr>
          <p:cNvPr id="94" name="Group 93">
            <a:extLst>
              <a:ext uri="{FF2B5EF4-FFF2-40B4-BE49-F238E27FC236}">
                <a16:creationId xmlns:a16="http://schemas.microsoft.com/office/drawing/2014/main" id="{5F5312D9-5BD8-48C0-8F2E-3FA59D197F18}"/>
              </a:ext>
            </a:extLst>
          </p:cNvPr>
          <p:cNvGrpSpPr/>
          <p:nvPr/>
        </p:nvGrpSpPr>
        <p:grpSpPr>
          <a:xfrm>
            <a:off x="7114248" y="4999999"/>
            <a:ext cx="860607" cy="1012866"/>
            <a:chOff x="2139517" y="4814317"/>
            <a:chExt cx="1016247" cy="1254723"/>
          </a:xfrm>
        </p:grpSpPr>
        <p:pic>
          <p:nvPicPr>
            <p:cNvPr id="95" name="Picture 94">
              <a:extLst>
                <a:ext uri="{FF2B5EF4-FFF2-40B4-BE49-F238E27FC236}">
                  <a16:creationId xmlns:a16="http://schemas.microsoft.com/office/drawing/2014/main" id="{97E66215-68B5-4141-B5DE-D70EA5324F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9517" y="4814317"/>
              <a:ext cx="1016247" cy="904225"/>
            </a:xfrm>
            <a:prstGeom prst="rect">
              <a:avLst/>
            </a:prstGeom>
          </p:spPr>
        </p:pic>
        <p:pic>
          <p:nvPicPr>
            <p:cNvPr id="96" name="Picture 95">
              <a:extLst>
                <a:ext uri="{FF2B5EF4-FFF2-40B4-BE49-F238E27FC236}">
                  <a16:creationId xmlns:a16="http://schemas.microsoft.com/office/drawing/2014/main" id="{C5FCEA7E-A281-4614-A273-338026432A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1206" y="5718359"/>
              <a:ext cx="423869" cy="350681"/>
            </a:xfrm>
            <a:prstGeom prst="rect">
              <a:avLst/>
            </a:prstGeom>
          </p:spPr>
        </p:pic>
        <p:pic>
          <p:nvPicPr>
            <p:cNvPr id="97" name="Picture 96">
              <a:extLst>
                <a:ext uri="{FF2B5EF4-FFF2-40B4-BE49-F238E27FC236}">
                  <a16:creationId xmlns:a16="http://schemas.microsoft.com/office/drawing/2014/main" id="{3DE3331B-6D5A-46AB-B931-128682900D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7524" y="5718359"/>
              <a:ext cx="365985" cy="324284"/>
            </a:xfrm>
            <a:prstGeom prst="rect">
              <a:avLst/>
            </a:prstGeom>
          </p:spPr>
        </p:pic>
      </p:grpSp>
      <p:grpSp>
        <p:nvGrpSpPr>
          <p:cNvPr id="98" name="Group 97">
            <a:extLst>
              <a:ext uri="{FF2B5EF4-FFF2-40B4-BE49-F238E27FC236}">
                <a16:creationId xmlns:a16="http://schemas.microsoft.com/office/drawing/2014/main" id="{73F0F894-B5B7-434A-8285-919B2ABCF986}"/>
              </a:ext>
            </a:extLst>
          </p:cNvPr>
          <p:cNvGrpSpPr/>
          <p:nvPr/>
        </p:nvGrpSpPr>
        <p:grpSpPr>
          <a:xfrm>
            <a:off x="8068751" y="4999999"/>
            <a:ext cx="860607" cy="1012866"/>
            <a:chOff x="2139517" y="4814317"/>
            <a:chExt cx="1016247" cy="1254723"/>
          </a:xfrm>
        </p:grpSpPr>
        <p:pic>
          <p:nvPicPr>
            <p:cNvPr id="99" name="Picture 98">
              <a:extLst>
                <a:ext uri="{FF2B5EF4-FFF2-40B4-BE49-F238E27FC236}">
                  <a16:creationId xmlns:a16="http://schemas.microsoft.com/office/drawing/2014/main" id="{08F59662-6E5D-4F5B-B783-8B399478F5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9517" y="4814317"/>
              <a:ext cx="1016247" cy="904225"/>
            </a:xfrm>
            <a:prstGeom prst="rect">
              <a:avLst/>
            </a:prstGeom>
          </p:spPr>
        </p:pic>
        <p:pic>
          <p:nvPicPr>
            <p:cNvPr id="100" name="Picture 99">
              <a:extLst>
                <a:ext uri="{FF2B5EF4-FFF2-40B4-BE49-F238E27FC236}">
                  <a16:creationId xmlns:a16="http://schemas.microsoft.com/office/drawing/2014/main" id="{46BAB273-2394-414A-A9BF-2E1C76982F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1206" y="5718359"/>
              <a:ext cx="423869" cy="350681"/>
            </a:xfrm>
            <a:prstGeom prst="rect">
              <a:avLst/>
            </a:prstGeom>
          </p:spPr>
        </p:pic>
        <p:pic>
          <p:nvPicPr>
            <p:cNvPr id="101" name="Picture 100">
              <a:extLst>
                <a:ext uri="{FF2B5EF4-FFF2-40B4-BE49-F238E27FC236}">
                  <a16:creationId xmlns:a16="http://schemas.microsoft.com/office/drawing/2014/main" id="{CD6CC5BE-8DC4-47DC-B22C-8FB4DE3383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7524" y="5718359"/>
              <a:ext cx="365985" cy="324284"/>
            </a:xfrm>
            <a:prstGeom prst="rect">
              <a:avLst/>
            </a:prstGeom>
          </p:spPr>
        </p:pic>
      </p:grpSp>
      <p:grpSp>
        <p:nvGrpSpPr>
          <p:cNvPr id="102" name="Group 101">
            <a:extLst>
              <a:ext uri="{FF2B5EF4-FFF2-40B4-BE49-F238E27FC236}">
                <a16:creationId xmlns:a16="http://schemas.microsoft.com/office/drawing/2014/main" id="{A5472103-FC7A-497C-A6ED-B06BC3F1FE3A}"/>
              </a:ext>
            </a:extLst>
          </p:cNvPr>
          <p:cNvGrpSpPr/>
          <p:nvPr/>
        </p:nvGrpSpPr>
        <p:grpSpPr>
          <a:xfrm>
            <a:off x="9024061" y="5017189"/>
            <a:ext cx="860607" cy="1012866"/>
            <a:chOff x="2139517" y="4814317"/>
            <a:chExt cx="1016247" cy="1254723"/>
          </a:xfrm>
        </p:grpSpPr>
        <p:pic>
          <p:nvPicPr>
            <p:cNvPr id="103" name="Picture 102">
              <a:extLst>
                <a:ext uri="{FF2B5EF4-FFF2-40B4-BE49-F238E27FC236}">
                  <a16:creationId xmlns:a16="http://schemas.microsoft.com/office/drawing/2014/main" id="{13F11856-4A51-4104-B523-96F10A71C0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9517" y="4814317"/>
              <a:ext cx="1016247" cy="904225"/>
            </a:xfrm>
            <a:prstGeom prst="rect">
              <a:avLst/>
            </a:prstGeom>
          </p:spPr>
        </p:pic>
        <p:pic>
          <p:nvPicPr>
            <p:cNvPr id="104" name="Picture 103">
              <a:extLst>
                <a:ext uri="{FF2B5EF4-FFF2-40B4-BE49-F238E27FC236}">
                  <a16:creationId xmlns:a16="http://schemas.microsoft.com/office/drawing/2014/main" id="{8CD7610C-743C-402E-985E-38576B5687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1206" y="5718359"/>
              <a:ext cx="423869" cy="350681"/>
            </a:xfrm>
            <a:prstGeom prst="rect">
              <a:avLst/>
            </a:prstGeom>
          </p:spPr>
        </p:pic>
        <p:pic>
          <p:nvPicPr>
            <p:cNvPr id="105" name="Picture 104">
              <a:extLst>
                <a:ext uri="{FF2B5EF4-FFF2-40B4-BE49-F238E27FC236}">
                  <a16:creationId xmlns:a16="http://schemas.microsoft.com/office/drawing/2014/main" id="{36924A01-BD8F-4981-A673-007D61E518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7524" y="5718359"/>
              <a:ext cx="365985" cy="324284"/>
            </a:xfrm>
            <a:prstGeom prst="rect">
              <a:avLst/>
            </a:prstGeom>
          </p:spPr>
        </p:pic>
      </p:grpSp>
      <p:grpSp>
        <p:nvGrpSpPr>
          <p:cNvPr id="75" name="Group 74">
            <a:extLst>
              <a:ext uri="{FF2B5EF4-FFF2-40B4-BE49-F238E27FC236}">
                <a16:creationId xmlns:a16="http://schemas.microsoft.com/office/drawing/2014/main" id="{0E9D6A5A-B6D1-4609-B4BB-3E0C63ABB200}"/>
              </a:ext>
            </a:extLst>
          </p:cNvPr>
          <p:cNvGrpSpPr/>
          <p:nvPr/>
        </p:nvGrpSpPr>
        <p:grpSpPr>
          <a:xfrm>
            <a:off x="5123828" y="5187682"/>
            <a:ext cx="860607" cy="1012866"/>
            <a:chOff x="2139517" y="4814317"/>
            <a:chExt cx="1016247" cy="1254723"/>
          </a:xfrm>
        </p:grpSpPr>
        <p:pic>
          <p:nvPicPr>
            <p:cNvPr id="77" name="Picture 76">
              <a:extLst>
                <a:ext uri="{FF2B5EF4-FFF2-40B4-BE49-F238E27FC236}">
                  <a16:creationId xmlns:a16="http://schemas.microsoft.com/office/drawing/2014/main" id="{764E4D9B-8C80-4B56-B218-06178D122A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9517" y="4814317"/>
              <a:ext cx="1016247" cy="904225"/>
            </a:xfrm>
            <a:prstGeom prst="rect">
              <a:avLst/>
            </a:prstGeom>
          </p:spPr>
        </p:pic>
        <p:pic>
          <p:nvPicPr>
            <p:cNvPr id="78" name="Picture 77">
              <a:extLst>
                <a:ext uri="{FF2B5EF4-FFF2-40B4-BE49-F238E27FC236}">
                  <a16:creationId xmlns:a16="http://schemas.microsoft.com/office/drawing/2014/main" id="{2A9229D5-0BB2-4259-9C46-E0166E396E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1206" y="5718359"/>
              <a:ext cx="423869" cy="350681"/>
            </a:xfrm>
            <a:prstGeom prst="rect">
              <a:avLst/>
            </a:prstGeom>
          </p:spPr>
        </p:pic>
        <p:pic>
          <p:nvPicPr>
            <p:cNvPr id="79" name="Picture 78">
              <a:extLst>
                <a:ext uri="{FF2B5EF4-FFF2-40B4-BE49-F238E27FC236}">
                  <a16:creationId xmlns:a16="http://schemas.microsoft.com/office/drawing/2014/main" id="{CA159437-704D-4293-B65C-0760BFD36A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7524" y="5718359"/>
              <a:ext cx="365985" cy="324284"/>
            </a:xfrm>
            <a:prstGeom prst="rect">
              <a:avLst/>
            </a:prstGeom>
          </p:spPr>
        </p:pic>
      </p:grpSp>
      <p:grpSp>
        <p:nvGrpSpPr>
          <p:cNvPr id="8" name="Group 7">
            <a:extLst>
              <a:ext uri="{FF2B5EF4-FFF2-40B4-BE49-F238E27FC236}">
                <a16:creationId xmlns:a16="http://schemas.microsoft.com/office/drawing/2014/main" id="{870AF03F-4D79-480F-BF2C-AF33E44C51F0}"/>
              </a:ext>
            </a:extLst>
          </p:cNvPr>
          <p:cNvGrpSpPr/>
          <p:nvPr/>
        </p:nvGrpSpPr>
        <p:grpSpPr>
          <a:xfrm>
            <a:off x="3214015" y="5170491"/>
            <a:ext cx="860607" cy="1012866"/>
            <a:chOff x="2139517" y="4814317"/>
            <a:chExt cx="1016247" cy="1254723"/>
          </a:xfrm>
        </p:grpSpPr>
        <p:pic>
          <p:nvPicPr>
            <p:cNvPr id="68" name="Picture 67">
              <a:extLst>
                <a:ext uri="{FF2B5EF4-FFF2-40B4-BE49-F238E27FC236}">
                  <a16:creationId xmlns:a16="http://schemas.microsoft.com/office/drawing/2014/main" id="{8B7C903F-FE23-4A33-B857-5B3DC2755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9517" y="4814317"/>
              <a:ext cx="1016247" cy="904225"/>
            </a:xfrm>
            <a:prstGeom prst="rect">
              <a:avLst/>
            </a:prstGeom>
          </p:spPr>
        </p:pic>
        <p:pic>
          <p:nvPicPr>
            <p:cNvPr id="69" name="Picture 68">
              <a:extLst>
                <a:ext uri="{FF2B5EF4-FFF2-40B4-BE49-F238E27FC236}">
                  <a16:creationId xmlns:a16="http://schemas.microsoft.com/office/drawing/2014/main" id="{41831394-809C-4201-96BB-BD17FF1841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1206" y="5718359"/>
              <a:ext cx="423869" cy="350681"/>
            </a:xfrm>
            <a:prstGeom prst="rect">
              <a:avLst/>
            </a:prstGeom>
          </p:spPr>
        </p:pic>
        <p:pic>
          <p:nvPicPr>
            <p:cNvPr id="70" name="Picture 69">
              <a:extLst>
                <a:ext uri="{FF2B5EF4-FFF2-40B4-BE49-F238E27FC236}">
                  <a16:creationId xmlns:a16="http://schemas.microsoft.com/office/drawing/2014/main" id="{610FB97D-BB73-4F68-9383-434638A52E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7524" y="5718359"/>
              <a:ext cx="365985" cy="324284"/>
            </a:xfrm>
            <a:prstGeom prst="rect">
              <a:avLst/>
            </a:prstGeom>
          </p:spPr>
        </p:pic>
      </p:grpSp>
    </p:spTree>
    <p:extLst>
      <p:ext uri="{BB962C8B-B14F-4D97-AF65-F5344CB8AC3E}">
        <p14:creationId xmlns:p14="http://schemas.microsoft.com/office/powerpoint/2010/main" val="849037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872" y="372290"/>
            <a:ext cx="13142171" cy="917575"/>
          </a:xfrm>
        </p:spPr>
        <p:txBody>
          <a:bodyPr/>
          <a:lstStyle/>
          <a:p>
            <a:r>
              <a:rPr lang="en-US" sz="3876"/>
              <a:t>Unmanaged – Complex upgrade from Standard to Premium</a:t>
            </a:r>
          </a:p>
        </p:txBody>
      </p:sp>
      <p:grpSp>
        <p:nvGrpSpPr>
          <p:cNvPr id="5" name="Group 4"/>
          <p:cNvGrpSpPr/>
          <p:nvPr/>
        </p:nvGrpSpPr>
        <p:grpSpPr>
          <a:xfrm>
            <a:off x="2941309" y="3160023"/>
            <a:ext cx="1332411" cy="1535767"/>
            <a:chOff x="2855685" y="2895083"/>
            <a:chExt cx="1332600" cy="1535985"/>
          </a:xfrm>
        </p:grpSpPr>
        <p:sp>
          <p:nvSpPr>
            <p:cNvPr id="6" name="Rectangle 5"/>
            <p:cNvSpPr/>
            <p:nvPr/>
          </p:nvSpPr>
          <p:spPr>
            <a:xfrm>
              <a:off x="2855685" y="3263483"/>
              <a:ext cx="1016000" cy="1167585"/>
            </a:xfrm>
            <a:prstGeom prst="rect">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9477" y="2895083"/>
              <a:ext cx="508808" cy="50165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9237" y="3626405"/>
              <a:ext cx="443591" cy="441740"/>
            </a:xfrm>
            <a:prstGeom prst="rect">
              <a:avLst/>
            </a:prstGeom>
          </p:spPr>
        </p:pic>
      </p:gr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76945" y="2244655"/>
            <a:ext cx="939283" cy="90567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8704" y="2231987"/>
            <a:ext cx="930749" cy="930749"/>
          </a:xfrm>
          <a:prstGeom prst="rect">
            <a:avLst/>
          </a:prstGeom>
        </p:spPr>
      </p:pic>
      <p:grpSp>
        <p:nvGrpSpPr>
          <p:cNvPr id="11" name="Group 10"/>
          <p:cNvGrpSpPr/>
          <p:nvPr/>
        </p:nvGrpSpPr>
        <p:grpSpPr>
          <a:xfrm>
            <a:off x="7936151" y="3167142"/>
            <a:ext cx="1266646" cy="1535767"/>
            <a:chOff x="6967436" y="2852871"/>
            <a:chExt cx="1266826" cy="1535985"/>
          </a:xfrm>
        </p:grpSpPr>
        <p:sp>
          <p:nvSpPr>
            <p:cNvPr id="12" name="Rectangle 11"/>
            <p:cNvSpPr/>
            <p:nvPr/>
          </p:nvSpPr>
          <p:spPr>
            <a:xfrm>
              <a:off x="6967436" y="3221271"/>
              <a:ext cx="1016000" cy="1167585"/>
            </a:xfrm>
            <a:prstGeom prst="rect">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41846" y="3583472"/>
              <a:ext cx="467176" cy="443182"/>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2609" y="2852871"/>
              <a:ext cx="501653" cy="501653"/>
            </a:xfrm>
            <a:prstGeom prst="rect">
              <a:avLst/>
            </a:prstGeom>
          </p:spPr>
        </p:pic>
      </p:grpSp>
      <p:sp>
        <p:nvSpPr>
          <p:cNvPr id="15" name="Arrow: Right 14"/>
          <p:cNvSpPr/>
          <p:nvPr/>
        </p:nvSpPr>
        <p:spPr>
          <a:xfrm>
            <a:off x="5134906" y="3929240"/>
            <a:ext cx="1597665" cy="167793"/>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a:solidFill>
                <a:srgbClr val="FFFFFF"/>
              </a:solidFill>
              <a:latin typeface="Segoe UI"/>
            </a:endParaRPr>
          </a:p>
        </p:txBody>
      </p:sp>
      <p:sp>
        <p:nvSpPr>
          <p:cNvPr id="16" name="TextBox 15"/>
          <p:cNvSpPr txBox="1"/>
          <p:nvPr/>
        </p:nvSpPr>
        <p:spPr>
          <a:xfrm>
            <a:off x="4141948" y="4112079"/>
            <a:ext cx="3808566" cy="345163"/>
          </a:xfrm>
          <a:prstGeom prst="rect">
            <a:avLst/>
          </a:prstGeom>
          <a:noFill/>
        </p:spPr>
        <p:txBody>
          <a:bodyPr wrap="none" rtlCol="0">
            <a:spAutoFit/>
          </a:bodyPr>
          <a:lstStyle/>
          <a:p>
            <a:pPr defTabSz="932597"/>
            <a:r>
              <a:rPr lang="en-US" sz="1599">
                <a:solidFill>
                  <a:srgbClr val="505050"/>
                </a:solidFill>
                <a:latin typeface="Segoe UI"/>
              </a:rPr>
              <a:t>Copy VHD to Premium storage account</a:t>
            </a:r>
          </a:p>
        </p:txBody>
      </p:sp>
      <p:sp>
        <p:nvSpPr>
          <p:cNvPr id="17" name="TextBox 16"/>
          <p:cNvSpPr txBox="1"/>
          <p:nvPr/>
        </p:nvSpPr>
        <p:spPr>
          <a:xfrm>
            <a:off x="5521311" y="3661604"/>
            <a:ext cx="901557" cy="376684"/>
          </a:xfrm>
          <a:prstGeom prst="rect">
            <a:avLst/>
          </a:prstGeom>
          <a:noFill/>
        </p:spPr>
        <p:txBody>
          <a:bodyPr wrap="none" rtlCol="0">
            <a:spAutoFit/>
          </a:bodyPr>
          <a:lstStyle/>
          <a:p>
            <a:pPr defTabSz="932597"/>
            <a:r>
              <a:rPr lang="en-US">
                <a:solidFill>
                  <a:srgbClr val="505050"/>
                </a:solidFill>
                <a:latin typeface="Segoe UI"/>
              </a:rPr>
              <a:t>Step 1 </a:t>
            </a:r>
          </a:p>
        </p:txBody>
      </p:sp>
      <p:sp>
        <p:nvSpPr>
          <p:cNvPr id="18" name="TextBox 17"/>
          <p:cNvSpPr txBox="1"/>
          <p:nvPr/>
        </p:nvSpPr>
        <p:spPr>
          <a:xfrm>
            <a:off x="2876532" y="4706317"/>
            <a:ext cx="1140108" cy="847147"/>
          </a:xfrm>
          <a:prstGeom prst="rect">
            <a:avLst/>
          </a:prstGeom>
          <a:noFill/>
        </p:spPr>
        <p:txBody>
          <a:bodyPr wrap="square" rtlCol="0">
            <a:spAutoFit/>
          </a:bodyPr>
          <a:lstStyle/>
          <a:p>
            <a:pPr algn="ctr" defTabSz="932597"/>
            <a:r>
              <a:rPr lang="en-US" sz="1599">
                <a:solidFill>
                  <a:srgbClr val="505050"/>
                </a:solidFill>
                <a:latin typeface="Segoe UI"/>
              </a:rPr>
              <a:t>Standard Storage account</a:t>
            </a:r>
          </a:p>
        </p:txBody>
      </p:sp>
      <p:sp>
        <p:nvSpPr>
          <p:cNvPr id="19" name="TextBox 18"/>
          <p:cNvSpPr txBox="1"/>
          <p:nvPr/>
        </p:nvSpPr>
        <p:spPr>
          <a:xfrm>
            <a:off x="7874023" y="4713436"/>
            <a:ext cx="1140108" cy="847147"/>
          </a:xfrm>
          <a:prstGeom prst="rect">
            <a:avLst/>
          </a:prstGeom>
          <a:noFill/>
        </p:spPr>
        <p:txBody>
          <a:bodyPr wrap="square" rtlCol="0">
            <a:spAutoFit/>
          </a:bodyPr>
          <a:lstStyle/>
          <a:p>
            <a:pPr algn="ctr" defTabSz="932597"/>
            <a:r>
              <a:rPr lang="en-US" sz="1599">
                <a:solidFill>
                  <a:srgbClr val="505050"/>
                </a:solidFill>
                <a:latin typeface="Segoe UI"/>
              </a:rPr>
              <a:t>Premium Storage account</a:t>
            </a:r>
          </a:p>
        </p:txBody>
      </p:sp>
      <p:sp>
        <p:nvSpPr>
          <p:cNvPr id="20" name="Arrow: Right 19"/>
          <p:cNvSpPr/>
          <p:nvPr/>
        </p:nvSpPr>
        <p:spPr>
          <a:xfrm>
            <a:off x="5134906" y="2396687"/>
            <a:ext cx="1597665" cy="167793"/>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a:solidFill>
                <a:srgbClr val="FFFFFF"/>
              </a:solidFill>
              <a:latin typeface="Segoe UI"/>
            </a:endParaRPr>
          </a:p>
        </p:txBody>
      </p:sp>
      <p:sp>
        <p:nvSpPr>
          <p:cNvPr id="21" name="TextBox 20"/>
          <p:cNvSpPr txBox="1"/>
          <p:nvPr/>
        </p:nvSpPr>
        <p:spPr>
          <a:xfrm>
            <a:off x="4302635" y="2589895"/>
            <a:ext cx="3734996" cy="345163"/>
          </a:xfrm>
          <a:prstGeom prst="rect">
            <a:avLst/>
          </a:prstGeom>
          <a:noFill/>
        </p:spPr>
        <p:txBody>
          <a:bodyPr wrap="none" rtlCol="0">
            <a:spAutoFit/>
          </a:bodyPr>
          <a:lstStyle/>
          <a:p>
            <a:pPr defTabSz="932597"/>
            <a:r>
              <a:rPr lang="en-US" sz="1599">
                <a:solidFill>
                  <a:srgbClr val="505050"/>
                </a:solidFill>
                <a:latin typeface="Segoe UI"/>
              </a:rPr>
              <a:t>Delete existing VM &amp; create a new VM</a:t>
            </a:r>
          </a:p>
        </p:txBody>
      </p:sp>
      <p:sp>
        <p:nvSpPr>
          <p:cNvPr id="22" name="TextBox 21"/>
          <p:cNvSpPr txBox="1"/>
          <p:nvPr/>
        </p:nvSpPr>
        <p:spPr>
          <a:xfrm>
            <a:off x="5521311" y="2129051"/>
            <a:ext cx="901557" cy="376684"/>
          </a:xfrm>
          <a:prstGeom prst="rect">
            <a:avLst/>
          </a:prstGeom>
          <a:noFill/>
        </p:spPr>
        <p:txBody>
          <a:bodyPr wrap="none" rtlCol="0">
            <a:spAutoFit/>
          </a:bodyPr>
          <a:lstStyle/>
          <a:p>
            <a:pPr defTabSz="932597"/>
            <a:r>
              <a:rPr lang="en-US">
                <a:solidFill>
                  <a:srgbClr val="505050"/>
                </a:solidFill>
                <a:latin typeface="Segoe UI"/>
              </a:rPr>
              <a:t>Step 2 </a:t>
            </a:r>
          </a:p>
        </p:txBody>
      </p:sp>
      <p:sp>
        <p:nvSpPr>
          <p:cNvPr id="23" name="TextBox 22"/>
          <p:cNvSpPr txBox="1"/>
          <p:nvPr/>
        </p:nvSpPr>
        <p:spPr>
          <a:xfrm>
            <a:off x="4643170" y="4481358"/>
            <a:ext cx="3054543" cy="478376"/>
          </a:xfrm>
          <a:prstGeom prst="rect">
            <a:avLst/>
          </a:prstGeom>
          <a:noFill/>
        </p:spPr>
        <p:txBody>
          <a:bodyPr wrap="none" rtlCol="0">
            <a:spAutoFit/>
          </a:bodyPr>
          <a:lstStyle/>
          <a:p>
            <a:pPr defTabSz="932597"/>
            <a:r>
              <a:rPr lang="en-US" sz="2448">
                <a:solidFill>
                  <a:srgbClr val="C00000"/>
                </a:solidFill>
                <a:latin typeface="Segoe UI"/>
                <a:sym typeface="Wingdings" panose="05000000000000000000" pitchFamily="2" charset="2"/>
              </a:rPr>
              <a:t></a:t>
            </a:r>
            <a:r>
              <a:rPr lang="en-US" sz="1599">
                <a:solidFill>
                  <a:srgbClr val="505050"/>
                </a:solidFill>
                <a:latin typeface="Segoe UI"/>
                <a:sym typeface="Wingdings" panose="05000000000000000000" pitchFamily="2" charset="2"/>
              </a:rPr>
              <a:t> </a:t>
            </a:r>
            <a:r>
              <a:rPr lang="en-US" sz="2040">
                <a:solidFill>
                  <a:srgbClr val="505050"/>
                </a:solidFill>
                <a:latin typeface="Segoe UI"/>
                <a:sym typeface="Wingdings" panose="05000000000000000000" pitchFamily="2" charset="2"/>
              </a:rPr>
              <a:t>~ 24 hours downtime</a:t>
            </a:r>
            <a:endParaRPr lang="en-US" sz="1599">
              <a:solidFill>
                <a:srgbClr val="505050"/>
              </a:solidFill>
              <a:latin typeface="Segoe UI"/>
            </a:endParaRPr>
          </a:p>
        </p:txBody>
      </p:sp>
      <p:sp>
        <p:nvSpPr>
          <p:cNvPr id="24" name="TextBox 23"/>
          <p:cNvSpPr txBox="1"/>
          <p:nvPr/>
        </p:nvSpPr>
        <p:spPr>
          <a:xfrm>
            <a:off x="4612617" y="2878686"/>
            <a:ext cx="2810550" cy="478376"/>
          </a:xfrm>
          <a:prstGeom prst="rect">
            <a:avLst/>
          </a:prstGeom>
          <a:noFill/>
        </p:spPr>
        <p:txBody>
          <a:bodyPr wrap="none" rtlCol="0" anchor="ctr">
            <a:spAutoFit/>
          </a:bodyPr>
          <a:lstStyle/>
          <a:p>
            <a:pPr defTabSz="932597"/>
            <a:r>
              <a:rPr lang="en-US" sz="2448">
                <a:solidFill>
                  <a:srgbClr val="C00000"/>
                </a:solidFill>
                <a:latin typeface="Segoe UI"/>
                <a:sym typeface="Wingdings" panose="05000000000000000000" pitchFamily="2" charset="2"/>
              </a:rPr>
              <a:t></a:t>
            </a:r>
            <a:r>
              <a:rPr lang="en-US" sz="2040">
                <a:solidFill>
                  <a:srgbClr val="505050"/>
                </a:solidFill>
                <a:latin typeface="Segoe UI"/>
                <a:sym typeface="Wingdings" panose="05000000000000000000" pitchFamily="2" charset="2"/>
              </a:rPr>
              <a:t> Destructive process</a:t>
            </a:r>
            <a:endParaRPr lang="en-US" sz="2040">
              <a:solidFill>
                <a:srgbClr val="505050"/>
              </a:solidFill>
              <a:latin typeface="Segoe UI"/>
            </a:endParaRPr>
          </a:p>
        </p:txBody>
      </p:sp>
      <p:cxnSp>
        <p:nvCxnSpPr>
          <p:cNvPr id="32" name="Straight Arrow Connector 31"/>
          <p:cNvCxnSpPr>
            <a:stCxn id="9" idx="2"/>
            <a:endCxn id="6" idx="0"/>
          </p:cNvCxnSpPr>
          <p:nvPr/>
        </p:nvCxnSpPr>
        <p:spPr>
          <a:xfrm>
            <a:off x="3446586" y="3150328"/>
            <a:ext cx="2651" cy="378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0" idx="2"/>
            <a:endCxn id="12" idx="0"/>
          </p:cNvCxnSpPr>
          <p:nvPr/>
        </p:nvCxnSpPr>
        <p:spPr>
          <a:xfrm>
            <a:off x="8444078" y="3162736"/>
            <a:ext cx="0" cy="372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25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9" grpId="0"/>
      <p:bldP spid="20" grpId="0" animBg="1"/>
      <p:bldP spid="21" grpId="0"/>
      <p:bldP spid="22" grpId="0"/>
      <p:bldP spid="23" grpId="0"/>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Managed – Easy upgrade from Standard to Premium</a:t>
            </a:r>
          </a:p>
        </p:txBody>
      </p:sp>
      <p:grpSp>
        <p:nvGrpSpPr>
          <p:cNvPr id="355" name="Group 354">
            <a:extLst>
              <a:ext uri="{FF2B5EF4-FFF2-40B4-BE49-F238E27FC236}">
                <a16:creationId xmlns:a16="http://schemas.microsoft.com/office/drawing/2014/main" id="{64BBB7B6-F6DB-4E2C-BDBE-1A28D5B2A474}"/>
              </a:ext>
            </a:extLst>
          </p:cNvPr>
          <p:cNvGrpSpPr/>
          <p:nvPr/>
        </p:nvGrpSpPr>
        <p:grpSpPr>
          <a:xfrm>
            <a:off x="6774632" y="3925279"/>
            <a:ext cx="1356592" cy="1771975"/>
            <a:chOff x="8901722" y="4094389"/>
            <a:chExt cx="1656075" cy="1980792"/>
          </a:xfrm>
        </p:grpSpPr>
        <p:pic>
          <p:nvPicPr>
            <p:cNvPr id="356" name="Picture 355">
              <a:extLst>
                <a:ext uri="{FF2B5EF4-FFF2-40B4-BE49-F238E27FC236}">
                  <a16:creationId xmlns:a16="http://schemas.microsoft.com/office/drawing/2014/main" id="{0701EDD5-A6D1-4D5F-A994-4F46011C4083}"/>
                </a:ext>
              </a:extLst>
            </p:cNvPr>
            <p:cNvPicPr>
              <a:picLocks noChangeAspect="1"/>
            </p:cNvPicPr>
            <p:nvPr/>
          </p:nvPicPr>
          <p:blipFill>
            <a:blip r:embed="rId3"/>
            <a:stretch>
              <a:fillRect/>
            </a:stretch>
          </p:blipFill>
          <p:spPr>
            <a:xfrm>
              <a:off x="10252997" y="4094389"/>
              <a:ext cx="304800" cy="304800"/>
            </a:xfrm>
            <a:prstGeom prst="rect">
              <a:avLst/>
            </a:prstGeom>
          </p:spPr>
        </p:pic>
        <p:grpSp>
          <p:nvGrpSpPr>
            <p:cNvPr id="357" name="Group 356">
              <a:extLst>
                <a:ext uri="{FF2B5EF4-FFF2-40B4-BE49-F238E27FC236}">
                  <a16:creationId xmlns:a16="http://schemas.microsoft.com/office/drawing/2014/main" id="{5CB504DE-5134-4F09-8A9D-72469458E805}"/>
                </a:ext>
              </a:extLst>
            </p:cNvPr>
            <p:cNvGrpSpPr/>
            <p:nvPr/>
          </p:nvGrpSpPr>
          <p:grpSpPr>
            <a:xfrm>
              <a:off x="8901722" y="4278687"/>
              <a:ext cx="1379268" cy="1796494"/>
              <a:chOff x="10104546" y="2799713"/>
              <a:chExt cx="1379268" cy="1796494"/>
            </a:xfrm>
          </p:grpSpPr>
          <p:pic>
            <p:nvPicPr>
              <p:cNvPr id="358" name="Picture 357">
                <a:extLst>
                  <a:ext uri="{FF2B5EF4-FFF2-40B4-BE49-F238E27FC236}">
                    <a16:creationId xmlns:a16="http://schemas.microsoft.com/office/drawing/2014/main" id="{F295FC55-8FD6-45DE-9964-0EFFF752DF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5485" y="2799713"/>
                <a:ext cx="1319667" cy="1319667"/>
              </a:xfrm>
              <a:prstGeom prst="rect">
                <a:avLst/>
              </a:prstGeom>
            </p:spPr>
          </p:pic>
          <p:pic>
            <p:nvPicPr>
              <p:cNvPr id="359" name="Picture 358">
                <a:extLst>
                  <a:ext uri="{FF2B5EF4-FFF2-40B4-BE49-F238E27FC236}">
                    <a16:creationId xmlns:a16="http://schemas.microsoft.com/office/drawing/2014/main" id="{06746A72-C9F7-41B7-8B99-AEB7BE6F7D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58653" y="4103948"/>
                <a:ext cx="525161" cy="487278"/>
              </a:xfrm>
              <a:prstGeom prst="rect">
                <a:avLst/>
              </a:prstGeom>
            </p:spPr>
          </p:pic>
          <p:pic>
            <p:nvPicPr>
              <p:cNvPr id="360" name="Picture 359">
                <a:extLst>
                  <a:ext uri="{FF2B5EF4-FFF2-40B4-BE49-F238E27FC236}">
                    <a16:creationId xmlns:a16="http://schemas.microsoft.com/office/drawing/2014/main" id="{ADB9341A-E437-4C1C-B2E7-853B6BF4CA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14744" y="4108929"/>
                <a:ext cx="525161" cy="487278"/>
              </a:xfrm>
              <a:prstGeom prst="rect">
                <a:avLst/>
              </a:prstGeom>
            </p:spPr>
          </p:pic>
          <p:pic>
            <p:nvPicPr>
              <p:cNvPr id="361" name="Picture 360">
                <a:extLst>
                  <a:ext uri="{FF2B5EF4-FFF2-40B4-BE49-F238E27FC236}">
                    <a16:creationId xmlns:a16="http://schemas.microsoft.com/office/drawing/2014/main" id="{E52F6CC7-61B6-4E5B-9587-0D40C5433E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4546" y="4103948"/>
                <a:ext cx="476544" cy="452069"/>
              </a:xfrm>
              <a:prstGeom prst="rect">
                <a:avLst/>
              </a:prstGeom>
            </p:spPr>
          </p:pic>
        </p:grpSp>
      </p:grpSp>
      <p:grpSp>
        <p:nvGrpSpPr>
          <p:cNvPr id="362" name="Group 361">
            <a:extLst>
              <a:ext uri="{FF2B5EF4-FFF2-40B4-BE49-F238E27FC236}">
                <a16:creationId xmlns:a16="http://schemas.microsoft.com/office/drawing/2014/main" id="{CDA5FA97-97A1-41D3-9947-B843BCE2B5C2}"/>
              </a:ext>
            </a:extLst>
          </p:cNvPr>
          <p:cNvGrpSpPr/>
          <p:nvPr/>
        </p:nvGrpSpPr>
        <p:grpSpPr>
          <a:xfrm>
            <a:off x="1950099" y="3904858"/>
            <a:ext cx="1278764" cy="1751576"/>
            <a:chOff x="2114827" y="4246789"/>
            <a:chExt cx="1561065" cy="1957990"/>
          </a:xfrm>
        </p:grpSpPr>
        <p:pic>
          <p:nvPicPr>
            <p:cNvPr id="363" name="Picture 362">
              <a:extLst>
                <a:ext uri="{FF2B5EF4-FFF2-40B4-BE49-F238E27FC236}">
                  <a16:creationId xmlns:a16="http://schemas.microsoft.com/office/drawing/2014/main" id="{68A4D619-F821-4086-A490-9BBC00EC8FA5}"/>
                </a:ext>
              </a:extLst>
            </p:cNvPr>
            <p:cNvPicPr>
              <a:picLocks noChangeAspect="1"/>
            </p:cNvPicPr>
            <p:nvPr/>
          </p:nvPicPr>
          <p:blipFill>
            <a:blip r:embed="rId7"/>
            <a:stretch>
              <a:fillRect/>
            </a:stretch>
          </p:blipFill>
          <p:spPr>
            <a:xfrm>
              <a:off x="3371092" y="4246789"/>
              <a:ext cx="304800" cy="304800"/>
            </a:xfrm>
            <a:prstGeom prst="rect">
              <a:avLst/>
            </a:prstGeom>
          </p:spPr>
        </p:pic>
        <p:grpSp>
          <p:nvGrpSpPr>
            <p:cNvPr id="364" name="Group 363">
              <a:extLst>
                <a:ext uri="{FF2B5EF4-FFF2-40B4-BE49-F238E27FC236}">
                  <a16:creationId xmlns:a16="http://schemas.microsoft.com/office/drawing/2014/main" id="{B8AF2454-378B-41D5-B2EE-1AE4922F20BF}"/>
                </a:ext>
              </a:extLst>
            </p:cNvPr>
            <p:cNvGrpSpPr/>
            <p:nvPr/>
          </p:nvGrpSpPr>
          <p:grpSpPr>
            <a:xfrm>
              <a:off x="2114827" y="4461319"/>
              <a:ext cx="1408665" cy="1743460"/>
              <a:chOff x="1916041" y="2453218"/>
              <a:chExt cx="1408665" cy="1743460"/>
            </a:xfrm>
          </p:grpSpPr>
          <p:grpSp>
            <p:nvGrpSpPr>
              <p:cNvPr id="365" name="Group 364">
                <a:extLst>
                  <a:ext uri="{FF2B5EF4-FFF2-40B4-BE49-F238E27FC236}">
                    <a16:creationId xmlns:a16="http://schemas.microsoft.com/office/drawing/2014/main" id="{C508EFC2-672C-4593-9CF9-58233A70CB73}"/>
                  </a:ext>
                </a:extLst>
              </p:cNvPr>
              <p:cNvGrpSpPr/>
              <p:nvPr/>
            </p:nvGrpSpPr>
            <p:grpSpPr>
              <a:xfrm>
                <a:off x="1916041" y="2453218"/>
                <a:ext cx="1307964" cy="1743460"/>
                <a:chOff x="932127" y="1759515"/>
                <a:chExt cx="1307964" cy="1743460"/>
              </a:xfrm>
            </p:grpSpPr>
            <p:pic>
              <p:nvPicPr>
                <p:cNvPr id="367" name="Picture 366">
                  <a:extLst>
                    <a:ext uri="{FF2B5EF4-FFF2-40B4-BE49-F238E27FC236}">
                      <a16:creationId xmlns:a16="http://schemas.microsoft.com/office/drawing/2014/main" id="{49AC4ACF-D546-4453-93C8-4C69EF8031A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3654" y="1759515"/>
                  <a:ext cx="1256437" cy="1256437"/>
                </a:xfrm>
                <a:prstGeom prst="rect">
                  <a:avLst/>
                </a:prstGeom>
              </p:spPr>
            </p:pic>
            <p:pic>
              <p:nvPicPr>
                <p:cNvPr id="368" name="Picture 367">
                  <a:extLst>
                    <a:ext uri="{FF2B5EF4-FFF2-40B4-BE49-F238E27FC236}">
                      <a16:creationId xmlns:a16="http://schemas.microsoft.com/office/drawing/2014/main" id="{16A33266-B79E-432A-AD01-E1A3553D734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5565" y="3015697"/>
                  <a:ext cx="524051" cy="487278"/>
                </a:xfrm>
                <a:prstGeom prst="rect">
                  <a:avLst/>
                </a:prstGeom>
              </p:spPr>
            </p:pic>
            <p:pic>
              <p:nvPicPr>
                <p:cNvPr id="369" name="Picture 368">
                  <a:extLst>
                    <a:ext uri="{FF2B5EF4-FFF2-40B4-BE49-F238E27FC236}">
                      <a16:creationId xmlns:a16="http://schemas.microsoft.com/office/drawing/2014/main" id="{2AFF4833-A9A2-4675-A358-C1BD8485834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2127" y="3015697"/>
                  <a:ext cx="452486" cy="450598"/>
                </a:xfrm>
                <a:prstGeom prst="rect">
                  <a:avLst/>
                </a:prstGeom>
              </p:spPr>
            </p:pic>
          </p:grpSp>
          <p:pic>
            <p:nvPicPr>
              <p:cNvPr id="366" name="Picture 365">
                <a:extLst>
                  <a:ext uri="{FF2B5EF4-FFF2-40B4-BE49-F238E27FC236}">
                    <a16:creationId xmlns:a16="http://schemas.microsoft.com/office/drawing/2014/main" id="{E7106C99-B72D-4CF2-B4A6-36B1F9624B9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00655" y="3709400"/>
                <a:ext cx="524051" cy="487278"/>
              </a:xfrm>
              <a:prstGeom prst="rect">
                <a:avLst/>
              </a:prstGeom>
            </p:spPr>
          </p:pic>
        </p:grpSp>
      </p:grpSp>
      <p:grpSp>
        <p:nvGrpSpPr>
          <p:cNvPr id="3" name="Group 2"/>
          <p:cNvGrpSpPr/>
          <p:nvPr/>
        </p:nvGrpSpPr>
        <p:grpSpPr>
          <a:xfrm>
            <a:off x="3617105" y="3930706"/>
            <a:ext cx="1321704" cy="1771005"/>
            <a:chOff x="7561529" y="4249123"/>
            <a:chExt cx="1613485" cy="1979709"/>
          </a:xfrm>
        </p:grpSpPr>
        <p:pic>
          <p:nvPicPr>
            <p:cNvPr id="378" name="Picture 377">
              <a:extLst>
                <a:ext uri="{FF2B5EF4-FFF2-40B4-BE49-F238E27FC236}">
                  <a16:creationId xmlns:a16="http://schemas.microsoft.com/office/drawing/2014/main" id="{81BC7872-6F66-41CD-AFC5-4CCC0891EF7E}"/>
                </a:ext>
              </a:extLst>
            </p:cNvPr>
            <p:cNvPicPr>
              <a:picLocks noChangeAspect="1"/>
            </p:cNvPicPr>
            <p:nvPr/>
          </p:nvPicPr>
          <p:blipFill>
            <a:blip r:embed="rId7"/>
            <a:stretch>
              <a:fillRect/>
            </a:stretch>
          </p:blipFill>
          <p:spPr>
            <a:xfrm>
              <a:off x="8870214" y="4249123"/>
              <a:ext cx="304800" cy="304800"/>
            </a:xfrm>
            <a:prstGeom prst="rect">
              <a:avLst/>
            </a:prstGeom>
          </p:spPr>
        </p:pic>
        <p:grpSp>
          <p:nvGrpSpPr>
            <p:cNvPr id="379" name="Group 378">
              <a:extLst>
                <a:ext uri="{FF2B5EF4-FFF2-40B4-BE49-F238E27FC236}">
                  <a16:creationId xmlns:a16="http://schemas.microsoft.com/office/drawing/2014/main" id="{E32ACEDD-9A2A-4112-ACCF-BED972869BE6}"/>
                </a:ext>
              </a:extLst>
            </p:cNvPr>
            <p:cNvGrpSpPr/>
            <p:nvPr/>
          </p:nvGrpSpPr>
          <p:grpSpPr>
            <a:xfrm>
              <a:off x="7561529" y="4432338"/>
              <a:ext cx="1379268" cy="1796494"/>
              <a:chOff x="10104546" y="2799713"/>
              <a:chExt cx="1379268" cy="1796494"/>
            </a:xfrm>
          </p:grpSpPr>
          <p:pic>
            <p:nvPicPr>
              <p:cNvPr id="380" name="Picture 379">
                <a:extLst>
                  <a:ext uri="{FF2B5EF4-FFF2-40B4-BE49-F238E27FC236}">
                    <a16:creationId xmlns:a16="http://schemas.microsoft.com/office/drawing/2014/main" id="{E0C21B73-00F0-427D-83C6-7D9C1AAF9A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5485" y="2799713"/>
                <a:ext cx="1319667" cy="1319667"/>
              </a:xfrm>
              <a:prstGeom prst="rect">
                <a:avLst/>
              </a:prstGeom>
            </p:spPr>
          </p:pic>
          <p:pic>
            <p:nvPicPr>
              <p:cNvPr id="381" name="Picture 380">
                <a:extLst>
                  <a:ext uri="{FF2B5EF4-FFF2-40B4-BE49-F238E27FC236}">
                    <a16:creationId xmlns:a16="http://schemas.microsoft.com/office/drawing/2014/main" id="{7D853776-4C0A-497F-8654-7C293E2E43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58653" y="4103948"/>
                <a:ext cx="525161" cy="487278"/>
              </a:xfrm>
              <a:prstGeom prst="rect">
                <a:avLst/>
              </a:prstGeom>
            </p:spPr>
          </p:pic>
          <p:pic>
            <p:nvPicPr>
              <p:cNvPr id="382" name="Picture 381">
                <a:extLst>
                  <a:ext uri="{FF2B5EF4-FFF2-40B4-BE49-F238E27FC236}">
                    <a16:creationId xmlns:a16="http://schemas.microsoft.com/office/drawing/2014/main" id="{4541141C-4477-442D-A57C-6FD7905D02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14744" y="4108929"/>
                <a:ext cx="525161" cy="487278"/>
              </a:xfrm>
              <a:prstGeom prst="rect">
                <a:avLst/>
              </a:prstGeom>
            </p:spPr>
          </p:pic>
          <p:pic>
            <p:nvPicPr>
              <p:cNvPr id="383" name="Picture 382">
                <a:extLst>
                  <a:ext uri="{FF2B5EF4-FFF2-40B4-BE49-F238E27FC236}">
                    <a16:creationId xmlns:a16="http://schemas.microsoft.com/office/drawing/2014/main" id="{5AEFA7C9-6F90-4BA7-ABF3-BEBF156CE6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4546" y="4103948"/>
                <a:ext cx="476544" cy="452069"/>
              </a:xfrm>
              <a:prstGeom prst="rect">
                <a:avLst/>
              </a:prstGeom>
            </p:spPr>
          </p:pic>
        </p:grpSp>
      </p:grpSp>
      <p:grpSp>
        <p:nvGrpSpPr>
          <p:cNvPr id="8" name="Group 7">
            <a:extLst>
              <a:ext uri="{FF2B5EF4-FFF2-40B4-BE49-F238E27FC236}">
                <a16:creationId xmlns:a16="http://schemas.microsoft.com/office/drawing/2014/main" id="{1339F35B-46D4-4499-9EAF-1439B9E07D5F}"/>
              </a:ext>
            </a:extLst>
          </p:cNvPr>
          <p:cNvGrpSpPr/>
          <p:nvPr/>
        </p:nvGrpSpPr>
        <p:grpSpPr>
          <a:xfrm>
            <a:off x="325481" y="3893167"/>
            <a:ext cx="1277945" cy="1751576"/>
            <a:chOff x="1007148" y="4139250"/>
            <a:chExt cx="1529398" cy="1919500"/>
          </a:xfrm>
        </p:grpSpPr>
        <p:pic>
          <p:nvPicPr>
            <p:cNvPr id="353" name="Picture 352">
              <a:extLst>
                <a:ext uri="{FF2B5EF4-FFF2-40B4-BE49-F238E27FC236}">
                  <a16:creationId xmlns:a16="http://schemas.microsoft.com/office/drawing/2014/main" id="{870D013D-2ED6-4C6B-AF7B-919131777DA5}"/>
                </a:ext>
              </a:extLst>
            </p:cNvPr>
            <p:cNvPicPr>
              <a:picLocks noChangeAspect="1"/>
            </p:cNvPicPr>
            <p:nvPr/>
          </p:nvPicPr>
          <p:blipFill>
            <a:blip r:embed="rId3"/>
            <a:stretch>
              <a:fillRect/>
            </a:stretch>
          </p:blipFill>
          <p:spPr>
            <a:xfrm>
              <a:off x="2237738" y="4139250"/>
              <a:ext cx="298808" cy="298808"/>
            </a:xfrm>
            <a:prstGeom prst="rect">
              <a:avLst/>
            </a:prstGeom>
          </p:spPr>
        </p:pic>
        <p:grpSp>
          <p:nvGrpSpPr>
            <p:cNvPr id="384" name="Group 383">
              <a:extLst>
                <a:ext uri="{FF2B5EF4-FFF2-40B4-BE49-F238E27FC236}">
                  <a16:creationId xmlns:a16="http://schemas.microsoft.com/office/drawing/2014/main" id="{1E8E2F69-8C5D-4F91-A8EA-165FB9A2631B}"/>
                </a:ext>
              </a:extLst>
            </p:cNvPr>
            <p:cNvGrpSpPr/>
            <p:nvPr/>
          </p:nvGrpSpPr>
          <p:grpSpPr>
            <a:xfrm>
              <a:off x="1007148" y="4349563"/>
              <a:ext cx="1380974" cy="1709187"/>
              <a:chOff x="1916041" y="2453218"/>
              <a:chExt cx="1408665" cy="1743460"/>
            </a:xfrm>
          </p:grpSpPr>
          <p:grpSp>
            <p:nvGrpSpPr>
              <p:cNvPr id="385" name="Group 384">
                <a:extLst>
                  <a:ext uri="{FF2B5EF4-FFF2-40B4-BE49-F238E27FC236}">
                    <a16:creationId xmlns:a16="http://schemas.microsoft.com/office/drawing/2014/main" id="{272FC369-DE8F-47D1-BEAE-E30720F22180}"/>
                  </a:ext>
                </a:extLst>
              </p:cNvPr>
              <p:cNvGrpSpPr/>
              <p:nvPr/>
            </p:nvGrpSpPr>
            <p:grpSpPr>
              <a:xfrm>
                <a:off x="1916041" y="2453218"/>
                <a:ext cx="1307964" cy="1743460"/>
                <a:chOff x="932127" y="1759515"/>
                <a:chExt cx="1307964" cy="1743460"/>
              </a:xfrm>
            </p:grpSpPr>
            <p:pic>
              <p:nvPicPr>
                <p:cNvPr id="387" name="Picture 386">
                  <a:extLst>
                    <a:ext uri="{FF2B5EF4-FFF2-40B4-BE49-F238E27FC236}">
                      <a16:creationId xmlns:a16="http://schemas.microsoft.com/office/drawing/2014/main" id="{9BDE16B4-17F8-4421-AAA9-72215654A9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3654" y="1759515"/>
                  <a:ext cx="1256437" cy="1256437"/>
                </a:xfrm>
                <a:prstGeom prst="rect">
                  <a:avLst/>
                </a:prstGeom>
              </p:spPr>
            </p:pic>
            <p:pic>
              <p:nvPicPr>
                <p:cNvPr id="388" name="Picture 387">
                  <a:extLst>
                    <a:ext uri="{FF2B5EF4-FFF2-40B4-BE49-F238E27FC236}">
                      <a16:creationId xmlns:a16="http://schemas.microsoft.com/office/drawing/2014/main" id="{EB8A2E5E-BD0B-4F8E-BD7D-897566FF748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5565" y="3015697"/>
                  <a:ext cx="524051" cy="487278"/>
                </a:xfrm>
                <a:prstGeom prst="rect">
                  <a:avLst/>
                </a:prstGeom>
              </p:spPr>
            </p:pic>
            <p:pic>
              <p:nvPicPr>
                <p:cNvPr id="389" name="Picture 388">
                  <a:extLst>
                    <a:ext uri="{FF2B5EF4-FFF2-40B4-BE49-F238E27FC236}">
                      <a16:creationId xmlns:a16="http://schemas.microsoft.com/office/drawing/2014/main" id="{E818576D-AC7B-48A5-B61F-37962E86043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2127" y="3015697"/>
                  <a:ext cx="452486" cy="450598"/>
                </a:xfrm>
                <a:prstGeom prst="rect">
                  <a:avLst/>
                </a:prstGeom>
              </p:spPr>
            </p:pic>
          </p:grpSp>
          <p:pic>
            <p:nvPicPr>
              <p:cNvPr id="386" name="Picture 385">
                <a:extLst>
                  <a:ext uri="{FF2B5EF4-FFF2-40B4-BE49-F238E27FC236}">
                    <a16:creationId xmlns:a16="http://schemas.microsoft.com/office/drawing/2014/main" id="{9F7FF882-6657-449C-94D0-0329BF232AC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00655" y="3709400"/>
                <a:ext cx="524051" cy="487278"/>
              </a:xfrm>
              <a:prstGeom prst="rect">
                <a:avLst/>
              </a:prstGeom>
            </p:spPr>
          </p:pic>
        </p:grpSp>
      </p:grpSp>
      <p:cxnSp>
        <p:nvCxnSpPr>
          <p:cNvPr id="51" name="Straight Arrow Connector 50">
            <a:extLst>
              <a:ext uri="{FF2B5EF4-FFF2-40B4-BE49-F238E27FC236}">
                <a16:creationId xmlns:a16="http://schemas.microsoft.com/office/drawing/2014/main" id="{944B783B-AB45-421F-A75F-76F39AA34D7A}"/>
              </a:ext>
            </a:extLst>
          </p:cNvPr>
          <p:cNvCxnSpPr>
            <a:cxnSpLocks/>
          </p:cNvCxnSpPr>
          <p:nvPr/>
        </p:nvCxnSpPr>
        <p:spPr>
          <a:xfrm flipV="1">
            <a:off x="1620986" y="3267029"/>
            <a:ext cx="5093478" cy="6094"/>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FBAF5517-566A-4F96-A2CA-0A52455F5214}"/>
              </a:ext>
            </a:extLst>
          </p:cNvPr>
          <p:cNvSpPr/>
          <p:nvPr/>
        </p:nvSpPr>
        <p:spPr bwMode="auto">
          <a:xfrm>
            <a:off x="1858207" y="2635263"/>
            <a:ext cx="1336221" cy="126353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32">
                <a:solidFill>
                  <a:srgbClr val="FFFFFF"/>
                </a:solidFill>
                <a:latin typeface="Segoe UI"/>
              </a:rPr>
              <a:t>Stop the VM</a:t>
            </a:r>
          </a:p>
        </p:txBody>
      </p:sp>
      <p:sp>
        <p:nvSpPr>
          <p:cNvPr id="55" name="Rectangle: Rounded Corners 54">
            <a:extLst>
              <a:ext uri="{FF2B5EF4-FFF2-40B4-BE49-F238E27FC236}">
                <a16:creationId xmlns:a16="http://schemas.microsoft.com/office/drawing/2014/main" id="{C4BD2054-715C-4750-AC88-D25F433C4CAA}"/>
              </a:ext>
            </a:extLst>
          </p:cNvPr>
          <p:cNvSpPr/>
          <p:nvPr/>
        </p:nvSpPr>
        <p:spPr bwMode="auto">
          <a:xfrm>
            <a:off x="3502905" y="2642660"/>
            <a:ext cx="1336220" cy="126353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a:r>
              <a:rPr lang="en-US" sz="1632">
                <a:solidFill>
                  <a:srgbClr val="FFFFFF"/>
                </a:solidFill>
                <a:latin typeface="Segoe UI"/>
              </a:rPr>
              <a:t>Update Storage to Premium</a:t>
            </a:r>
          </a:p>
        </p:txBody>
      </p:sp>
      <p:sp>
        <p:nvSpPr>
          <p:cNvPr id="72" name="Rectangle: Rounded Corners 71">
            <a:extLst>
              <a:ext uri="{FF2B5EF4-FFF2-40B4-BE49-F238E27FC236}">
                <a16:creationId xmlns:a16="http://schemas.microsoft.com/office/drawing/2014/main" id="{9135D46D-79E8-44B9-A917-9C020384DE7B}"/>
              </a:ext>
            </a:extLst>
          </p:cNvPr>
          <p:cNvSpPr/>
          <p:nvPr/>
        </p:nvSpPr>
        <p:spPr bwMode="auto">
          <a:xfrm>
            <a:off x="5127164" y="2641356"/>
            <a:ext cx="1336221" cy="126353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a:r>
              <a:rPr lang="en-US" sz="1632">
                <a:solidFill>
                  <a:srgbClr val="FFFFFF"/>
                </a:solidFill>
                <a:latin typeface="Segoe UI"/>
              </a:rPr>
              <a:t>Restart</a:t>
            </a:r>
          </a:p>
        </p:txBody>
      </p:sp>
      <p:grpSp>
        <p:nvGrpSpPr>
          <p:cNvPr id="86" name="Group 85">
            <a:extLst>
              <a:ext uri="{FF2B5EF4-FFF2-40B4-BE49-F238E27FC236}">
                <a16:creationId xmlns:a16="http://schemas.microsoft.com/office/drawing/2014/main" id="{6F08B2F7-875E-4485-9F51-7710807D9759}"/>
              </a:ext>
            </a:extLst>
          </p:cNvPr>
          <p:cNvGrpSpPr/>
          <p:nvPr/>
        </p:nvGrpSpPr>
        <p:grpSpPr>
          <a:xfrm>
            <a:off x="274688" y="2641855"/>
            <a:ext cx="1505485" cy="1267904"/>
            <a:chOff x="-194913" y="2704782"/>
            <a:chExt cx="1837838" cy="1417320"/>
          </a:xfrm>
        </p:grpSpPr>
        <p:sp>
          <p:nvSpPr>
            <p:cNvPr id="87" name="Oval 86">
              <a:extLst>
                <a:ext uri="{FF2B5EF4-FFF2-40B4-BE49-F238E27FC236}">
                  <a16:creationId xmlns:a16="http://schemas.microsoft.com/office/drawing/2014/main" id="{4976DFFF-9DB1-4FAA-A31C-3A663269D4E6}"/>
                </a:ext>
              </a:extLst>
            </p:cNvPr>
            <p:cNvSpPr/>
            <p:nvPr/>
          </p:nvSpPr>
          <p:spPr bwMode="auto">
            <a:xfrm>
              <a:off x="15346" y="2704782"/>
              <a:ext cx="1417320" cy="1417320"/>
            </a:xfrm>
            <a:prstGeom prst="ellipse">
              <a:avLst/>
            </a:prstGeom>
            <a:noFill/>
            <a:ln w="571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3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TextBox 87">
              <a:extLst>
                <a:ext uri="{FF2B5EF4-FFF2-40B4-BE49-F238E27FC236}">
                  <a16:creationId xmlns:a16="http://schemas.microsoft.com/office/drawing/2014/main" id="{17E9B732-F1BE-4CA0-8ABF-30E82A94922F}"/>
                </a:ext>
              </a:extLst>
            </p:cNvPr>
            <p:cNvSpPr txBox="1"/>
            <p:nvPr/>
          </p:nvSpPr>
          <p:spPr>
            <a:xfrm>
              <a:off x="-194913" y="2891760"/>
              <a:ext cx="1837838" cy="1103305"/>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1632">
                  <a:solidFill>
                    <a:srgbClr val="505050"/>
                  </a:solidFill>
                  <a:latin typeface="Segoe UI"/>
                  <a:ea typeface="Segoe UI" pitchFamily="34" charset="0"/>
                  <a:cs typeface="Segoe UI" pitchFamily="34" charset="0"/>
                </a:rPr>
                <a:t>Standard Managed Disks</a:t>
              </a:r>
            </a:p>
          </p:txBody>
        </p:sp>
      </p:grpSp>
      <p:grpSp>
        <p:nvGrpSpPr>
          <p:cNvPr id="89" name="Group 88">
            <a:extLst>
              <a:ext uri="{FF2B5EF4-FFF2-40B4-BE49-F238E27FC236}">
                <a16:creationId xmlns:a16="http://schemas.microsoft.com/office/drawing/2014/main" id="{EF1A2308-B791-4EB3-90F8-A7F04E9EC6B9}"/>
              </a:ext>
            </a:extLst>
          </p:cNvPr>
          <p:cNvGrpSpPr/>
          <p:nvPr/>
        </p:nvGrpSpPr>
        <p:grpSpPr>
          <a:xfrm>
            <a:off x="6549232" y="2606935"/>
            <a:ext cx="1505485" cy="1267904"/>
            <a:chOff x="-194913" y="2704782"/>
            <a:chExt cx="1837838" cy="1417320"/>
          </a:xfrm>
        </p:grpSpPr>
        <p:sp>
          <p:nvSpPr>
            <p:cNvPr id="90" name="Oval 89">
              <a:extLst>
                <a:ext uri="{FF2B5EF4-FFF2-40B4-BE49-F238E27FC236}">
                  <a16:creationId xmlns:a16="http://schemas.microsoft.com/office/drawing/2014/main" id="{CFB9EE16-EAF4-4E14-B9F1-E4F8C33D81C8}"/>
                </a:ext>
              </a:extLst>
            </p:cNvPr>
            <p:cNvSpPr/>
            <p:nvPr/>
          </p:nvSpPr>
          <p:spPr bwMode="auto">
            <a:xfrm>
              <a:off x="15346" y="2704782"/>
              <a:ext cx="1417320" cy="1417320"/>
            </a:xfrm>
            <a:prstGeom prst="ellipse">
              <a:avLst/>
            </a:prstGeom>
            <a:noFill/>
            <a:ln w="571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3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0915E993-244B-4EEF-804D-9E774112B172}"/>
                </a:ext>
              </a:extLst>
            </p:cNvPr>
            <p:cNvSpPr txBox="1"/>
            <p:nvPr/>
          </p:nvSpPr>
          <p:spPr>
            <a:xfrm>
              <a:off x="-194913" y="2891760"/>
              <a:ext cx="1837838" cy="1103305"/>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1632">
                  <a:solidFill>
                    <a:srgbClr val="505050"/>
                  </a:solidFill>
                  <a:latin typeface="Segoe UI"/>
                  <a:ea typeface="Segoe UI" pitchFamily="34" charset="0"/>
                  <a:cs typeface="Segoe UI" pitchFamily="34" charset="0"/>
                </a:rPr>
                <a:t>Premium Managed Disks</a:t>
              </a:r>
            </a:p>
          </p:txBody>
        </p:sp>
      </p:grpSp>
      <p:grpSp>
        <p:nvGrpSpPr>
          <p:cNvPr id="92" name="Group 91">
            <a:extLst>
              <a:ext uri="{FF2B5EF4-FFF2-40B4-BE49-F238E27FC236}">
                <a16:creationId xmlns:a16="http://schemas.microsoft.com/office/drawing/2014/main" id="{6A3D85B9-7B1C-4F5C-99DA-971BED34843D}"/>
              </a:ext>
            </a:extLst>
          </p:cNvPr>
          <p:cNvGrpSpPr/>
          <p:nvPr/>
        </p:nvGrpSpPr>
        <p:grpSpPr>
          <a:xfrm>
            <a:off x="5227528" y="3930706"/>
            <a:ext cx="1321704" cy="1771005"/>
            <a:chOff x="7561529" y="4249123"/>
            <a:chExt cx="1613485" cy="1979709"/>
          </a:xfrm>
        </p:grpSpPr>
        <p:pic>
          <p:nvPicPr>
            <p:cNvPr id="93" name="Picture 92">
              <a:extLst>
                <a:ext uri="{FF2B5EF4-FFF2-40B4-BE49-F238E27FC236}">
                  <a16:creationId xmlns:a16="http://schemas.microsoft.com/office/drawing/2014/main" id="{7506543C-EA04-42AA-9993-3482E11BFBAC}"/>
                </a:ext>
              </a:extLst>
            </p:cNvPr>
            <p:cNvPicPr>
              <a:picLocks noChangeAspect="1"/>
            </p:cNvPicPr>
            <p:nvPr/>
          </p:nvPicPr>
          <p:blipFill>
            <a:blip r:embed="rId7"/>
            <a:stretch>
              <a:fillRect/>
            </a:stretch>
          </p:blipFill>
          <p:spPr>
            <a:xfrm>
              <a:off x="8870214" y="4249123"/>
              <a:ext cx="304800" cy="304800"/>
            </a:xfrm>
            <a:prstGeom prst="rect">
              <a:avLst/>
            </a:prstGeom>
          </p:spPr>
        </p:pic>
        <p:grpSp>
          <p:nvGrpSpPr>
            <p:cNvPr id="94" name="Group 93">
              <a:extLst>
                <a:ext uri="{FF2B5EF4-FFF2-40B4-BE49-F238E27FC236}">
                  <a16:creationId xmlns:a16="http://schemas.microsoft.com/office/drawing/2014/main" id="{A2117B08-CF73-478D-B801-CCDD00DB8F5C}"/>
                </a:ext>
              </a:extLst>
            </p:cNvPr>
            <p:cNvGrpSpPr/>
            <p:nvPr/>
          </p:nvGrpSpPr>
          <p:grpSpPr>
            <a:xfrm>
              <a:off x="7561529" y="4432338"/>
              <a:ext cx="1379268" cy="1796494"/>
              <a:chOff x="10104546" y="2799713"/>
              <a:chExt cx="1379268" cy="1796494"/>
            </a:xfrm>
          </p:grpSpPr>
          <p:pic>
            <p:nvPicPr>
              <p:cNvPr id="95" name="Picture 94">
                <a:extLst>
                  <a:ext uri="{FF2B5EF4-FFF2-40B4-BE49-F238E27FC236}">
                    <a16:creationId xmlns:a16="http://schemas.microsoft.com/office/drawing/2014/main" id="{C9A37947-BE59-40FE-9B00-9EAD92C39B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5485" y="2799713"/>
                <a:ext cx="1319667" cy="1319667"/>
              </a:xfrm>
              <a:prstGeom prst="rect">
                <a:avLst/>
              </a:prstGeom>
            </p:spPr>
          </p:pic>
          <p:pic>
            <p:nvPicPr>
              <p:cNvPr id="96" name="Picture 95">
                <a:extLst>
                  <a:ext uri="{FF2B5EF4-FFF2-40B4-BE49-F238E27FC236}">
                    <a16:creationId xmlns:a16="http://schemas.microsoft.com/office/drawing/2014/main" id="{B03385DA-9238-4330-9D4E-FAFC58E8E6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58653" y="4103948"/>
                <a:ext cx="525161" cy="487278"/>
              </a:xfrm>
              <a:prstGeom prst="rect">
                <a:avLst/>
              </a:prstGeom>
            </p:spPr>
          </p:pic>
          <p:pic>
            <p:nvPicPr>
              <p:cNvPr id="97" name="Picture 96">
                <a:extLst>
                  <a:ext uri="{FF2B5EF4-FFF2-40B4-BE49-F238E27FC236}">
                    <a16:creationId xmlns:a16="http://schemas.microsoft.com/office/drawing/2014/main" id="{9D5B648A-CECE-4365-9FDF-172224AE0A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14744" y="4108929"/>
                <a:ext cx="525161" cy="487278"/>
              </a:xfrm>
              <a:prstGeom prst="rect">
                <a:avLst/>
              </a:prstGeom>
            </p:spPr>
          </p:pic>
          <p:pic>
            <p:nvPicPr>
              <p:cNvPr id="98" name="Picture 97">
                <a:extLst>
                  <a:ext uri="{FF2B5EF4-FFF2-40B4-BE49-F238E27FC236}">
                    <a16:creationId xmlns:a16="http://schemas.microsoft.com/office/drawing/2014/main" id="{822072EE-045A-4C47-A5F0-748F0939DE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4546" y="4103948"/>
                <a:ext cx="476544" cy="452069"/>
              </a:xfrm>
              <a:prstGeom prst="rect">
                <a:avLst/>
              </a:prstGeom>
            </p:spPr>
          </p:pic>
        </p:grpSp>
      </p:grpSp>
      <p:sp>
        <p:nvSpPr>
          <p:cNvPr id="10" name="TextBox 9">
            <a:extLst>
              <a:ext uri="{FF2B5EF4-FFF2-40B4-BE49-F238E27FC236}">
                <a16:creationId xmlns:a16="http://schemas.microsoft.com/office/drawing/2014/main" id="{D70D73E1-F6BB-4F12-98A6-EB7E37CBCEF4}"/>
              </a:ext>
            </a:extLst>
          </p:cNvPr>
          <p:cNvSpPr txBox="1"/>
          <p:nvPr/>
        </p:nvSpPr>
        <p:spPr>
          <a:xfrm>
            <a:off x="8213759" y="2553288"/>
            <a:ext cx="4310943" cy="1799780"/>
          </a:xfrm>
          <a:prstGeom prst="rect">
            <a:avLst/>
          </a:prstGeom>
          <a:noFill/>
        </p:spPr>
        <p:txBody>
          <a:bodyPr wrap="none" lIns="186521" tIns="149217" rIns="186521" bIns="149217" rtlCol="0" anchor="t">
            <a:spAutoFit/>
          </a:bodyPr>
          <a:lstStyle/>
          <a:p>
            <a:pPr defTabSz="932597"/>
            <a:r>
              <a:rPr lang="en-US" sz="2448" dirty="0">
                <a:solidFill>
                  <a:srgbClr val="00B050"/>
                </a:solidFill>
                <a:latin typeface="Segoe UI"/>
                <a:sym typeface="Wingdings" panose="05000000000000000000" pitchFamily="2" charset="2"/>
              </a:rPr>
              <a:t></a:t>
            </a:r>
            <a:r>
              <a:rPr lang="en-US" sz="2448" dirty="0">
                <a:solidFill>
                  <a:srgbClr val="505050"/>
                </a:solidFill>
                <a:latin typeface="Segoe UI"/>
                <a:sym typeface="Wingdings" panose="05000000000000000000" pitchFamily="2" charset="2"/>
              </a:rPr>
              <a:t>&lt; 5 minutes downtime</a:t>
            </a:r>
            <a:endParaRPr lang="en-US" sz="1836" dirty="0">
              <a:solidFill>
                <a:srgbClr val="505050"/>
              </a:solidFill>
              <a:latin typeface="Segoe UI"/>
              <a:cs typeface="Segoe UI"/>
            </a:endParaRPr>
          </a:p>
          <a:p>
            <a:pPr defTabSz="932597"/>
            <a:r>
              <a:rPr lang="en-US" sz="2448" dirty="0">
                <a:solidFill>
                  <a:srgbClr val="00B050"/>
                </a:solidFill>
                <a:latin typeface="Segoe UI"/>
                <a:sym typeface="Wingdings" panose="05000000000000000000" pitchFamily="2" charset="2"/>
              </a:rPr>
              <a:t></a:t>
            </a:r>
            <a:r>
              <a:rPr lang="en-US" sz="2448" dirty="0">
                <a:solidFill>
                  <a:srgbClr val="505050"/>
                </a:solidFill>
                <a:latin typeface="Segoe UI"/>
                <a:sym typeface="Wingdings" panose="05000000000000000000" pitchFamily="2" charset="2"/>
              </a:rPr>
              <a:t>Downtime only for reboot</a:t>
            </a:r>
            <a:endParaRPr lang="en-US" sz="1836" dirty="0">
              <a:solidFill>
                <a:srgbClr val="505050"/>
              </a:solidFill>
              <a:latin typeface="Segoe UI"/>
            </a:endParaRPr>
          </a:p>
          <a:p>
            <a:pPr defTabSz="932597"/>
            <a:r>
              <a:rPr lang="en-US" sz="2448" dirty="0">
                <a:solidFill>
                  <a:srgbClr val="00B050"/>
                </a:solidFill>
                <a:latin typeface="Segoe UI"/>
                <a:sym typeface="Wingdings" panose="05000000000000000000" pitchFamily="2" charset="2"/>
              </a:rPr>
              <a:t></a:t>
            </a:r>
            <a:r>
              <a:rPr lang="en-US" sz="2448" dirty="0">
                <a:solidFill>
                  <a:srgbClr val="505050"/>
                </a:solidFill>
                <a:latin typeface="Segoe UI"/>
                <a:sym typeface="Wingdings" panose="05000000000000000000" pitchFamily="2" charset="2"/>
              </a:rPr>
              <a:t>No manual data copy</a:t>
            </a:r>
            <a:endParaRPr lang="en-US" sz="2448" dirty="0">
              <a:solidFill>
                <a:srgbClr val="505050"/>
              </a:solidFill>
              <a:latin typeface="Segoe UI"/>
              <a:cs typeface="Segoe UI"/>
            </a:endParaRPr>
          </a:p>
          <a:p>
            <a:pPr defTabSz="932597">
              <a:lnSpc>
                <a:spcPct val="90000"/>
              </a:lnSpc>
              <a:spcAft>
                <a:spcPts val="612"/>
              </a:spcAft>
            </a:pPr>
            <a:r>
              <a:rPr lang="en-US" sz="2448" dirty="0">
                <a:solidFill>
                  <a:srgbClr val="00B050"/>
                </a:solidFill>
                <a:latin typeface="Segoe UI"/>
                <a:sym typeface="Wingdings" panose="05000000000000000000" pitchFamily="2" charset="2"/>
              </a:rPr>
              <a:t></a:t>
            </a:r>
            <a:r>
              <a:rPr lang="en-US" sz="2448" dirty="0">
                <a:solidFill>
                  <a:srgbClr val="505050"/>
                </a:solidFill>
                <a:latin typeface="Segoe UI"/>
              </a:rPr>
              <a:t>Single click upgrade</a:t>
            </a:r>
            <a:endParaRPr lang="en-US" sz="2448" dirty="0">
              <a:solidFill>
                <a:srgbClr val="505050"/>
              </a:solidFill>
              <a:latin typeface="Segoe UI"/>
              <a:cs typeface="Segoe UI"/>
            </a:endParaRPr>
          </a:p>
        </p:txBody>
      </p:sp>
    </p:spTree>
    <p:extLst>
      <p:ext uri="{BB962C8B-B14F-4D97-AF65-F5344CB8AC3E}">
        <p14:creationId xmlns:p14="http://schemas.microsoft.com/office/powerpoint/2010/main" val="2427359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7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44D900-E49C-4E56-919E-7B55A6952F27}"/>
              </a:ext>
            </a:extLst>
          </p:cNvPr>
          <p:cNvSpPr>
            <a:spLocks noGrp="1"/>
          </p:cNvSpPr>
          <p:nvPr>
            <p:ph type="title"/>
          </p:nvPr>
        </p:nvSpPr>
        <p:spPr>
          <a:xfrm>
            <a:off x="465080" y="960762"/>
            <a:ext cx="7603153" cy="3628562"/>
          </a:xfrm>
        </p:spPr>
        <p:txBody>
          <a:bodyPr/>
          <a:lstStyle/>
          <a:p>
            <a:r>
              <a:rPr lang="en-US"/>
              <a:t>Data at the edge</a:t>
            </a:r>
            <a:br>
              <a:rPr lang="en-US"/>
            </a:br>
            <a:r>
              <a:rPr lang="en-US" sz="4000"/>
              <a:t>Moving data from the edge into Azure with the Data Box family</a:t>
            </a:r>
            <a:endParaRPr lang="en-US"/>
          </a:p>
        </p:txBody>
      </p:sp>
      <p:grpSp>
        <p:nvGrpSpPr>
          <p:cNvPr id="49" name="Group 48">
            <a:extLst>
              <a:ext uri="{FF2B5EF4-FFF2-40B4-BE49-F238E27FC236}">
                <a16:creationId xmlns:a16="http://schemas.microsoft.com/office/drawing/2014/main" id="{A79C551F-93C4-48E0-9852-B99149DE00BE}"/>
              </a:ext>
            </a:extLst>
          </p:cNvPr>
          <p:cNvGrpSpPr/>
          <p:nvPr/>
        </p:nvGrpSpPr>
        <p:grpSpPr>
          <a:xfrm>
            <a:off x="6239666" y="3077850"/>
            <a:ext cx="1828567" cy="1828567"/>
            <a:chOff x="10160886" y="4788693"/>
            <a:chExt cx="1828800" cy="1828800"/>
          </a:xfrm>
        </p:grpSpPr>
        <p:sp>
          <p:nvSpPr>
            <p:cNvPr id="43" name="Oval 42">
              <a:extLst>
                <a:ext uri="{FF2B5EF4-FFF2-40B4-BE49-F238E27FC236}">
                  <a16:creationId xmlns:a16="http://schemas.microsoft.com/office/drawing/2014/main" id="{26ED5C6E-ED70-47B6-86D4-F817971B4639}"/>
                </a:ext>
              </a:extLst>
            </p:cNvPr>
            <p:cNvSpPr/>
            <p:nvPr/>
          </p:nvSpPr>
          <p:spPr bwMode="auto">
            <a:xfrm>
              <a:off x="10160886" y="4788693"/>
              <a:ext cx="1828800" cy="1828800"/>
            </a:xfrm>
            <a:prstGeom prst="ellipse">
              <a:avLst/>
            </a:prstGeom>
            <a:solidFill>
              <a:schemeClr val="tx1"/>
            </a:solidFill>
            <a:ln w="53975">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8790538D-88D9-4948-87CC-DD26B9331F50}"/>
                </a:ext>
              </a:extLst>
            </p:cNvPr>
            <p:cNvGrpSpPr/>
            <p:nvPr/>
          </p:nvGrpSpPr>
          <p:grpSpPr>
            <a:xfrm>
              <a:off x="10369085" y="5103875"/>
              <a:ext cx="1412402" cy="1030796"/>
              <a:chOff x="6769327" y="4639375"/>
              <a:chExt cx="1927226" cy="1406524"/>
            </a:xfrm>
          </p:grpSpPr>
          <p:grpSp>
            <p:nvGrpSpPr>
              <p:cNvPr id="27" name="Group 26">
                <a:extLst>
                  <a:ext uri="{FF2B5EF4-FFF2-40B4-BE49-F238E27FC236}">
                    <a16:creationId xmlns:a16="http://schemas.microsoft.com/office/drawing/2014/main" id="{DD67ADD9-A8CF-49E1-AFA2-B52D2A668B15}"/>
                  </a:ext>
                </a:extLst>
              </p:cNvPr>
              <p:cNvGrpSpPr/>
              <p:nvPr/>
            </p:nvGrpSpPr>
            <p:grpSpPr>
              <a:xfrm>
                <a:off x="6769327" y="4639375"/>
                <a:ext cx="1927226" cy="1406524"/>
                <a:chOff x="6884988" y="4479926"/>
                <a:chExt cx="1927226" cy="1406524"/>
              </a:xfrm>
            </p:grpSpPr>
            <p:sp>
              <p:nvSpPr>
                <p:cNvPr id="28" name="Freeform 10">
                  <a:extLst>
                    <a:ext uri="{FF2B5EF4-FFF2-40B4-BE49-F238E27FC236}">
                      <a16:creationId xmlns:a16="http://schemas.microsoft.com/office/drawing/2014/main" id="{C4BF3290-3CC0-4AB6-8618-C3EE1560E9FB}"/>
                    </a:ext>
                  </a:extLst>
                </p:cNvPr>
                <p:cNvSpPr>
                  <a:spLocks/>
                </p:cNvSpPr>
                <p:nvPr/>
              </p:nvSpPr>
              <p:spPr bwMode="auto">
                <a:xfrm>
                  <a:off x="7477126" y="4479926"/>
                  <a:ext cx="1335088" cy="1406524"/>
                </a:xfrm>
                <a:custGeom>
                  <a:avLst/>
                  <a:gdLst>
                    <a:gd name="T0" fmla="*/ 0 w 408"/>
                    <a:gd name="T1" fmla="*/ 91 h 429"/>
                    <a:gd name="T2" fmla="*/ 155 w 408"/>
                    <a:gd name="T3" fmla="*/ 251 h 429"/>
                    <a:gd name="T4" fmla="*/ 155 w 408"/>
                    <a:gd name="T5" fmla="*/ 429 h 429"/>
                    <a:gd name="T6" fmla="*/ 267 w 408"/>
                    <a:gd name="T7" fmla="*/ 429 h 429"/>
                    <a:gd name="T8" fmla="*/ 408 w 408"/>
                    <a:gd name="T9" fmla="*/ 302 h 429"/>
                    <a:gd name="T10" fmla="*/ 408 w 408"/>
                    <a:gd name="T11" fmla="*/ 260 h 429"/>
                    <a:gd name="T12" fmla="*/ 263 w 408"/>
                    <a:gd name="T13" fmla="*/ 137 h 429"/>
                    <a:gd name="T14" fmla="*/ 0 w 408"/>
                    <a:gd name="T15" fmla="*/ 91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8" h="429">
                      <a:moveTo>
                        <a:pt x="0" y="91"/>
                      </a:moveTo>
                      <a:cubicBezTo>
                        <a:pt x="0" y="91"/>
                        <a:pt x="132" y="102"/>
                        <a:pt x="155" y="251"/>
                      </a:cubicBezTo>
                      <a:cubicBezTo>
                        <a:pt x="155" y="429"/>
                        <a:pt x="155" y="429"/>
                        <a:pt x="155" y="429"/>
                      </a:cubicBezTo>
                      <a:cubicBezTo>
                        <a:pt x="267" y="429"/>
                        <a:pt x="267" y="429"/>
                        <a:pt x="267" y="429"/>
                      </a:cubicBezTo>
                      <a:cubicBezTo>
                        <a:pt x="267" y="429"/>
                        <a:pt x="380" y="425"/>
                        <a:pt x="408" y="302"/>
                      </a:cubicBezTo>
                      <a:cubicBezTo>
                        <a:pt x="408" y="260"/>
                        <a:pt x="408" y="260"/>
                        <a:pt x="408" y="260"/>
                      </a:cubicBezTo>
                      <a:cubicBezTo>
                        <a:pt x="408" y="260"/>
                        <a:pt x="400" y="144"/>
                        <a:pt x="263" y="137"/>
                      </a:cubicBezTo>
                      <a:cubicBezTo>
                        <a:pt x="248" y="85"/>
                        <a:pt x="129" y="0"/>
                        <a:pt x="0" y="91"/>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FFFFFF"/>
                    </a:solidFill>
                    <a:latin typeface="Segoe UI"/>
                  </a:endParaRPr>
                </a:p>
              </p:txBody>
            </p:sp>
            <p:sp>
              <p:nvSpPr>
                <p:cNvPr id="29" name="Freeform 11">
                  <a:extLst>
                    <a:ext uri="{FF2B5EF4-FFF2-40B4-BE49-F238E27FC236}">
                      <a16:creationId xmlns:a16="http://schemas.microsoft.com/office/drawing/2014/main" id="{CFBED6A7-73F1-4DA7-AD7F-4298DC7CBF70}"/>
                    </a:ext>
                  </a:extLst>
                </p:cNvPr>
                <p:cNvSpPr>
                  <a:spLocks/>
                </p:cNvSpPr>
                <p:nvPr/>
              </p:nvSpPr>
              <p:spPr bwMode="auto">
                <a:xfrm>
                  <a:off x="6884988" y="4862513"/>
                  <a:ext cx="1014413" cy="1023937"/>
                </a:xfrm>
                <a:custGeom>
                  <a:avLst/>
                  <a:gdLst>
                    <a:gd name="T0" fmla="*/ 310 w 310"/>
                    <a:gd name="T1" fmla="*/ 312 h 312"/>
                    <a:gd name="T2" fmla="*/ 310 w 310"/>
                    <a:gd name="T3" fmla="*/ 145 h 312"/>
                    <a:gd name="T4" fmla="*/ 167 w 310"/>
                    <a:gd name="T5" fmla="*/ 0 h 312"/>
                    <a:gd name="T6" fmla="*/ 146 w 310"/>
                    <a:gd name="T7" fmla="*/ 0 h 312"/>
                    <a:gd name="T8" fmla="*/ 0 w 310"/>
                    <a:gd name="T9" fmla="*/ 136 h 312"/>
                    <a:gd name="T10" fmla="*/ 0 w 310"/>
                    <a:gd name="T11" fmla="*/ 174 h 312"/>
                    <a:gd name="T12" fmla="*/ 145 w 310"/>
                    <a:gd name="T13" fmla="*/ 312 h 312"/>
                    <a:gd name="T14" fmla="*/ 310 w 310"/>
                    <a:gd name="T15" fmla="*/ 312 h 3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312">
                      <a:moveTo>
                        <a:pt x="310" y="312"/>
                      </a:moveTo>
                      <a:cubicBezTo>
                        <a:pt x="310" y="145"/>
                        <a:pt x="310" y="145"/>
                        <a:pt x="310" y="145"/>
                      </a:cubicBezTo>
                      <a:cubicBezTo>
                        <a:pt x="310" y="145"/>
                        <a:pt x="309" y="27"/>
                        <a:pt x="167" y="0"/>
                      </a:cubicBezTo>
                      <a:cubicBezTo>
                        <a:pt x="146" y="0"/>
                        <a:pt x="146" y="0"/>
                        <a:pt x="146" y="0"/>
                      </a:cubicBezTo>
                      <a:cubicBezTo>
                        <a:pt x="146" y="0"/>
                        <a:pt x="24" y="3"/>
                        <a:pt x="0" y="136"/>
                      </a:cubicBezTo>
                      <a:cubicBezTo>
                        <a:pt x="0" y="174"/>
                        <a:pt x="0" y="174"/>
                        <a:pt x="0" y="174"/>
                      </a:cubicBezTo>
                      <a:cubicBezTo>
                        <a:pt x="0" y="174"/>
                        <a:pt x="6" y="288"/>
                        <a:pt x="145" y="312"/>
                      </a:cubicBezTo>
                      <a:lnTo>
                        <a:pt x="310" y="3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FFFFFF"/>
                    </a:solidFill>
                    <a:latin typeface="Segoe UI"/>
                  </a:endParaRPr>
                </a:p>
              </p:txBody>
            </p:sp>
          </p:grpSp>
          <p:pic>
            <p:nvPicPr>
              <p:cNvPr id="30" name="Graphic 29">
                <a:extLst>
                  <a:ext uri="{FF2B5EF4-FFF2-40B4-BE49-F238E27FC236}">
                    <a16:creationId xmlns:a16="http://schemas.microsoft.com/office/drawing/2014/main" id="{C7264185-5514-4BA8-8CEF-310B2380A0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6734" y="5186826"/>
                <a:ext cx="694208" cy="694208"/>
              </a:xfrm>
              <a:prstGeom prst="rect">
                <a:avLst/>
              </a:prstGeom>
            </p:spPr>
          </p:pic>
        </p:grpSp>
      </p:grpSp>
      <p:grpSp>
        <p:nvGrpSpPr>
          <p:cNvPr id="47" name="Group 46">
            <a:extLst>
              <a:ext uri="{FF2B5EF4-FFF2-40B4-BE49-F238E27FC236}">
                <a16:creationId xmlns:a16="http://schemas.microsoft.com/office/drawing/2014/main" id="{5E77F4E9-F745-4E19-BDB0-212AB39D4404}"/>
              </a:ext>
            </a:extLst>
          </p:cNvPr>
          <p:cNvGrpSpPr/>
          <p:nvPr/>
        </p:nvGrpSpPr>
        <p:grpSpPr>
          <a:xfrm>
            <a:off x="465079" y="3077850"/>
            <a:ext cx="1828567" cy="1828567"/>
            <a:chOff x="10160886" y="377031"/>
            <a:chExt cx="1828800" cy="1828800"/>
          </a:xfrm>
        </p:grpSpPr>
        <p:sp>
          <p:nvSpPr>
            <p:cNvPr id="39" name="Oval 38">
              <a:extLst>
                <a:ext uri="{FF2B5EF4-FFF2-40B4-BE49-F238E27FC236}">
                  <a16:creationId xmlns:a16="http://schemas.microsoft.com/office/drawing/2014/main" id="{5D5FE012-E55E-45D0-80A5-3D286B8C8A34}"/>
                </a:ext>
              </a:extLst>
            </p:cNvPr>
            <p:cNvSpPr/>
            <p:nvPr/>
          </p:nvSpPr>
          <p:spPr bwMode="auto">
            <a:xfrm>
              <a:off x="10160886" y="377031"/>
              <a:ext cx="1828800" cy="1828800"/>
            </a:xfrm>
            <a:prstGeom prst="ellipse">
              <a:avLst/>
            </a:prstGeom>
            <a:solidFill>
              <a:schemeClr val="tx1"/>
            </a:solidFill>
            <a:ln w="53975">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78251D51-FAB6-4449-995F-CDDE7F41DDFB}"/>
                </a:ext>
              </a:extLst>
            </p:cNvPr>
            <p:cNvGrpSpPr/>
            <p:nvPr/>
          </p:nvGrpSpPr>
          <p:grpSpPr>
            <a:xfrm>
              <a:off x="10369085" y="645595"/>
              <a:ext cx="1412402" cy="1291672"/>
              <a:chOff x="6946734" y="498108"/>
              <a:chExt cx="1927226" cy="1762490"/>
            </a:xfrm>
          </p:grpSpPr>
          <p:grpSp>
            <p:nvGrpSpPr>
              <p:cNvPr id="25" name="Group 24">
                <a:extLst>
                  <a:ext uri="{FF2B5EF4-FFF2-40B4-BE49-F238E27FC236}">
                    <a16:creationId xmlns:a16="http://schemas.microsoft.com/office/drawing/2014/main" id="{0927849E-45FD-40D9-AAEA-87FA2852246E}"/>
                  </a:ext>
                </a:extLst>
              </p:cNvPr>
              <p:cNvGrpSpPr/>
              <p:nvPr/>
            </p:nvGrpSpPr>
            <p:grpSpPr>
              <a:xfrm>
                <a:off x="6946734" y="498108"/>
                <a:ext cx="1927226" cy="1762490"/>
                <a:chOff x="3863975" y="2781301"/>
                <a:chExt cx="1927226" cy="1762490"/>
              </a:xfrm>
            </p:grpSpPr>
            <p:sp>
              <p:nvSpPr>
                <p:cNvPr id="24" name="Freeform 10">
                  <a:extLst>
                    <a:ext uri="{FF2B5EF4-FFF2-40B4-BE49-F238E27FC236}">
                      <a16:creationId xmlns:a16="http://schemas.microsoft.com/office/drawing/2014/main" id="{FD2AB83A-2EA7-4A79-906D-90FD0573E7C0}"/>
                    </a:ext>
                  </a:extLst>
                </p:cNvPr>
                <p:cNvSpPr>
                  <a:spLocks/>
                </p:cNvSpPr>
                <p:nvPr/>
              </p:nvSpPr>
              <p:spPr bwMode="auto">
                <a:xfrm>
                  <a:off x="4456113" y="2781301"/>
                  <a:ext cx="1335088" cy="1406524"/>
                </a:xfrm>
                <a:custGeom>
                  <a:avLst/>
                  <a:gdLst>
                    <a:gd name="T0" fmla="*/ 0 w 408"/>
                    <a:gd name="T1" fmla="*/ 91 h 429"/>
                    <a:gd name="T2" fmla="*/ 155 w 408"/>
                    <a:gd name="T3" fmla="*/ 251 h 429"/>
                    <a:gd name="T4" fmla="*/ 155 w 408"/>
                    <a:gd name="T5" fmla="*/ 429 h 429"/>
                    <a:gd name="T6" fmla="*/ 267 w 408"/>
                    <a:gd name="T7" fmla="*/ 429 h 429"/>
                    <a:gd name="T8" fmla="*/ 408 w 408"/>
                    <a:gd name="T9" fmla="*/ 302 h 429"/>
                    <a:gd name="T10" fmla="*/ 408 w 408"/>
                    <a:gd name="T11" fmla="*/ 260 h 429"/>
                    <a:gd name="T12" fmla="*/ 263 w 408"/>
                    <a:gd name="T13" fmla="*/ 137 h 429"/>
                    <a:gd name="T14" fmla="*/ 0 w 408"/>
                    <a:gd name="T15" fmla="*/ 91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8" h="429">
                      <a:moveTo>
                        <a:pt x="0" y="91"/>
                      </a:moveTo>
                      <a:cubicBezTo>
                        <a:pt x="0" y="91"/>
                        <a:pt x="132" y="102"/>
                        <a:pt x="155" y="251"/>
                      </a:cubicBezTo>
                      <a:cubicBezTo>
                        <a:pt x="155" y="429"/>
                        <a:pt x="155" y="429"/>
                        <a:pt x="155" y="429"/>
                      </a:cubicBezTo>
                      <a:cubicBezTo>
                        <a:pt x="267" y="429"/>
                        <a:pt x="267" y="429"/>
                        <a:pt x="267" y="429"/>
                      </a:cubicBezTo>
                      <a:cubicBezTo>
                        <a:pt x="267" y="429"/>
                        <a:pt x="380" y="425"/>
                        <a:pt x="408" y="302"/>
                      </a:cubicBezTo>
                      <a:cubicBezTo>
                        <a:pt x="408" y="260"/>
                        <a:pt x="408" y="260"/>
                        <a:pt x="408" y="260"/>
                      </a:cubicBezTo>
                      <a:cubicBezTo>
                        <a:pt x="408" y="260"/>
                        <a:pt x="400" y="144"/>
                        <a:pt x="263" y="137"/>
                      </a:cubicBezTo>
                      <a:cubicBezTo>
                        <a:pt x="248" y="85"/>
                        <a:pt x="129" y="0"/>
                        <a:pt x="0" y="91"/>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FFFFFF"/>
                    </a:solidFill>
                    <a:latin typeface="Segoe UI"/>
                  </a:endParaRPr>
                </a:p>
              </p:txBody>
            </p:sp>
            <p:sp>
              <p:nvSpPr>
                <p:cNvPr id="12" name="Freeform 6">
                  <a:extLst>
                    <a:ext uri="{FF2B5EF4-FFF2-40B4-BE49-F238E27FC236}">
                      <a16:creationId xmlns:a16="http://schemas.microsoft.com/office/drawing/2014/main" id="{70782F00-B8E3-40A4-BBF5-C36DF5488AB0}"/>
                    </a:ext>
                  </a:extLst>
                </p:cNvPr>
                <p:cNvSpPr>
                  <a:spLocks/>
                </p:cNvSpPr>
                <p:nvPr/>
              </p:nvSpPr>
              <p:spPr bwMode="auto">
                <a:xfrm>
                  <a:off x="3863975" y="3163888"/>
                  <a:ext cx="1014413" cy="1020763"/>
                </a:xfrm>
                <a:custGeom>
                  <a:avLst/>
                  <a:gdLst>
                    <a:gd name="T0" fmla="*/ 310 w 310"/>
                    <a:gd name="T1" fmla="*/ 312 h 312"/>
                    <a:gd name="T2" fmla="*/ 310 w 310"/>
                    <a:gd name="T3" fmla="*/ 145 h 312"/>
                    <a:gd name="T4" fmla="*/ 167 w 310"/>
                    <a:gd name="T5" fmla="*/ 0 h 312"/>
                    <a:gd name="T6" fmla="*/ 146 w 310"/>
                    <a:gd name="T7" fmla="*/ 0 h 312"/>
                    <a:gd name="T8" fmla="*/ 0 w 310"/>
                    <a:gd name="T9" fmla="*/ 136 h 312"/>
                    <a:gd name="T10" fmla="*/ 0 w 310"/>
                    <a:gd name="T11" fmla="*/ 174 h 312"/>
                    <a:gd name="T12" fmla="*/ 145 w 310"/>
                    <a:gd name="T13" fmla="*/ 312 h 312"/>
                    <a:gd name="T14" fmla="*/ 310 w 310"/>
                    <a:gd name="T15" fmla="*/ 312 h 3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312">
                      <a:moveTo>
                        <a:pt x="310" y="312"/>
                      </a:moveTo>
                      <a:cubicBezTo>
                        <a:pt x="310" y="145"/>
                        <a:pt x="310" y="145"/>
                        <a:pt x="310" y="145"/>
                      </a:cubicBezTo>
                      <a:cubicBezTo>
                        <a:pt x="310" y="145"/>
                        <a:pt x="309" y="27"/>
                        <a:pt x="167" y="0"/>
                      </a:cubicBezTo>
                      <a:cubicBezTo>
                        <a:pt x="146" y="0"/>
                        <a:pt x="146" y="0"/>
                        <a:pt x="146" y="0"/>
                      </a:cubicBezTo>
                      <a:cubicBezTo>
                        <a:pt x="146" y="0"/>
                        <a:pt x="24" y="3"/>
                        <a:pt x="0" y="136"/>
                      </a:cubicBezTo>
                      <a:cubicBezTo>
                        <a:pt x="0" y="174"/>
                        <a:pt x="0" y="174"/>
                        <a:pt x="0" y="174"/>
                      </a:cubicBezTo>
                      <a:cubicBezTo>
                        <a:pt x="0" y="174"/>
                        <a:pt x="6" y="288"/>
                        <a:pt x="145" y="312"/>
                      </a:cubicBezTo>
                      <a:lnTo>
                        <a:pt x="310" y="3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FFFFFF"/>
                    </a:solidFill>
                    <a:latin typeface="Segoe UI"/>
                  </a:endParaRPr>
                </a:p>
              </p:txBody>
            </p:sp>
            <p:grpSp>
              <p:nvGrpSpPr>
                <p:cNvPr id="15" name="Group 14">
                  <a:extLst>
                    <a:ext uri="{FF2B5EF4-FFF2-40B4-BE49-F238E27FC236}">
                      <a16:creationId xmlns:a16="http://schemas.microsoft.com/office/drawing/2014/main" id="{8AF0CEBC-ABF4-4D23-9CEA-B5996A12EF7B}"/>
                    </a:ext>
                  </a:extLst>
                </p:cNvPr>
                <p:cNvGrpSpPr/>
                <p:nvPr/>
              </p:nvGrpSpPr>
              <p:grpSpPr>
                <a:xfrm>
                  <a:off x="4757622" y="3898504"/>
                  <a:ext cx="538162" cy="645287"/>
                  <a:chOff x="4757738" y="3998152"/>
                  <a:chExt cx="538162" cy="645287"/>
                </a:xfrm>
              </p:grpSpPr>
              <p:sp>
                <p:nvSpPr>
                  <p:cNvPr id="13" name="Isosceles Triangle 12">
                    <a:extLst>
                      <a:ext uri="{FF2B5EF4-FFF2-40B4-BE49-F238E27FC236}">
                        <a16:creationId xmlns:a16="http://schemas.microsoft.com/office/drawing/2014/main" id="{7786AA2C-FC10-459F-BEE8-2E7092841ABD}"/>
                      </a:ext>
                    </a:extLst>
                  </p:cNvPr>
                  <p:cNvSpPr/>
                  <p:nvPr/>
                </p:nvSpPr>
                <p:spPr bwMode="auto">
                  <a:xfrm flipV="1">
                    <a:off x="4757738" y="4366389"/>
                    <a:ext cx="538162" cy="277050"/>
                  </a:xfrm>
                  <a:prstGeom prst="triangle">
                    <a:avLst/>
                  </a:prstGeom>
                  <a:solidFill>
                    <a:srgbClr val="003C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C36AF706-2DF8-4E57-8E78-09300C04A8C9}"/>
                      </a:ext>
                    </a:extLst>
                  </p:cNvPr>
                  <p:cNvSpPr/>
                  <p:nvPr/>
                </p:nvSpPr>
                <p:spPr bwMode="auto">
                  <a:xfrm>
                    <a:off x="4963716" y="3998152"/>
                    <a:ext cx="91678" cy="419068"/>
                  </a:xfrm>
                  <a:prstGeom prst="rect">
                    <a:avLst/>
                  </a:prstGeom>
                  <a:solidFill>
                    <a:srgbClr val="003C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7" name="Isosceles Triangle 16">
                  <a:extLst>
                    <a:ext uri="{FF2B5EF4-FFF2-40B4-BE49-F238E27FC236}">
                      <a16:creationId xmlns:a16="http://schemas.microsoft.com/office/drawing/2014/main" id="{788AC9AC-C168-47A7-9392-207D6EE16082}"/>
                    </a:ext>
                  </a:extLst>
                </p:cNvPr>
                <p:cNvSpPr/>
                <p:nvPr/>
              </p:nvSpPr>
              <p:spPr bwMode="auto">
                <a:xfrm>
                  <a:off x="4650181" y="3621453"/>
                  <a:ext cx="538162" cy="27705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6" name="Rectangle 35">
                <a:extLst>
                  <a:ext uri="{FF2B5EF4-FFF2-40B4-BE49-F238E27FC236}">
                    <a16:creationId xmlns:a16="http://schemas.microsoft.com/office/drawing/2014/main" id="{E8120700-3CEC-4075-B779-B2EE37D8F293}"/>
                  </a:ext>
                </a:extLst>
              </p:cNvPr>
              <p:cNvSpPr/>
              <p:nvPr/>
            </p:nvSpPr>
            <p:spPr bwMode="auto">
              <a:xfrm>
                <a:off x="7957914" y="1615310"/>
                <a:ext cx="91678" cy="2861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8" name="Group 47">
            <a:extLst>
              <a:ext uri="{FF2B5EF4-FFF2-40B4-BE49-F238E27FC236}">
                <a16:creationId xmlns:a16="http://schemas.microsoft.com/office/drawing/2014/main" id="{447FC985-3F4B-468C-9520-7A594390E9DC}"/>
              </a:ext>
            </a:extLst>
          </p:cNvPr>
          <p:cNvGrpSpPr/>
          <p:nvPr/>
        </p:nvGrpSpPr>
        <p:grpSpPr>
          <a:xfrm>
            <a:off x="3352373" y="3077850"/>
            <a:ext cx="1828567" cy="1828567"/>
            <a:chOff x="10160886" y="2582862"/>
            <a:chExt cx="1828800" cy="1828800"/>
          </a:xfrm>
        </p:grpSpPr>
        <p:sp>
          <p:nvSpPr>
            <p:cNvPr id="42" name="Oval 41">
              <a:extLst>
                <a:ext uri="{FF2B5EF4-FFF2-40B4-BE49-F238E27FC236}">
                  <a16:creationId xmlns:a16="http://schemas.microsoft.com/office/drawing/2014/main" id="{A971ABDF-2390-4641-AF2F-CBBE811AC5E1}"/>
                </a:ext>
              </a:extLst>
            </p:cNvPr>
            <p:cNvSpPr/>
            <p:nvPr/>
          </p:nvSpPr>
          <p:spPr bwMode="auto">
            <a:xfrm>
              <a:off x="10160886" y="2582862"/>
              <a:ext cx="1828800" cy="1828800"/>
            </a:xfrm>
            <a:prstGeom prst="ellipse">
              <a:avLst/>
            </a:prstGeom>
            <a:solidFill>
              <a:schemeClr val="tx1"/>
            </a:solidFill>
            <a:ln w="53975">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19365132-D102-47DD-9200-BABE8669F244}"/>
                </a:ext>
              </a:extLst>
            </p:cNvPr>
            <p:cNvGrpSpPr/>
            <p:nvPr/>
          </p:nvGrpSpPr>
          <p:grpSpPr>
            <a:xfrm>
              <a:off x="10369085" y="2867564"/>
              <a:ext cx="1412402" cy="1030796"/>
              <a:chOff x="10558935" y="1987811"/>
              <a:chExt cx="1412402" cy="1030796"/>
            </a:xfrm>
          </p:grpSpPr>
          <p:grpSp>
            <p:nvGrpSpPr>
              <p:cNvPr id="26" name="Group 25">
                <a:extLst>
                  <a:ext uri="{FF2B5EF4-FFF2-40B4-BE49-F238E27FC236}">
                    <a16:creationId xmlns:a16="http://schemas.microsoft.com/office/drawing/2014/main" id="{2DEA4D8C-53B8-4F94-AF82-496D31A07F69}"/>
                  </a:ext>
                </a:extLst>
              </p:cNvPr>
              <p:cNvGrpSpPr/>
              <p:nvPr/>
            </p:nvGrpSpPr>
            <p:grpSpPr>
              <a:xfrm>
                <a:off x="10558935" y="1987811"/>
                <a:ext cx="1412402" cy="1030796"/>
                <a:chOff x="6884988" y="4479926"/>
                <a:chExt cx="1927226" cy="1406524"/>
              </a:xfrm>
            </p:grpSpPr>
            <p:sp>
              <p:nvSpPr>
                <p:cNvPr id="22" name="Freeform 10">
                  <a:extLst>
                    <a:ext uri="{FF2B5EF4-FFF2-40B4-BE49-F238E27FC236}">
                      <a16:creationId xmlns:a16="http://schemas.microsoft.com/office/drawing/2014/main" id="{DF8F0895-52EA-4203-8C4A-15CCC45961B7}"/>
                    </a:ext>
                  </a:extLst>
                </p:cNvPr>
                <p:cNvSpPr>
                  <a:spLocks/>
                </p:cNvSpPr>
                <p:nvPr/>
              </p:nvSpPr>
              <p:spPr bwMode="auto">
                <a:xfrm>
                  <a:off x="7477126" y="4479926"/>
                  <a:ext cx="1335088" cy="1406524"/>
                </a:xfrm>
                <a:custGeom>
                  <a:avLst/>
                  <a:gdLst>
                    <a:gd name="T0" fmla="*/ 0 w 408"/>
                    <a:gd name="T1" fmla="*/ 91 h 429"/>
                    <a:gd name="T2" fmla="*/ 155 w 408"/>
                    <a:gd name="T3" fmla="*/ 251 h 429"/>
                    <a:gd name="T4" fmla="*/ 155 w 408"/>
                    <a:gd name="T5" fmla="*/ 429 h 429"/>
                    <a:gd name="T6" fmla="*/ 267 w 408"/>
                    <a:gd name="T7" fmla="*/ 429 h 429"/>
                    <a:gd name="T8" fmla="*/ 408 w 408"/>
                    <a:gd name="T9" fmla="*/ 302 h 429"/>
                    <a:gd name="T10" fmla="*/ 408 w 408"/>
                    <a:gd name="T11" fmla="*/ 260 h 429"/>
                    <a:gd name="T12" fmla="*/ 263 w 408"/>
                    <a:gd name="T13" fmla="*/ 137 h 429"/>
                    <a:gd name="T14" fmla="*/ 0 w 408"/>
                    <a:gd name="T15" fmla="*/ 91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8" h="429">
                      <a:moveTo>
                        <a:pt x="0" y="91"/>
                      </a:moveTo>
                      <a:cubicBezTo>
                        <a:pt x="0" y="91"/>
                        <a:pt x="132" y="102"/>
                        <a:pt x="155" y="251"/>
                      </a:cubicBezTo>
                      <a:cubicBezTo>
                        <a:pt x="155" y="429"/>
                        <a:pt x="155" y="429"/>
                        <a:pt x="155" y="429"/>
                      </a:cubicBezTo>
                      <a:cubicBezTo>
                        <a:pt x="267" y="429"/>
                        <a:pt x="267" y="429"/>
                        <a:pt x="267" y="429"/>
                      </a:cubicBezTo>
                      <a:cubicBezTo>
                        <a:pt x="267" y="429"/>
                        <a:pt x="380" y="425"/>
                        <a:pt x="408" y="302"/>
                      </a:cubicBezTo>
                      <a:cubicBezTo>
                        <a:pt x="408" y="260"/>
                        <a:pt x="408" y="260"/>
                        <a:pt x="408" y="260"/>
                      </a:cubicBezTo>
                      <a:cubicBezTo>
                        <a:pt x="408" y="260"/>
                        <a:pt x="400" y="144"/>
                        <a:pt x="263" y="137"/>
                      </a:cubicBezTo>
                      <a:cubicBezTo>
                        <a:pt x="248" y="85"/>
                        <a:pt x="129" y="0"/>
                        <a:pt x="0" y="91"/>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FFFFFF"/>
                    </a:solidFill>
                    <a:latin typeface="Segoe UI"/>
                  </a:endParaRPr>
                </a:p>
              </p:txBody>
            </p:sp>
            <p:sp>
              <p:nvSpPr>
                <p:cNvPr id="23" name="Freeform 11">
                  <a:extLst>
                    <a:ext uri="{FF2B5EF4-FFF2-40B4-BE49-F238E27FC236}">
                      <a16:creationId xmlns:a16="http://schemas.microsoft.com/office/drawing/2014/main" id="{BE13659A-4CC2-47D7-B6C9-ACD6A7E7BA35}"/>
                    </a:ext>
                  </a:extLst>
                </p:cNvPr>
                <p:cNvSpPr>
                  <a:spLocks/>
                </p:cNvSpPr>
                <p:nvPr/>
              </p:nvSpPr>
              <p:spPr bwMode="auto">
                <a:xfrm>
                  <a:off x="6884988" y="4862513"/>
                  <a:ext cx="1014413" cy="1023937"/>
                </a:xfrm>
                <a:custGeom>
                  <a:avLst/>
                  <a:gdLst>
                    <a:gd name="T0" fmla="*/ 310 w 310"/>
                    <a:gd name="T1" fmla="*/ 312 h 312"/>
                    <a:gd name="T2" fmla="*/ 310 w 310"/>
                    <a:gd name="T3" fmla="*/ 145 h 312"/>
                    <a:gd name="T4" fmla="*/ 167 w 310"/>
                    <a:gd name="T5" fmla="*/ 0 h 312"/>
                    <a:gd name="T6" fmla="*/ 146 w 310"/>
                    <a:gd name="T7" fmla="*/ 0 h 312"/>
                    <a:gd name="T8" fmla="*/ 0 w 310"/>
                    <a:gd name="T9" fmla="*/ 136 h 312"/>
                    <a:gd name="T10" fmla="*/ 0 w 310"/>
                    <a:gd name="T11" fmla="*/ 174 h 312"/>
                    <a:gd name="T12" fmla="*/ 145 w 310"/>
                    <a:gd name="T13" fmla="*/ 312 h 312"/>
                    <a:gd name="T14" fmla="*/ 310 w 310"/>
                    <a:gd name="T15" fmla="*/ 312 h 3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312">
                      <a:moveTo>
                        <a:pt x="310" y="312"/>
                      </a:moveTo>
                      <a:cubicBezTo>
                        <a:pt x="310" y="145"/>
                        <a:pt x="310" y="145"/>
                        <a:pt x="310" y="145"/>
                      </a:cubicBezTo>
                      <a:cubicBezTo>
                        <a:pt x="310" y="145"/>
                        <a:pt x="309" y="27"/>
                        <a:pt x="167" y="0"/>
                      </a:cubicBezTo>
                      <a:cubicBezTo>
                        <a:pt x="146" y="0"/>
                        <a:pt x="146" y="0"/>
                        <a:pt x="146" y="0"/>
                      </a:cubicBezTo>
                      <a:cubicBezTo>
                        <a:pt x="146" y="0"/>
                        <a:pt x="24" y="3"/>
                        <a:pt x="0" y="136"/>
                      </a:cubicBezTo>
                      <a:cubicBezTo>
                        <a:pt x="0" y="174"/>
                        <a:pt x="0" y="174"/>
                        <a:pt x="0" y="174"/>
                      </a:cubicBezTo>
                      <a:cubicBezTo>
                        <a:pt x="0" y="174"/>
                        <a:pt x="6" y="288"/>
                        <a:pt x="145" y="312"/>
                      </a:cubicBezTo>
                      <a:lnTo>
                        <a:pt x="310" y="3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FFFFFF"/>
                    </a:solidFill>
                    <a:latin typeface="Segoe UI"/>
                  </a:endParaRPr>
                </a:p>
              </p:txBody>
            </p:sp>
          </p:grpSp>
          <p:grpSp>
            <p:nvGrpSpPr>
              <p:cNvPr id="35" name="Group 34">
                <a:extLst>
                  <a:ext uri="{FF2B5EF4-FFF2-40B4-BE49-F238E27FC236}">
                    <a16:creationId xmlns:a16="http://schemas.microsoft.com/office/drawing/2014/main" id="{B6D0DC13-A9CC-4B9C-BAA6-1A0F2BE39D12}"/>
                  </a:ext>
                </a:extLst>
              </p:cNvPr>
              <p:cNvGrpSpPr/>
              <p:nvPr/>
            </p:nvGrpSpPr>
            <p:grpSpPr>
              <a:xfrm>
                <a:off x="10688717" y="2486276"/>
                <a:ext cx="495353" cy="335275"/>
                <a:chOff x="5963443" y="3431063"/>
                <a:chExt cx="502444" cy="340074"/>
              </a:xfrm>
            </p:grpSpPr>
            <p:sp>
              <p:nvSpPr>
                <p:cNvPr id="33" name="Graphic 31">
                  <a:extLst>
                    <a:ext uri="{FF2B5EF4-FFF2-40B4-BE49-F238E27FC236}">
                      <a16:creationId xmlns:a16="http://schemas.microsoft.com/office/drawing/2014/main" id="{F1E1C3A1-EB25-4064-AD95-66350EEE0F40}"/>
                    </a:ext>
                  </a:extLst>
                </p:cNvPr>
                <p:cNvSpPr/>
                <p:nvPr/>
              </p:nvSpPr>
              <p:spPr>
                <a:xfrm>
                  <a:off x="5963443" y="3431063"/>
                  <a:ext cx="495300" cy="123825"/>
                </a:xfrm>
                <a:custGeom>
                  <a:avLst/>
                  <a:gdLst>
                    <a:gd name="connsiteX0" fmla="*/ 11906 w 495300"/>
                    <a:gd name="connsiteY0" fmla="*/ 120491 h 123825"/>
                    <a:gd name="connsiteX1" fmla="*/ 488156 w 495300"/>
                    <a:gd name="connsiteY1" fmla="*/ 120491 h 123825"/>
                    <a:gd name="connsiteX2" fmla="*/ 383381 w 495300"/>
                    <a:gd name="connsiteY2" fmla="*/ 11906 h 123825"/>
                  </a:gdLst>
                  <a:ahLst/>
                  <a:cxnLst>
                    <a:cxn ang="0">
                      <a:pos x="connsiteX0" y="connsiteY0"/>
                    </a:cxn>
                    <a:cxn ang="0">
                      <a:pos x="connsiteX1" y="connsiteY1"/>
                    </a:cxn>
                    <a:cxn ang="0">
                      <a:pos x="connsiteX2" y="connsiteY2"/>
                    </a:cxn>
                  </a:cxnLst>
                  <a:rect l="l" t="t" r="r" b="b"/>
                  <a:pathLst>
                    <a:path w="495300" h="123825">
                      <a:moveTo>
                        <a:pt x="11906" y="120491"/>
                      </a:moveTo>
                      <a:lnTo>
                        <a:pt x="488156" y="120491"/>
                      </a:lnTo>
                      <a:lnTo>
                        <a:pt x="383381" y="11906"/>
                      </a:lnTo>
                    </a:path>
                  </a:pathLst>
                </a:custGeom>
                <a:noFill/>
                <a:ln w="50800" cap="rnd">
                  <a:solidFill>
                    <a:schemeClr val="tx1"/>
                  </a:solidFill>
                  <a:prstDash val="solid"/>
                  <a:round/>
                </a:ln>
              </p:spPr>
              <p:txBody>
                <a:bodyPr rtlCol="0" anchor="ctr"/>
                <a:lstStyle/>
                <a:p>
                  <a:pPr defTabSz="932649"/>
                  <a:endParaRPr lang="en-US">
                    <a:solidFill>
                      <a:srgbClr val="FFFFFF"/>
                    </a:solidFill>
                    <a:latin typeface="Segoe UI"/>
                  </a:endParaRPr>
                </a:p>
              </p:txBody>
            </p:sp>
            <p:sp>
              <p:nvSpPr>
                <p:cNvPr id="34" name="Graphic 31">
                  <a:extLst>
                    <a:ext uri="{FF2B5EF4-FFF2-40B4-BE49-F238E27FC236}">
                      <a16:creationId xmlns:a16="http://schemas.microsoft.com/office/drawing/2014/main" id="{8EF90154-187E-48A4-85EE-4A60EE301CDD}"/>
                    </a:ext>
                  </a:extLst>
                </p:cNvPr>
                <p:cNvSpPr/>
                <p:nvPr/>
              </p:nvSpPr>
              <p:spPr>
                <a:xfrm flipH="1" flipV="1">
                  <a:off x="5970587" y="3647312"/>
                  <a:ext cx="495300" cy="123825"/>
                </a:xfrm>
                <a:custGeom>
                  <a:avLst/>
                  <a:gdLst>
                    <a:gd name="connsiteX0" fmla="*/ 11906 w 495300"/>
                    <a:gd name="connsiteY0" fmla="*/ 120491 h 123825"/>
                    <a:gd name="connsiteX1" fmla="*/ 488156 w 495300"/>
                    <a:gd name="connsiteY1" fmla="*/ 120491 h 123825"/>
                    <a:gd name="connsiteX2" fmla="*/ 383381 w 495300"/>
                    <a:gd name="connsiteY2" fmla="*/ 11906 h 123825"/>
                  </a:gdLst>
                  <a:ahLst/>
                  <a:cxnLst>
                    <a:cxn ang="0">
                      <a:pos x="connsiteX0" y="connsiteY0"/>
                    </a:cxn>
                    <a:cxn ang="0">
                      <a:pos x="connsiteX1" y="connsiteY1"/>
                    </a:cxn>
                    <a:cxn ang="0">
                      <a:pos x="connsiteX2" y="connsiteY2"/>
                    </a:cxn>
                  </a:cxnLst>
                  <a:rect l="l" t="t" r="r" b="b"/>
                  <a:pathLst>
                    <a:path w="495300" h="123825">
                      <a:moveTo>
                        <a:pt x="11906" y="120491"/>
                      </a:moveTo>
                      <a:lnTo>
                        <a:pt x="488156" y="120491"/>
                      </a:lnTo>
                      <a:lnTo>
                        <a:pt x="383381" y="11906"/>
                      </a:lnTo>
                    </a:path>
                  </a:pathLst>
                </a:custGeom>
                <a:noFill/>
                <a:ln w="50800" cap="rnd">
                  <a:solidFill>
                    <a:schemeClr val="tx1"/>
                  </a:solidFill>
                  <a:prstDash val="solid"/>
                  <a:round/>
                </a:ln>
              </p:spPr>
              <p:txBody>
                <a:bodyPr rtlCol="0" anchor="ctr"/>
                <a:lstStyle/>
                <a:p>
                  <a:pPr defTabSz="932649"/>
                  <a:endParaRPr lang="en-US">
                    <a:solidFill>
                      <a:srgbClr val="FFFFFF"/>
                    </a:solidFill>
                    <a:latin typeface="Segoe UI"/>
                  </a:endParaRPr>
                </a:p>
              </p:txBody>
            </p:sp>
          </p:grpSp>
        </p:grpSp>
      </p:grpSp>
    </p:spTree>
    <p:extLst>
      <p:ext uri="{BB962C8B-B14F-4D97-AF65-F5344CB8AC3E}">
        <p14:creationId xmlns:p14="http://schemas.microsoft.com/office/powerpoint/2010/main" val="3612392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700" fill="hold"/>
                                        <p:tgtEl>
                                          <p:spTgt spid="47"/>
                                        </p:tgtEl>
                                        <p:attrNameLst>
                                          <p:attrName>ppt_x</p:attrName>
                                        </p:attrNameLst>
                                      </p:cBhvr>
                                      <p:tavLst>
                                        <p:tav tm="0">
                                          <p:val>
                                            <p:strVal val="#ppt_x"/>
                                          </p:val>
                                        </p:tav>
                                        <p:tav tm="100000">
                                          <p:val>
                                            <p:strVal val="#ppt_x"/>
                                          </p:val>
                                        </p:tav>
                                      </p:tavLst>
                                    </p:anim>
                                    <p:anim calcmode="lin" valueType="num">
                                      <p:cBhvr additive="base">
                                        <p:cTn id="8" dur="7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30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700" fill="hold"/>
                                        <p:tgtEl>
                                          <p:spTgt spid="49"/>
                                        </p:tgtEl>
                                        <p:attrNameLst>
                                          <p:attrName>ppt_x</p:attrName>
                                        </p:attrNameLst>
                                      </p:cBhvr>
                                      <p:tavLst>
                                        <p:tav tm="0">
                                          <p:val>
                                            <p:strVal val="#ppt_x"/>
                                          </p:val>
                                        </p:tav>
                                        <p:tav tm="100000">
                                          <p:val>
                                            <p:strVal val="#ppt_x"/>
                                          </p:val>
                                        </p:tav>
                                      </p:tavLst>
                                    </p:anim>
                                    <p:anim calcmode="lin" valueType="num">
                                      <p:cBhvr additive="base">
                                        <p:cTn id="12" dur="7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5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700" fill="hold"/>
                                        <p:tgtEl>
                                          <p:spTgt spid="48"/>
                                        </p:tgtEl>
                                        <p:attrNameLst>
                                          <p:attrName>ppt_x</p:attrName>
                                        </p:attrNameLst>
                                      </p:cBhvr>
                                      <p:tavLst>
                                        <p:tav tm="0">
                                          <p:val>
                                            <p:strVal val="#ppt_x"/>
                                          </p:val>
                                        </p:tav>
                                        <p:tav tm="100000">
                                          <p:val>
                                            <p:strVal val="#ppt_x"/>
                                          </p:val>
                                        </p:tav>
                                      </p:tavLst>
                                    </p:anim>
                                    <p:anim calcmode="lin" valueType="num">
                                      <p:cBhvr additive="base">
                                        <p:cTn id="16" dur="7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66CE3-9148-4BC3-9A7F-C5DE8658C4E9}"/>
              </a:ext>
            </a:extLst>
          </p:cNvPr>
          <p:cNvSpPr>
            <a:spLocks noGrp="1"/>
          </p:cNvSpPr>
          <p:nvPr>
            <p:ph type="title"/>
          </p:nvPr>
        </p:nvSpPr>
        <p:spPr>
          <a:xfrm>
            <a:off x="465080" y="633144"/>
            <a:ext cx="11531715" cy="411110"/>
          </a:xfrm>
          <a:noFill/>
        </p:spPr>
        <p:txBody>
          <a:bodyPr/>
          <a:lstStyle/>
          <a:p>
            <a:r>
              <a:rPr lang="en-US">
                <a:gradFill>
                  <a:gsLst>
                    <a:gs pos="0">
                      <a:schemeClr val="bg1"/>
                    </a:gs>
                    <a:gs pos="100000">
                      <a:schemeClr val="bg1"/>
                    </a:gs>
                  </a:gsLst>
                  <a:lin ang="5400000" scaled="0"/>
                </a:gradFill>
              </a:rPr>
              <a:t>Azure Data Box: how it works</a:t>
            </a:r>
          </a:p>
        </p:txBody>
      </p:sp>
      <p:sp>
        <p:nvSpPr>
          <p:cNvPr id="169" name="Rectangle 628">
            <a:extLst>
              <a:ext uri="{FF2B5EF4-FFF2-40B4-BE49-F238E27FC236}">
                <a16:creationId xmlns:a16="http://schemas.microsoft.com/office/drawing/2014/main" id="{AB600BCF-A12A-43CB-B0D6-4B607951DCA7}"/>
              </a:ext>
            </a:extLst>
          </p:cNvPr>
          <p:cNvSpPr>
            <a:spLocks noChangeArrowheads="1"/>
          </p:cNvSpPr>
          <p:nvPr/>
        </p:nvSpPr>
        <p:spPr bwMode="auto">
          <a:xfrm rot="16200000" flipV="1">
            <a:off x="7989640" y="-598064"/>
            <a:ext cx="14080" cy="103254"/>
          </a:xfrm>
          <a:prstGeom prst="rect">
            <a:avLst/>
          </a:prstGeom>
          <a:solidFill>
            <a:schemeClr val="bg1">
              <a:alpha val="20000"/>
            </a:schemeClr>
          </a:solidFill>
          <a:ln>
            <a:noFill/>
          </a:ln>
        </p:spPr>
        <p:txBody>
          <a:bodyPr rot="0" spcFirstLastPara="0" vertOverflow="overflow" horzOverflow="overflow" vert="horz" wrap="square" lIns="91428" tIns="45714" rIns="91428" bIns="45714" numCol="1" spcCol="0" rtlCol="0" fromWordArt="0" anchor="t" anchorCtr="0" forceAA="0" compatLnSpc="1">
            <a:prstTxWarp prst="textNoShape">
              <a:avLst/>
            </a:prstTxWarp>
            <a:noAutofit/>
          </a:bodyPr>
          <a:lstStyle/>
          <a:p>
            <a:pPr defTabSz="914309">
              <a:defRPr/>
            </a:pPr>
            <a:endParaRPr lang="en-US">
              <a:solidFill>
                <a:srgbClr val="505050"/>
              </a:solidFill>
              <a:latin typeface="Segoe UI"/>
            </a:endParaRPr>
          </a:p>
        </p:txBody>
      </p:sp>
      <p:sp>
        <p:nvSpPr>
          <p:cNvPr id="253" name="Rectangle 9">
            <a:extLst>
              <a:ext uri="{FF2B5EF4-FFF2-40B4-BE49-F238E27FC236}">
                <a16:creationId xmlns:a16="http://schemas.microsoft.com/office/drawing/2014/main" id="{DA685069-01DC-4A02-83B8-09C9CE7D5013}"/>
              </a:ext>
            </a:extLst>
          </p:cNvPr>
          <p:cNvSpPr>
            <a:spLocks noChangeArrowheads="1"/>
          </p:cNvSpPr>
          <p:nvPr/>
        </p:nvSpPr>
        <p:spPr bwMode="auto">
          <a:xfrm>
            <a:off x="1" y="5639812"/>
            <a:ext cx="12434888" cy="135426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55" name="Freeform 11">
            <a:extLst>
              <a:ext uri="{FF2B5EF4-FFF2-40B4-BE49-F238E27FC236}">
                <a16:creationId xmlns:a16="http://schemas.microsoft.com/office/drawing/2014/main" id="{368AE4A7-14CC-42FE-9972-2CC6124CB3C7}"/>
              </a:ext>
            </a:extLst>
          </p:cNvPr>
          <p:cNvSpPr>
            <a:spLocks/>
          </p:cNvSpPr>
          <p:nvPr/>
        </p:nvSpPr>
        <p:spPr bwMode="auto">
          <a:xfrm>
            <a:off x="1" y="3849806"/>
            <a:ext cx="12434888" cy="1924372"/>
          </a:xfrm>
          <a:custGeom>
            <a:avLst/>
            <a:gdLst>
              <a:gd name="T0" fmla="*/ 2573 w 2687"/>
              <a:gd name="T1" fmla="*/ 227 h 511"/>
              <a:gd name="T2" fmla="*/ 2424 w 2687"/>
              <a:gd name="T3" fmla="*/ 287 h 511"/>
              <a:gd name="T4" fmla="*/ 2315 w 2687"/>
              <a:gd name="T5" fmla="*/ 148 h 511"/>
              <a:gd name="T6" fmla="*/ 2282 w 2687"/>
              <a:gd name="T7" fmla="*/ 104 h 511"/>
              <a:gd name="T8" fmla="*/ 2186 w 2687"/>
              <a:gd name="T9" fmla="*/ 148 h 511"/>
              <a:gd name="T10" fmla="*/ 2153 w 2687"/>
              <a:gd name="T11" fmla="*/ 185 h 511"/>
              <a:gd name="T12" fmla="*/ 2077 w 2687"/>
              <a:gd name="T13" fmla="*/ 63 h 511"/>
              <a:gd name="T14" fmla="*/ 1938 w 2687"/>
              <a:gd name="T15" fmla="*/ 0 h 511"/>
              <a:gd name="T16" fmla="*/ 1715 w 2687"/>
              <a:gd name="T17" fmla="*/ 148 h 511"/>
              <a:gd name="T18" fmla="*/ 1685 w 2687"/>
              <a:gd name="T19" fmla="*/ 104 h 511"/>
              <a:gd name="T20" fmla="*/ 1589 w 2687"/>
              <a:gd name="T21" fmla="*/ 148 h 511"/>
              <a:gd name="T22" fmla="*/ 1557 w 2687"/>
              <a:gd name="T23" fmla="*/ 287 h 511"/>
              <a:gd name="T24" fmla="*/ 1447 w 2687"/>
              <a:gd name="T25" fmla="*/ 227 h 511"/>
              <a:gd name="T26" fmla="*/ 1298 w 2687"/>
              <a:gd name="T27" fmla="*/ 185 h 511"/>
              <a:gd name="T28" fmla="*/ 1126 w 2687"/>
              <a:gd name="T29" fmla="*/ 53 h 511"/>
              <a:gd name="T30" fmla="*/ 1008 w 2687"/>
              <a:gd name="T31" fmla="*/ 268 h 511"/>
              <a:gd name="T32" fmla="*/ 903 w 2687"/>
              <a:gd name="T33" fmla="*/ 227 h 511"/>
              <a:gd name="T34" fmla="*/ 763 w 2687"/>
              <a:gd name="T35" fmla="*/ 227 h 511"/>
              <a:gd name="T36" fmla="*/ 743 w 2687"/>
              <a:gd name="T37" fmla="*/ 287 h 511"/>
              <a:gd name="T38" fmla="*/ 633 w 2687"/>
              <a:gd name="T39" fmla="*/ 246 h 511"/>
              <a:gd name="T40" fmla="*/ 601 w 2687"/>
              <a:gd name="T41" fmla="*/ 202 h 511"/>
              <a:gd name="T42" fmla="*/ 505 w 2687"/>
              <a:gd name="T43" fmla="*/ 246 h 511"/>
              <a:gd name="T44" fmla="*/ 473 w 2687"/>
              <a:gd name="T45" fmla="*/ 365 h 511"/>
              <a:gd name="T46" fmla="*/ 327 w 2687"/>
              <a:gd name="T47" fmla="*/ 268 h 511"/>
              <a:gd name="T48" fmla="*/ 187 w 2687"/>
              <a:gd name="T49" fmla="*/ 348 h 511"/>
              <a:gd name="T50" fmla="*/ 0 w 2687"/>
              <a:gd name="T51" fmla="*/ 511 h 511"/>
              <a:gd name="T52" fmla="*/ 188 w 2687"/>
              <a:gd name="T53" fmla="*/ 511 h 511"/>
              <a:gd name="T54" fmla="*/ 327 w 2687"/>
              <a:gd name="T55" fmla="*/ 511 h 511"/>
              <a:gd name="T56" fmla="*/ 496 w 2687"/>
              <a:gd name="T57" fmla="*/ 511 h 511"/>
              <a:gd name="T58" fmla="*/ 633 w 2687"/>
              <a:gd name="T59" fmla="*/ 511 h 511"/>
              <a:gd name="T60" fmla="*/ 694 w 2687"/>
              <a:gd name="T61" fmla="*/ 511 h 511"/>
              <a:gd name="T62" fmla="*/ 761 w 2687"/>
              <a:gd name="T63" fmla="*/ 511 h 511"/>
              <a:gd name="T64" fmla="*/ 775 w 2687"/>
              <a:gd name="T65" fmla="*/ 511 h 511"/>
              <a:gd name="T66" fmla="*/ 894 w 2687"/>
              <a:gd name="T67" fmla="*/ 511 h 511"/>
              <a:gd name="T68" fmla="*/ 1008 w 2687"/>
              <a:gd name="T69" fmla="*/ 511 h 511"/>
              <a:gd name="T70" fmla="*/ 1052 w 2687"/>
              <a:gd name="T71" fmla="*/ 511 h 511"/>
              <a:gd name="T72" fmla="*/ 1298 w 2687"/>
              <a:gd name="T73" fmla="*/ 511 h 511"/>
              <a:gd name="T74" fmla="*/ 1447 w 2687"/>
              <a:gd name="T75" fmla="*/ 511 h 511"/>
              <a:gd name="T76" fmla="*/ 1578 w 2687"/>
              <a:gd name="T77" fmla="*/ 511 h 511"/>
              <a:gd name="T78" fmla="*/ 1717 w 2687"/>
              <a:gd name="T79" fmla="*/ 511 h 511"/>
              <a:gd name="T80" fmla="*/ 1938 w 2687"/>
              <a:gd name="T81" fmla="*/ 511 h 511"/>
              <a:gd name="T82" fmla="*/ 2077 w 2687"/>
              <a:gd name="T83" fmla="*/ 511 h 511"/>
              <a:gd name="T84" fmla="*/ 2177 w 2687"/>
              <a:gd name="T85" fmla="*/ 511 h 511"/>
              <a:gd name="T86" fmla="*/ 2315 w 2687"/>
              <a:gd name="T87" fmla="*/ 511 h 511"/>
              <a:gd name="T88" fmla="*/ 2424 w 2687"/>
              <a:gd name="T89" fmla="*/ 511 h 511"/>
              <a:gd name="T90" fmla="*/ 2573 w 2687"/>
              <a:gd name="T91" fmla="*/ 511 h 511"/>
              <a:gd name="T92" fmla="*/ 2687 w 2687"/>
              <a:gd name="T93" fmla="*/ 41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87" h="511">
                <a:moveTo>
                  <a:pt x="2573" y="416"/>
                </a:moveTo>
                <a:lnTo>
                  <a:pt x="2573" y="227"/>
                </a:lnTo>
                <a:lnTo>
                  <a:pt x="2424" y="227"/>
                </a:lnTo>
                <a:lnTo>
                  <a:pt x="2424" y="287"/>
                </a:lnTo>
                <a:lnTo>
                  <a:pt x="2315" y="287"/>
                </a:lnTo>
                <a:lnTo>
                  <a:pt x="2315" y="148"/>
                </a:lnTo>
                <a:lnTo>
                  <a:pt x="2282" y="148"/>
                </a:lnTo>
                <a:lnTo>
                  <a:pt x="2282" y="104"/>
                </a:lnTo>
                <a:lnTo>
                  <a:pt x="2186" y="104"/>
                </a:lnTo>
                <a:lnTo>
                  <a:pt x="2186" y="148"/>
                </a:lnTo>
                <a:lnTo>
                  <a:pt x="2153" y="148"/>
                </a:lnTo>
                <a:lnTo>
                  <a:pt x="2153" y="185"/>
                </a:lnTo>
                <a:lnTo>
                  <a:pt x="2077" y="185"/>
                </a:lnTo>
                <a:lnTo>
                  <a:pt x="2077" y="63"/>
                </a:lnTo>
                <a:lnTo>
                  <a:pt x="1938" y="176"/>
                </a:lnTo>
                <a:lnTo>
                  <a:pt x="1938" y="0"/>
                </a:lnTo>
                <a:lnTo>
                  <a:pt x="1715" y="0"/>
                </a:lnTo>
                <a:lnTo>
                  <a:pt x="1715" y="148"/>
                </a:lnTo>
                <a:lnTo>
                  <a:pt x="1685" y="148"/>
                </a:lnTo>
                <a:lnTo>
                  <a:pt x="1685" y="104"/>
                </a:lnTo>
                <a:lnTo>
                  <a:pt x="1589" y="104"/>
                </a:lnTo>
                <a:lnTo>
                  <a:pt x="1589" y="148"/>
                </a:lnTo>
                <a:lnTo>
                  <a:pt x="1557" y="148"/>
                </a:lnTo>
                <a:lnTo>
                  <a:pt x="1557" y="287"/>
                </a:lnTo>
                <a:lnTo>
                  <a:pt x="1447" y="287"/>
                </a:lnTo>
                <a:lnTo>
                  <a:pt x="1447" y="227"/>
                </a:lnTo>
                <a:lnTo>
                  <a:pt x="1298" y="227"/>
                </a:lnTo>
                <a:lnTo>
                  <a:pt x="1298" y="185"/>
                </a:lnTo>
                <a:lnTo>
                  <a:pt x="1126" y="185"/>
                </a:lnTo>
                <a:lnTo>
                  <a:pt x="1126" y="53"/>
                </a:lnTo>
                <a:lnTo>
                  <a:pt x="1008" y="53"/>
                </a:lnTo>
                <a:lnTo>
                  <a:pt x="1008" y="268"/>
                </a:lnTo>
                <a:lnTo>
                  <a:pt x="903" y="268"/>
                </a:lnTo>
                <a:lnTo>
                  <a:pt x="903" y="227"/>
                </a:lnTo>
                <a:lnTo>
                  <a:pt x="893" y="227"/>
                </a:lnTo>
                <a:lnTo>
                  <a:pt x="763" y="227"/>
                </a:lnTo>
                <a:lnTo>
                  <a:pt x="743" y="227"/>
                </a:lnTo>
                <a:lnTo>
                  <a:pt x="743" y="287"/>
                </a:lnTo>
                <a:lnTo>
                  <a:pt x="633" y="287"/>
                </a:lnTo>
                <a:lnTo>
                  <a:pt x="633" y="246"/>
                </a:lnTo>
                <a:lnTo>
                  <a:pt x="601" y="246"/>
                </a:lnTo>
                <a:lnTo>
                  <a:pt x="601" y="202"/>
                </a:lnTo>
                <a:lnTo>
                  <a:pt x="505" y="202"/>
                </a:lnTo>
                <a:lnTo>
                  <a:pt x="505" y="246"/>
                </a:lnTo>
                <a:lnTo>
                  <a:pt x="473" y="246"/>
                </a:lnTo>
                <a:lnTo>
                  <a:pt x="473" y="365"/>
                </a:lnTo>
                <a:lnTo>
                  <a:pt x="327" y="365"/>
                </a:lnTo>
                <a:lnTo>
                  <a:pt x="327" y="268"/>
                </a:lnTo>
                <a:lnTo>
                  <a:pt x="187" y="268"/>
                </a:lnTo>
                <a:lnTo>
                  <a:pt x="187" y="348"/>
                </a:lnTo>
                <a:lnTo>
                  <a:pt x="0" y="348"/>
                </a:lnTo>
                <a:lnTo>
                  <a:pt x="0" y="511"/>
                </a:lnTo>
                <a:lnTo>
                  <a:pt x="187" y="511"/>
                </a:lnTo>
                <a:lnTo>
                  <a:pt x="188" y="511"/>
                </a:lnTo>
                <a:lnTo>
                  <a:pt x="324" y="511"/>
                </a:lnTo>
                <a:lnTo>
                  <a:pt x="327" y="511"/>
                </a:lnTo>
                <a:lnTo>
                  <a:pt x="473" y="511"/>
                </a:lnTo>
                <a:lnTo>
                  <a:pt x="496" y="511"/>
                </a:lnTo>
                <a:lnTo>
                  <a:pt x="611" y="511"/>
                </a:lnTo>
                <a:lnTo>
                  <a:pt x="633" y="511"/>
                </a:lnTo>
                <a:lnTo>
                  <a:pt x="636" y="511"/>
                </a:lnTo>
                <a:lnTo>
                  <a:pt x="694" y="511"/>
                </a:lnTo>
                <a:lnTo>
                  <a:pt x="743" y="511"/>
                </a:lnTo>
                <a:lnTo>
                  <a:pt x="761" y="511"/>
                </a:lnTo>
                <a:lnTo>
                  <a:pt x="763" y="511"/>
                </a:lnTo>
                <a:lnTo>
                  <a:pt x="775" y="511"/>
                </a:lnTo>
                <a:lnTo>
                  <a:pt x="893" y="511"/>
                </a:lnTo>
                <a:lnTo>
                  <a:pt x="894" y="511"/>
                </a:lnTo>
                <a:lnTo>
                  <a:pt x="903" y="511"/>
                </a:lnTo>
                <a:lnTo>
                  <a:pt x="1008" y="511"/>
                </a:lnTo>
                <a:lnTo>
                  <a:pt x="1034" y="511"/>
                </a:lnTo>
                <a:lnTo>
                  <a:pt x="1052" y="511"/>
                </a:lnTo>
                <a:lnTo>
                  <a:pt x="1126" y="511"/>
                </a:lnTo>
                <a:lnTo>
                  <a:pt x="1298" y="511"/>
                </a:lnTo>
                <a:lnTo>
                  <a:pt x="1430" y="511"/>
                </a:lnTo>
                <a:lnTo>
                  <a:pt x="1447" y="511"/>
                </a:lnTo>
                <a:lnTo>
                  <a:pt x="1557" y="511"/>
                </a:lnTo>
                <a:lnTo>
                  <a:pt x="1578" y="511"/>
                </a:lnTo>
                <a:lnTo>
                  <a:pt x="1715" y="511"/>
                </a:lnTo>
                <a:lnTo>
                  <a:pt x="1717" y="511"/>
                </a:lnTo>
                <a:lnTo>
                  <a:pt x="1933" y="511"/>
                </a:lnTo>
                <a:lnTo>
                  <a:pt x="1938" y="511"/>
                </a:lnTo>
                <a:lnTo>
                  <a:pt x="2005" y="511"/>
                </a:lnTo>
                <a:lnTo>
                  <a:pt x="2077" y="511"/>
                </a:lnTo>
                <a:lnTo>
                  <a:pt x="2153" y="511"/>
                </a:lnTo>
                <a:lnTo>
                  <a:pt x="2177" y="511"/>
                </a:lnTo>
                <a:lnTo>
                  <a:pt x="2292" y="511"/>
                </a:lnTo>
                <a:lnTo>
                  <a:pt x="2315" y="511"/>
                </a:lnTo>
                <a:lnTo>
                  <a:pt x="2375" y="511"/>
                </a:lnTo>
                <a:lnTo>
                  <a:pt x="2424" y="511"/>
                </a:lnTo>
                <a:lnTo>
                  <a:pt x="2441" y="511"/>
                </a:lnTo>
                <a:lnTo>
                  <a:pt x="2573" y="511"/>
                </a:lnTo>
                <a:lnTo>
                  <a:pt x="2687" y="511"/>
                </a:lnTo>
                <a:lnTo>
                  <a:pt x="2687" y="416"/>
                </a:lnTo>
                <a:lnTo>
                  <a:pt x="2573" y="416"/>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56" name="Freeform 12">
            <a:extLst>
              <a:ext uri="{FF2B5EF4-FFF2-40B4-BE49-F238E27FC236}">
                <a16:creationId xmlns:a16="http://schemas.microsoft.com/office/drawing/2014/main" id="{E43368AE-8464-4829-B485-D271D11217B3}"/>
              </a:ext>
            </a:extLst>
          </p:cNvPr>
          <p:cNvSpPr>
            <a:spLocks/>
          </p:cNvSpPr>
          <p:nvPr/>
        </p:nvSpPr>
        <p:spPr bwMode="auto">
          <a:xfrm>
            <a:off x="4041941" y="4401541"/>
            <a:ext cx="8392948" cy="1596129"/>
          </a:xfrm>
          <a:custGeom>
            <a:avLst/>
            <a:gdLst>
              <a:gd name="T0" fmla="*/ 2573 w 2687"/>
              <a:gd name="T1" fmla="*/ 227 h 511"/>
              <a:gd name="T2" fmla="*/ 2424 w 2687"/>
              <a:gd name="T3" fmla="*/ 287 h 511"/>
              <a:gd name="T4" fmla="*/ 2315 w 2687"/>
              <a:gd name="T5" fmla="*/ 148 h 511"/>
              <a:gd name="T6" fmla="*/ 2282 w 2687"/>
              <a:gd name="T7" fmla="*/ 104 h 511"/>
              <a:gd name="T8" fmla="*/ 2186 w 2687"/>
              <a:gd name="T9" fmla="*/ 148 h 511"/>
              <a:gd name="T10" fmla="*/ 2153 w 2687"/>
              <a:gd name="T11" fmla="*/ 185 h 511"/>
              <a:gd name="T12" fmla="*/ 2077 w 2687"/>
              <a:gd name="T13" fmla="*/ 63 h 511"/>
              <a:gd name="T14" fmla="*/ 1938 w 2687"/>
              <a:gd name="T15" fmla="*/ 0 h 511"/>
              <a:gd name="T16" fmla="*/ 1715 w 2687"/>
              <a:gd name="T17" fmla="*/ 148 h 511"/>
              <a:gd name="T18" fmla="*/ 1685 w 2687"/>
              <a:gd name="T19" fmla="*/ 104 h 511"/>
              <a:gd name="T20" fmla="*/ 1589 w 2687"/>
              <a:gd name="T21" fmla="*/ 148 h 511"/>
              <a:gd name="T22" fmla="*/ 1557 w 2687"/>
              <a:gd name="T23" fmla="*/ 287 h 511"/>
              <a:gd name="T24" fmla="*/ 1447 w 2687"/>
              <a:gd name="T25" fmla="*/ 227 h 511"/>
              <a:gd name="T26" fmla="*/ 1298 w 2687"/>
              <a:gd name="T27" fmla="*/ 185 h 511"/>
              <a:gd name="T28" fmla="*/ 1126 w 2687"/>
              <a:gd name="T29" fmla="*/ 53 h 511"/>
              <a:gd name="T30" fmla="*/ 1008 w 2687"/>
              <a:gd name="T31" fmla="*/ 268 h 511"/>
              <a:gd name="T32" fmla="*/ 903 w 2687"/>
              <a:gd name="T33" fmla="*/ 227 h 511"/>
              <a:gd name="T34" fmla="*/ 763 w 2687"/>
              <a:gd name="T35" fmla="*/ 227 h 511"/>
              <a:gd name="T36" fmla="*/ 743 w 2687"/>
              <a:gd name="T37" fmla="*/ 287 h 511"/>
              <a:gd name="T38" fmla="*/ 633 w 2687"/>
              <a:gd name="T39" fmla="*/ 246 h 511"/>
              <a:gd name="T40" fmla="*/ 601 w 2687"/>
              <a:gd name="T41" fmla="*/ 202 h 511"/>
              <a:gd name="T42" fmla="*/ 505 w 2687"/>
              <a:gd name="T43" fmla="*/ 246 h 511"/>
              <a:gd name="T44" fmla="*/ 473 w 2687"/>
              <a:gd name="T45" fmla="*/ 365 h 511"/>
              <a:gd name="T46" fmla="*/ 327 w 2687"/>
              <a:gd name="T47" fmla="*/ 268 h 511"/>
              <a:gd name="T48" fmla="*/ 187 w 2687"/>
              <a:gd name="T49" fmla="*/ 348 h 511"/>
              <a:gd name="T50" fmla="*/ 0 w 2687"/>
              <a:gd name="T51" fmla="*/ 511 h 511"/>
              <a:gd name="T52" fmla="*/ 188 w 2687"/>
              <a:gd name="T53" fmla="*/ 511 h 511"/>
              <a:gd name="T54" fmla="*/ 327 w 2687"/>
              <a:gd name="T55" fmla="*/ 511 h 511"/>
              <a:gd name="T56" fmla="*/ 496 w 2687"/>
              <a:gd name="T57" fmla="*/ 511 h 511"/>
              <a:gd name="T58" fmla="*/ 633 w 2687"/>
              <a:gd name="T59" fmla="*/ 511 h 511"/>
              <a:gd name="T60" fmla="*/ 694 w 2687"/>
              <a:gd name="T61" fmla="*/ 511 h 511"/>
              <a:gd name="T62" fmla="*/ 761 w 2687"/>
              <a:gd name="T63" fmla="*/ 511 h 511"/>
              <a:gd name="T64" fmla="*/ 775 w 2687"/>
              <a:gd name="T65" fmla="*/ 511 h 511"/>
              <a:gd name="T66" fmla="*/ 894 w 2687"/>
              <a:gd name="T67" fmla="*/ 511 h 511"/>
              <a:gd name="T68" fmla="*/ 1008 w 2687"/>
              <a:gd name="T69" fmla="*/ 511 h 511"/>
              <a:gd name="T70" fmla="*/ 1052 w 2687"/>
              <a:gd name="T71" fmla="*/ 511 h 511"/>
              <a:gd name="T72" fmla="*/ 1298 w 2687"/>
              <a:gd name="T73" fmla="*/ 511 h 511"/>
              <a:gd name="T74" fmla="*/ 1447 w 2687"/>
              <a:gd name="T75" fmla="*/ 511 h 511"/>
              <a:gd name="T76" fmla="*/ 1578 w 2687"/>
              <a:gd name="T77" fmla="*/ 511 h 511"/>
              <a:gd name="T78" fmla="*/ 1717 w 2687"/>
              <a:gd name="T79" fmla="*/ 511 h 511"/>
              <a:gd name="T80" fmla="*/ 1938 w 2687"/>
              <a:gd name="T81" fmla="*/ 511 h 511"/>
              <a:gd name="T82" fmla="*/ 2077 w 2687"/>
              <a:gd name="T83" fmla="*/ 511 h 511"/>
              <a:gd name="T84" fmla="*/ 2177 w 2687"/>
              <a:gd name="T85" fmla="*/ 511 h 511"/>
              <a:gd name="T86" fmla="*/ 2315 w 2687"/>
              <a:gd name="T87" fmla="*/ 511 h 511"/>
              <a:gd name="T88" fmla="*/ 2424 w 2687"/>
              <a:gd name="T89" fmla="*/ 511 h 511"/>
              <a:gd name="T90" fmla="*/ 2573 w 2687"/>
              <a:gd name="T91" fmla="*/ 511 h 511"/>
              <a:gd name="T92" fmla="*/ 2687 w 2687"/>
              <a:gd name="T93" fmla="*/ 41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87" h="511">
                <a:moveTo>
                  <a:pt x="2573" y="416"/>
                </a:moveTo>
                <a:lnTo>
                  <a:pt x="2573" y="227"/>
                </a:lnTo>
                <a:lnTo>
                  <a:pt x="2424" y="227"/>
                </a:lnTo>
                <a:lnTo>
                  <a:pt x="2424" y="287"/>
                </a:lnTo>
                <a:lnTo>
                  <a:pt x="2315" y="287"/>
                </a:lnTo>
                <a:lnTo>
                  <a:pt x="2315" y="148"/>
                </a:lnTo>
                <a:lnTo>
                  <a:pt x="2282" y="148"/>
                </a:lnTo>
                <a:lnTo>
                  <a:pt x="2282" y="104"/>
                </a:lnTo>
                <a:lnTo>
                  <a:pt x="2186" y="104"/>
                </a:lnTo>
                <a:lnTo>
                  <a:pt x="2186" y="148"/>
                </a:lnTo>
                <a:lnTo>
                  <a:pt x="2153" y="148"/>
                </a:lnTo>
                <a:lnTo>
                  <a:pt x="2153" y="185"/>
                </a:lnTo>
                <a:lnTo>
                  <a:pt x="2077" y="185"/>
                </a:lnTo>
                <a:lnTo>
                  <a:pt x="2077" y="63"/>
                </a:lnTo>
                <a:lnTo>
                  <a:pt x="1938" y="176"/>
                </a:lnTo>
                <a:lnTo>
                  <a:pt x="1938" y="0"/>
                </a:lnTo>
                <a:lnTo>
                  <a:pt x="1715" y="0"/>
                </a:lnTo>
                <a:lnTo>
                  <a:pt x="1715" y="148"/>
                </a:lnTo>
                <a:lnTo>
                  <a:pt x="1685" y="148"/>
                </a:lnTo>
                <a:lnTo>
                  <a:pt x="1685" y="104"/>
                </a:lnTo>
                <a:lnTo>
                  <a:pt x="1589" y="104"/>
                </a:lnTo>
                <a:lnTo>
                  <a:pt x="1589" y="148"/>
                </a:lnTo>
                <a:lnTo>
                  <a:pt x="1557" y="148"/>
                </a:lnTo>
                <a:lnTo>
                  <a:pt x="1557" y="287"/>
                </a:lnTo>
                <a:lnTo>
                  <a:pt x="1447" y="287"/>
                </a:lnTo>
                <a:lnTo>
                  <a:pt x="1447" y="227"/>
                </a:lnTo>
                <a:lnTo>
                  <a:pt x="1298" y="227"/>
                </a:lnTo>
                <a:lnTo>
                  <a:pt x="1298" y="185"/>
                </a:lnTo>
                <a:lnTo>
                  <a:pt x="1126" y="185"/>
                </a:lnTo>
                <a:lnTo>
                  <a:pt x="1126" y="53"/>
                </a:lnTo>
                <a:lnTo>
                  <a:pt x="1008" y="53"/>
                </a:lnTo>
                <a:lnTo>
                  <a:pt x="1008" y="268"/>
                </a:lnTo>
                <a:lnTo>
                  <a:pt x="903" y="268"/>
                </a:lnTo>
                <a:lnTo>
                  <a:pt x="903" y="227"/>
                </a:lnTo>
                <a:lnTo>
                  <a:pt x="893" y="227"/>
                </a:lnTo>
                <a:lnTo>
                  <a:pt x="763" y="227"/>
                </a:lnTo>
                <a:lnTo>
                  <a:pt x="743" y="227"/>
                </a:lnTo>
                <a:lnTo>
                  <a:pt x="743" y="287"/>
                </a:lnTo>
                <a:lnTo>
                  <a:pt x="633" y="287"/>
                </a:lnTo>
                <a:lnTo>
                  <a:pt x="633" y="246"/>
                </a:lnTo>
                <a:lnTo>
                  <a:pt x="601" y="246"/>
                </a:lnTo>
                <a:lnTo>
                  <a:pt x="601" y="202"/>
                </a:lnTo>
                <a:lnTo>
                  <a:pt x="505" y="202"/>
                </a:lnTo>
                <a:lnTo>
                  <a:pt x="505" y="246"/>
                </a:lnTo>
                <a:lnTo>
                  <a:pt x="473" y="246"/>
                </a:lnTo>
                <a:lnTo>
                  <a:pt x="473" y="365"/>
                </a:lnTo>
                <a:lnTo>
                  <a:pt x="327" y="365"/>
                </a:lnTo>
                <a:lnTo>
                  <a:pt x="327" y="268"/>
                </a:lnTo>
                <a:lnTo>
                  <a:pt x="187" y="268"/>
                </a:lnTo>
                <a:lnTo>
                  <a:pt x="187" y="348"/>
                </a:lnTo>
                <a:lnTo>
                  <a:pt x="0" y="348"/>
                </a:lnTo>
                <a:lnTo>
                  <a:pt x="0" y="511"/>
                </a:lnTo>
                <a:lnTo>
                  <a:pt x="187" y="511"/>
                </a:lnTo>
                <a:lnTo>
                  <a:pt x="188" y="511"/>
                </a:lnTo>
                <a:lnTo>
                  <a:pt x="324" y="511"/>
                </a:lnTo>
                <a:lnTo>
                  <a:pt x="327" y="511"/>
                </a:lnTo>
                <a:lnTo>
                  <a:pt x="473" y="511"/>
                </a:lnTo>
                <a:lnTo>
                  <a:pt x="496" y="511"/>
                </a:lnTo>
                <a:lnTo>
                  <a:pt x="611" y="511"/>
                </a:lnTo>
                <a:lnTo>
                  <a:pt x="633" y="511"/>
                </a:lnTo>
                <a:lnTo>
                  <a:pt x="636" y="511"/>
                </a:lnTo>
                <a:lnTo>
                  <a:pt x="694" y="511"/>
                </a:lnTo>
                <a:lnTo>
                  <a:pt x="743" y="511"/>
                </a:lnTo>
                <a:lnTo>
                  <a:pt x="761" y="511"/>
                </a:lnTo>
                <a:lnTo>
                  <a:pt x="763" y="511"/>
                </a:lnTo>
                <a:lnTo>
                  <a:pt x="775" y="511"/>
                </a:lnTo>
                <a:lnTo>
                  <a:pt x="893" y="511"/>
                </a:lnTo>
                <a:lnTo>
                  <a:pt x="894" y="511"/>
                </a:lnTo>
                <a:lnTo>
                  <a:pt x="903" y="511"/>
                </a:lnTo>
                <a:lnTo>
                  <a:pt x="1008" y="511"/>
                </a:lnTo>
                <a:lnTo>
                  <a:pt x="1034" y="511"/>
                </a:lnTo>
                <a:lnTo>
                  <a:pt x="1052" y="511"/>
                </a:lnTo>
                <a:lnTo>
                  <a:pt x="1126" y="511"/>
                </a:lnTo>
                <a:lnTo>
                  <a:pt x="1298" y="511"/>
                </a:lnTo>
                <a:lnTo>
                  <a:pt x="1430" y="511"/>
                </a:lnTo>
                <a:lnTo>
                  <a:pt x="1447" y="511"/>
                </a:lnTo>
                <a:lnTo>
                  <a:pt x="1557" y="511"/>
                </a:lnTo>
                <a:lnTo>
                  <a:pt x="1578" y="511"/>
                </a:lnTo>
                <a:lnTo>
                  <a:pt x="1715" y="511"/>
                </a:lnTo>
                <a:lnTo>
                  <a:pt x="1717" y="511"/>
                </a:lnTo>
                <a:lnTo>
                  <a:pt x="1933" y="511"/>
                </a:lnTo>
                <a:lnTo>
                  <a:pt x="1938" y="511"/>
                </a:lnTo>
                <a:lnTo>
                  <a:pt x="2005" y="511"/>
                </a:lnTo>
                <a:lnTo>
                  <a:pt x="2077" y="511"/>
                </a:lnTo>
                <a:lnTo>
                  <a:pt x="2153" y="511"/>
                </a:lnTo>
                <a:lnTo>
                  <a:pt x="2177" y="511"/>
                </a:lnTo>
                <a:lnTo>
                  <a:pt x="2292" y="511"/>
                </a:lnTo>
                <a:lnTo>
                  <a:pt x="2315" y="511"/>
                </a:lnTo>
                <a:lnTo>
                  <a:pt x="2375" y="511"/>
                </a:lnTo>
                <a:lnTo>
                  <a:pt x="2424" y="511"/>
                </a:lnTo>
                <a:lnTo>
                  <a:pt x="2441" y="511"/>
                </a:lnTo>
                <a:lnTo>
                  <a:pt x="2573" y="511"/>
                </a:lnTo>
                <a:lnTo>
                  <a:pt x="2687" y="511"/>
                </a:lnTo>
                <a:lnTo>
                  <a:pt x="2687" y="416"/>
                </a:lnTo>
                <a:lnTo>
                  <a:pt x="2573" y="4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8" name="TextBox 27">
            <a:extLst>
              <a:ext uri="{FF2B5EF4-FFF2-40B4-BE49-F238E27FC236}">
                <a16:creationId xmlns:a16="http://schemas.microsoft.com/office/drawing/2014/main" id="{7E5A7BE3-F53C-44C0-BCD3-0DC16BBE3D35}"/>
              </a:ext>
            </a:extLst>
          </p:cNvPr>
          <p:cNvSpPr txBox="1"/>
          <p:nvPr/>
        </p:nvSpPr>
        <p:spPr>
          <a:xfrm>
            <a:off x="5891033" y="6223914"/>
            <a:ext cx="4856161" cy="404143"/>
          </a:xfrm>
          <a:prstGeom prst="rect">
            <a:avLst/>
          </a:prstGeom>
          <a:ln>
            <a:noFill/>
          </a:ln>
        </p:spPr>
        <p:txBody>
          <a:bodyPr vert="horz" wrap="square" lIns="91428" tIns="91428" rIns="91428" bIns="91428" rtlCol="0" anchor="ctr" anchorCtr="0">
            <a:noAutofit/>
          </a:bodyPr>
          <a:lstStyle/>
          <a:p>
            <a:pPr algn="ctr" defTabSz="932649">
              <a:lnSpc>
                <a:spcPts val="3200"/>
              </a:lnSpc>
              <a:spcBef>
                <a:spcPct val="0"/>
              </a:spcBef>
              <a:defRPr/>
            </a:pPr>
            <a:r>
              <a:rPr lang="en-US" sz="2200" spc="-50">
                <a:ln w="3175">
                  <a:noFill/>
                </a:ln>
                <a:gradFill>
                  <a:gsLst>
                    <a:gs pos="0">
                      <a:srgbClr val="FFFFFF"/>
                    </a:gs>
                    <a:gs pos="100000">
                      <a:srgbClr val="FFFFFF"/>
                    </a:gs>
                  </a:gsLst>
                  <a:lin ang="5400000" scaled="0"/>
                </a:gradFill>
                <a:latin typeface="Segoe UI"/>
                <a:cs typeface="Segoe UI" pitchFamily="34" charset="0"/>
              </a:rPr>
              <a:t>Azure Data Center</a:t>
            </a:r>
          </a:p>
        </p:txBody>
      </p:sp>
      <p:sp>
        <p:nvSpPr>
          <p:cNvPr id="257" name="Freeform 13">
            <a:extLst>
              <a:ext uri="{FF2B5EF4-FFF2-40B4-BE49-F238E27FC236}">
                <a16:creationId xmlns:a16="http://schemas.microsoft.com/office/drawing/2014/main" id="{5C0AA7C8-8806-49C3-BC5B-C6E0E232B3BE}"/>
              </a:ext>
            </a:extLst>
          </p:cNvPr>
          <p:cNvSpPr>
            <a:spLocks/>
          </p:cNvSpPr>
          <p:nvPr/>
        </p:nvSpPr>
        <p:spPr bwMode="auto">
          <a:xfrm>
            <a:off x="5891033" y="5936112"/>
            <a:ext cx="4814877" cy="28323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58" name="Rectangle 14">
            <a:extLst>
              <a:ext uri="{FF2B5EF4-FFF2-40B4-BE49-F238E27FC236}">
                <a16:creationId xmlns:a16="http://schemas.microsoft.com/office/drawing/2014/main" id="{9201A466-FC5D-43EF-9C4C-8867798453E7}"/>
              </a:ext>
            </a:extLst>
          </p:cNvPr>
          <p:cNvSpPr>
            <a:spLocks noChangeArrowheads="1"/>
          </p:cNvSpPr>
          <p:nvPr/>
        </p:nvSpPr>
        <p:spPr bwMode="auto">
          <a:xfrm>
            <a:off x="6204764" y="4424111"/>
            <a:ext cx="1459713" cy="5228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59" name="Rectangle 15">
            <a:extLst>
              <a:ext uri="{FF2B5EF4-FFF2-40B4-BE49-F238E27FC236}">
                <a16:creationId xmlns:a16="http://schemas.microsoft.com/office/drawing/2014/main" id="{D20503A3-2156-4FC0-9F04-0DFFC2571D93}"/>
              </a:ext>
            </a:extLst>
          </p:cNvPr>
          <p:cNvSpPr>
            <a:spLocks noChangeArrowheads="1"/>
          </p:cNvSpPr>
          <p:nvPr/>
        </p:nvSpPr>
        <p:spPr bwMode="auto">
          <a:xfrm>
            <a:off x="6230907" y="4476398"/>
            <a:ext cx="1071910" cy="159915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60" name="Rectangle 16">
            <a:extLst>
              <a:ext uri="{FF2B5EF4-FFF2-40B4-BE49-F238E27FC236}">
                <a16:creationId xmlns:a16="http://schemas.microsoft.com/office/drawing/2014/main" id="{408F7945-E110-4DC3-A7E0-F98E5C2541E9}"/>
              </a:ext>
            </a:extLst>
          </p:cNvPr>
          <p:cNvSpPr>
            <a:spLocks noChangeArrowheads="1"/>
          </p:cNvSpPr>
          <p:nvPr/>
        </p:nvSpPr>
        <p:spPr bwMode="auto">
          <a:xfrm>
            <a:off x="6230907" y="4476398"/>
            <a:ext cx="1071910" cy="1599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61" name="Freeform 17">
            <a:extLst>
              <a:ext uri="{FF2B5EF4-FFF2-40B4-BE49-F238E27FC236}">
                <a16:creationId xmlns:a16="http://schemas.microsoft.com/office/drawing/2014/main" id="{3EC01F8D-60A9-47C5-91FC-A45652DCF19A}"/>
              </a:ext>
            </a:extLst>
          </p:cNvPr>
          <p:cNvSpPr>
            <a:spLocks/>
          </p:cNvSpPr>
          <p:nvPr/>
        </p:nvSpPr>
        <p:spPr bwMode="auto">
          <a:xfrm>
            <a:off x="6222192" y="5674671"/>
            <a:ext cx="893256" cy="400877"/>
          </a:xfrm>
          <a:custGeom>
            <a:avLst/>
            <a:gdLst>
              <a:gd name="T0" fmla="*/ 141 w 205"/>
              <a:gd name="T1" fmla="*/ 0 h 92"/>
              <a:gd name="T2" fmla="*/ 0 w 205"/>
              <a:gd name="T3" fmla="*/ 6 h 92"/>
              <a:gd name="T4" fmla="*/ 61 w 205"/>
              <a:gd name="T5" fmla="*/ 92 h 92"/>
              <a:gd name="T6" fmla="*/ 205 w 205"/>
              <a:gd name="T7" fmla="*/ 92 h 92"/>
              <a:gd name="T8" fmla="*/ 141 w 205"/>
              <a:gd name="T9" fmla="*/ 0 h 92"/>
            </a:gdLst>
            <a:ahLst/>
            <a:cxnLst>
              <a:cxn ang="0">
                <a:pos x="T0" y="T1"/>
              </a:cxn>
              <a:cxn ang="0">
                <a:pos x="T2" y="T3"/>
              </a:cxn>
              <a:cxn ang="0">
                <a:pos x="T4" y="T5"/>
              </a:cxn>
              <a:cxn ang="0">
                <a:pos x="T6" y="T7"/>
              </a:cxn>
              <a:cxn ang="0">
                <a:pos x="T8" y="T9"/>
              </a:cxn>
            </a:cxnLst>
            <a:rect l="0" t="0" r="r" b="b"/>
            <a:pathLst>
              <a:path w="205" h="92">
                <a:moveTo>
                  <a:pt x="141" y="0"/>
                </a:moveTo>
                <a:lnTo>
                  <a:pt x="0" y="6"/>
                </a:lnTo>
                <a:lnTo>
                  <a:pt x="61" y="92"/>
                </a:lnTo>
                <a:lnTo>
                  <a:pt x="205" y="92"/>
                </a:lnTo>
                <a:lnTo>
                  <a:pt x="141"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62" name="Freeform 18">
            <a:extLst>
              <a:ext uri="{FF2B5EF4-FFF2-40B4-BE49-F238E27FC236}">
                <a16:creationId xmlns:a16="http://schemas.microsoft.com/office/drawing/2014/main" id="{5191B259-FFD0-4662-BE1C-AD08B08C223F}"/>
              </a:ext>
            </a:extLst>
          </p:cNvPr>
          <p:cNvSpPr>
            <a:spLocks/>
          </p:cNvSpPr>
          <p:nvPr/>
        </p:nvSpPr>
        <p:spPr bwMode="auto">
          <a:xfrm>
            <a:off x="6222192" y="5674671"/>
            <a:ext cx="893256" cy="400877"/>
          </a:xfrm>
          <a:custGeom>
            <a:avLst/>
            <a:gdLst>
              <a:gd name="T0" fmla="*/ 141 w 205"/>
              <a:gd name="T1" fmla="*/ 0 h 92"/>
              <a:gd name="T2" fmla="*/ 0 w 205"/>
              <a:gd name="T3" fmla="*/ 6 h 92"/>
              <a:gd name="T4" fmla="*/ 61 w 205"/>
              <a:gd name="T5" fmla="*/ 92 h 92"/>
              <a:gd name="T6" fmla="*/ 205 w 205"/>
              <a:gd name="T7" fmla="*/ 92 h 92"/>
              <a:gd name="T8" fmla="*/ 141 w 205"/>
              <a:gd name="T9" fmla="*/ 0 h 92"/>
            </a:gdLst>
            <a:ahLst/>
            <a:cxnLst>
              <a:cxn ang="0">
                <a:pos x="T0" y="T1"/>
              </a:cxn>
              <a:cxn ang="0">
                <a:pos x="T2" y="T3"/>
              </a:cxn>
              <a:cxn ang="0">
                <a:pos x="T4" y="T5"/>
              </a:cxn>
              <a:cxn ang="0">
                <a:pos x="T6" y="T7"/>
              </a:cxn>
              <a:cxn ang="0">
                <a:pos x="T8" y="T9"/>
              </a:cxn>
            </a:cxnLst>
            <a:rect l="0" t="0" r="r" b="b"/>
            <a:pathLst>
              <a:path w="205" h="92">
                <a:moveTo>
                  <a:pt x="141" y="0"/>
                </a:moveTo>
                <a:lnTo>
                  <a:pt x="0" y="6"/>
                </a:lnTo>
                <a:lnTo>
                  <a:pt x="61" y="92"/>
                </a:lnTo>
                <a:lnTo>
                  <a:pt x="205" y="92"/>
                </a:lnTo>
                <a:lnTo>
                  <a:pt x="1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63" name="Rectangle 19">
            <a:extLst>
              <a:ext uri="{FF2B5EF4-FFF2-40B4-BE49-F238E27FC236}">
                <a16:creationId xmlns:a16="http://schemas.microsoft.com/office/drawing/2014/main" id="{2C269AA3-B5F0-4EB0-90F0-08C4EEA27388}"/>
              </a:ext>
            </a:extLst>
          </p:cNvPr>
          <p:cNvSpPr>
            <a:spLocks noChangeArrowheads="1"/>
          </p:cNvSpPr>
          <p:nvPr/>
        </p:nvSpPr>
        <p:spPr bwMode="auto">
          <a:xfrm>
            <a:off x="7302817" y="4476398"/>
            <a:ext cx="344229" cy="1599151"/>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64" name="Freeform 20">
            <a:extLst>
              <a:ext uri="{FF2B5EF4-FFF2-40B4-BE49-F238E27FC236}">
                <a16:creationId xmlns:a16="http://schemas.microsoft.com/office/drawing/2014/main" id="{486589AF-C776-4E98-80F4-FC148FBB45E2}"/>
              </a:ext>
            </a:extLst>
          </p:cNvPr>
          <p:cNvSpPr>
            <a:spLocks/>
          </p:cNvSpPr>
          <p:nvPr/>
        </p:nvSpPr>
        <p:spPr bwMode="auto">
          <a:xfrm>
            <a:off x="7302817" y="4646335"/>
            <a:ext cx="344229" cy="1429213"/>
          </a:xfrm>
          <a:custGeom>
            <a:avLst/>
            <a:gdLst>
              <a:gd name="T0" fmla="*/ 0 w 79"/>
              <a:gd name="T1" fmla="*/ 328 h 328"/>
              <a:gd name="T2" fmla="*/ 79 w 79"/>
              <a:gd name="T3" fmla="*/ 328 h 328"/>
              <a:gd name="T4" fmla="*/ 79 w 79"/>
              <a:gd name="T5" fmla="*/ 0 h 328"/>
              <a:gd name="T6" fmla="*/ 0 w 79"/>
              <a:gd name="T7" fmla="*/ 87 h 328"/>
              <a:gd name="T8" fmla="*/ 0 w 79"/>
              <a:gd name="T9" fmla="*/ 328 h 328"/>
            </a:gdLst>
            <a:ahLst/>
            <a:cxnLst>
              <a:cxn ang="0">
                <a:pos x="T0" y="T1"/>
              </a:cxn>
              <a:cxn ang="0">
                <a:pos x="T2" y="T3"/>
              </a:cxn>
              <a:cxn ang="0">
                <a:pos x="T4" y="T5"/>
              </a:cxn>
              <a:cxn ang="0">
                <a:pos x="T6" y="T7"/>
              </a:cxn>
              <a:cxn ang="0">
                <a:pos x="T8" y="T9"/>
              </a:cxn>
            </a:cxnLst>
            <a:rect l="0" t="0" r="r" b="b"/>
            <a:pathLst>
              <a:path w="79" h="328">
                <a:moveTo>
                  <a:pt x="0" y="328"/>
                </a:moveTo>
                <a:lnTo>
                  <a:pt x="79" y="328"/>
                </a:lnTo>
                <a:lnTo>
                  <a:pt x="79" y="0"/>
                </a:lnTo>
                <a:lnTo>
                  <a:pt x="0" y="87"/>
                </a:lnTo>
                <a:lnTo>
                  <a:pt x="0" y="32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65" name="Rectangle 21">
            <a:extLst>
              <a:ext uri="{FF2B5EF4-FFF2-40B4-BE49-F238E27FC236}">
                <a16:creationId xmlns:a16="http://schemas.microsoft.com/office/drawing/2014/main" id="{402084D4-FDCC-4D85-9777-4B0D7C8D8D40}"/>
              </a:ext>
            </a:extLst>
          </p:cNvPr>
          <p:cNvSpPr>
            <a:spLocks noChangeArrowheads="1"/>
          </p:cNvSpPr>
          <p:nvPr/>
        </p:nvSpPr>
        <p:spPr bwMode="auto">
          <a:xfrm>
            <a:off x="6230907" y="4607120"/>
            <a:ext cx="1071910" cy="348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66" name="Rectangle 22">
            <a:extLst>
              <a:ext uri="{FF2B5EF4-FFF2-40B4-BE49-F238E27FC236}">
                <a16:creationId xmlns:a16="http://schemas.microsoft.com/office/drawing/2014/main" id="{B86D1153-A87E-4DD3-A7D9-E467F78A0B7C}"/>
              </a:ext>
            </a:extLst>
          </p:cNvPr>
          <p:cNvSpPr>
            <a:spLocks noChangeArrowheads="1"/>
          </p:cNvSpPr>
          <p:nvPr/>
        </p:nvSpPr>
        <p:spPr bwMode="auto">
          <a:xfrm>
            <a:off x="6230907" y="5047211"/>
            <a:ext cx="1071910" cy="34859"/>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67" name="Rectangle 23">
            <a:extLst>
              <a:ext uri="{FF2B5EF4-FFF2-40B4-BE49-F238E27FC236}">
                <a16:creationId xmlns:a16="http://schemas.microsoft.com/office/drawing/2014/main" id="{30716576-2B78-4721-9402-309E5993B481}"/>
              </a:ext>
            </a:extLst>
          </p:cNvPr>
          <p:cNvSpPr>
            <a:spLocks noChangeArrowheads="1"/>
          </p:cNvSpPr>
          <p:nvPr/>
        </p:nvSpPr>
        <p:spPr bwMode="auto">
          <a:xfrm>
            <a:off x="6230907" y="5509090"/>
            <a:ext cx="1071910" cy="3921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68" name="Freeform 24">
            <a:extLst>
              <a:ext uri="{FF2B5EF4-FFF2-40B4-BE49-F238E27FC236}">
                <a16:creationId xmlns:a16="http://schemas.microsoft.com/office/drawing/2014/main" id="{7A2A6528-57DD-4F99-91DB-6DDE45B7893B}"/>
              </a:ext>
            </a:extLst>
          </p:cNvPr>
          <p:cNvSpPr>
            <a:spLocks/>
          </p:cNvSpPr>
          <p:nvPr/>
        </p:nvSpPr>
        <p:spPr bwMode="auto">
          <a:xfrm>
            <a:off x="6339843" y="4681193"/>
            <a:ext cx="169936" cy="305016"/>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69" name="Freeform 25">
            <a:extLst>
              <a:ext uri="{FF2B5EF4-FFF2-40B4-BE49-F238E27FC236}">
                <a16:creationId xmlns:a16="http://schemas.microsoft.com/office/drawing/2014/main" id="{A78234F3-4A75-472F-A3F0-AD8982A8EA90}"/>
              </a:ext>
            </a:extLst>
          </p:cNvPr>
          <p:cNvSpPr>
            <a:spLocks/>
          </p:cNvSpPr>
          <p:nvPr/>
        </p:nvSpPr>
        <p:spPr bwMode="auto">
          <a:xfrm>
            <a:off x="6684072" y="4681193"/>
            <a:ext cx="169936" cy="305016"/>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70" name="Freeform 26">
            <a:extLst>
              <a:ext uri="{FF2B5EF4-FFF2-40B4-BE49-F238E27FC236}">
                <a16:creationId xmlns:a16="http://schemas.microsoft.com/office/drawing/2014/main" id="{AA20B06A-C42D-41E7-B938-2BA99460993B}"/>
              </a:ext>
            </a:extLst>
          </p:cNvPr>
          <p:cNvSpPr>
            <a:spLocks/>
          </p:cNvSpPr>
          <p:nvPr/>
        </p:nvSpPr>
        <p:spPr bwMode="auto">
          <a:xfrm>
            <a:off x="7023946" y="4681193"/>
            <a:ext cx="174294" cy="305016"/>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71" name="Freeform 27">
            <a:extLst>
              <a:ext uri="{FF2B5EF4-FFF2-40B4-BE49-F238E27FC236}">
                <a16:creationId xmlns:a16="http://schemas.microsoft.com/office/drawing/2014/main" id="{F64105A9-928C-454A-9637-EC4CC21A3C7A}"/>
              </a:ext>
            </a:extLst>
          </p:cNvPr>
          <p:cNvSpPr>
            <a:spLocks/>
          </p:cNvSpPr>
          <p:nvPr/>
        </p:nvSpPr>
        <p:spPr bwMode="auto">
          <a:xfrm>
            <a:off x="6339843" y="5143074"/>
            <a:ext cx="169936" cy="305016"/>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72" name="Freeform 28">
            <a:extLst>
              <a:ext uri="{FF2B5EF4-FFF2-40B4-BE49-F238E27FC236}">
                <a16:creationId xmlns:a16="http://schemas.microsoft.com/office/drawing/2014/main" id="{07203314-E95F-4545-8371-1A53970719C1}"/>
              </a:ext>
            </a:extLst>
          </p:cNvPr>
          <p:cNvSpPr>
            <a:spLocks/>
          </p:cNvSpPr>
          <p:nvPr/>
        </p:nvSpPr>
        <p:spPr bwMode="auto">
          <a:xfrm>
            <a:off x="6684072" y="5143074"/>
            <a:ext cx="169936" cy="305016"/>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73" name="Freeform 29">
            <a:extLst>
              <a:ext uri="{FF2B5EF4-FFF2-40B4-BE49-F238E27FC236}">
                <a16:creationId xmlns:a16="http://schemas.microsoft.com/office/drawing/2014/main" id="{5B1EC814-13B9-48F1-A809-084BF6F1BB9C}"/>
              </a:ext>
            </a:extLst>
          </p:cNvPr>
          <p:cNvSpPr>
            <a:spLocks/>
          </p:cNvSpPr>
          <p:nvPr/>
        </p:nvSpPr>
        <p:spPr bwMode="auto">
          <a:xfrm>
            <a:off x="7023946" y="5143074"/>
            <a:ext cx="174294" cy="305016"/>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74" name="Rectangle 30">
            <a:extLst>
              <a:ext uri="{FF2B5EF4-FFF2-40B4-BE49-F238E27FC236}">
                <a16:creationId xmlns:a16="http://schemas.microsoft.com/office/drawing/2014/main" id="{5378557A-C8C0-4856-90A6-8002C2597AAA}"/>
              </a:ext>
            </a:extLst>
          </p:cNvPr>
          <p:cNvSpPr>
            <a:spLocks noChangeArrowheads="1"/>
          </p:cNvSpPr>
          <p:nvPr/>
        </p:nvSpPr>
        <p:spPr bwMode="auto">
          <a:xfrm>
            <a:off x="7324605" y="4424111"/>
            <a:ext cx="339874" cy="522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75" name="Rectangle 31">
            <a:extLst>
              <a:ext uri="{FF2B5EF4-FFF2-40B4-BE49-F238E27FC236}">
                <a16:creationId xmlns:a16="http://schemas.microsoft.com/office/drawing/2014/main" id="{D9323896-D651-4ACC-BF48-66BF9937EC4E}"/>
              </a:ext>
            </a:extLst>
          </p:cNvPr>
          <p:cNvSpPr>
            <a:spLocks noChangeArrowheads="1"/>
          </p:cNvSpPr>
          <p:nvPr/>
        </p:nvSpPr>
        <p:spPr bwMode="auto">
          <a:xfrm>
            <a:off x="6901941" y="5757463"/>
            <a:ext cx="169936" cy="3180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76" name="Rectangle 32">
            <a:extLst>
              <a:ext uri="{FF2B5EF4-FFF2-40B4-BE49-F238E27FC236}">
                <a16:creationId xmlns:a16="http://schemas.microsoft.com/office/drawing/2014/main" id="{734B5D5D-93A5-40F2-ADA6-B14C91A8B292}"/>
              </a:ext>
            </a:extLst>
          </p:cNvPr>
          <p:cNvSpPr>
            <a:spLocks noChangeArrowheads="1"/>
          </p:cNvSpPr>
          <p:nvPr/>
        </p:nvSpPr>
        <p:spPr bwMode="auto">
          <a:xfrm>
            <a:off x="6518492" y="5862038"/>
            <a:ext cx="244012" cy="1263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77" name="Rectangle 33">
            <a:extLst>
              <a:ext uri="{FF2B5EF4-FFF2-40B4-BE49-F238E27FC236}">
                <a16:creationId xmlns:a16="http://schemas.microsoft.com/office/drawing/2014/main" id="{EECA5521-90CE-4AAA-9126-CA19BADB7010}"/>
              </a:ext>
            </a:extLst>
          </p:cNvPr>
          <p:cNvSpPr>
            <a:spLocks noChangeArrowheads="1"/>
          </p:cNvSpPr>
          <p:nvPr/>
        </p:nvSpPr>
        <p:spPr bwMode="auto">
          <a:xfrm>
            <a:off x="6518492" y="5862038"/>
            <a:ext cx="244012" cy="126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78" name="Rectangle 34">
            <a:extLst>
              <a:ext uri="{FF2B5EF4-FFF2-40B4-BE49-F238E27FC236}">
                <a16:creationId xmlns:a16="http://schemas.microsoft.com/office/drawing/2014/main" id="{3778DBDD-6AD0-4266-B1AE-D6073CDAAAF7}"/>
              </a:ext>
            </a:extLst>
          </p:cNvPr>
          <p:cNvSpPr>
            <a:spLocks noChangeArrowheads="1"/>
          </p:cNvSpPr>
          <p:nvPr/>
        </p:nvSpPr>
        <p:spPr bwMode="auto">
          <a:xfrm>
            <a:off x="6331128" y="5862038"/>
            <a:ext cx="200438" cy="1263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79" name="Rectangle 35">
            <a:extLst>
              <a:ext uri="{FF2B5EF4-FFF2-40B4-BE49-F238E27FC236}">
                <a16:creationId xmlns:a16="http://schemas.microsoft.com/office/drawing/2014/main" id="{27517A74-9D3D-4F51-848B-D8D861525D73}"/>
              </a:ext>
            </a:extLst>
          </p:cNvPr>
          <p:cNvSpPr>
            <a:spLocks noChangeArrowheads="1"/>
          </p:cNvSpPr>
          <p:nvPr/>
        </p:nvSpPr>
        <p:spPr bwMode="auto">
          <a:xfrm>
            <a:off x="6331128" y="5862038"/>
            <a:ext cx="200438" cy="126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80" name="Freeform 36">
            <a:extLst>
              <a:ext uri="{FF2B5EF4-FFF2-40B4-BE49-F238E27FC236}">
                <a16:creationId xmlns:a16="http://schemas.microsoft.com/office/drawing/2014/main" id="{95880969-826A-4B8D-AFA8-1ADB78239CCB}"/>
              </a:ext>
            </a:extLst>
          </p:cNvPr>
          <p:cNvSpPr>
            <a:spLocks/>
          </p:cNvSpPr>
          <p:nvPr/>
        </p:nvSpPr>
        <p:spPr bwMode="auto">
          <a:xfrm>
            <a:off x="6152475" y="5674671"/>
            <a:ext cx="684103" cy="200438"/>
          </a:xfrm>
          <a:custGeom>
            <a:avLst/>
            <a:gdLst>
              <a:gd name="T0" fmla="*/ 157 w 157"/>
              <a:gd name="T1" fmla="*/ 0 h 46"/>
              <a:gd name="T2" fmla="*/ 17 w 157"/>
              <a:gd name="T3" fmla="*/ 0 h 46"/>
              <a:gd name="T4" fmla="*/ 0 w 157"/>
              <a:gd name="T5" fmla="*/ 31 h 46"/>
              <a:gd name="T6" fmla="*/ 0 w 157"/>
              <a:gd name="T7" fmla="*/ 46 h 46"/>
              <a:gd name="T8" fmla="*/ 157 w 157"/>
              <a:gd name="T9" fmla="*/ 46 h 46"/>
              <a:gd name="T10" fmla="*/ 157 w 157"/>
              <a:gd name="T11" fmla="*/ 0 h 46"/>
            </a:gdLst>
            <a:ahLst/>
            <a:cxnLst>
              <a:cxn ang="0">
                <a:pos x="T0" y="T1"/>
              </a:cxn>
              <a:cxn ang="0">
                <a:pos x="T2" y="T3"/>
              </a:cxn>
              <a:cxn ang="0">
                <a:pos x="T4" y="T5"/>
              </a:cxn>
              <a:cxn ang="0">
                <a:pos x="T6" y="T7"/>
              </a:cxn>
              <a:cxn ang="0">
                <a:pos x="T8" y="T9"/>
              </a:cxn>
              <a:cxn ang="0">
                <a:pos x="T10" y="T11"/>
              </a:cxn>
            </a:cxnLst>
            <a:rect l="0" t="0" r="r" b="b"/>
            <a:pathLst>
              <a:path w="157" h="46">
                <a:moveTo>
                  <a:pt x="157" y="0"/>
                </a:moveTo>
                <a:lnTo>
                  <a:pt x="17" y="0"/>
                </a:lnTo>
                <a:lnTo>
                  <a:pt x="0" y="31"/>
                </a:lnTo>
                <a:lnTo>
                  <a:pt x="0" y="46"/>
                </a:lnTo>
                <a:lnTo>
                  <a:pt x="157" y="46"/>
                </a:lnTo>
                <a:lnTo>
                  <a:pt x="157"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81" name="Freeform 37">
            <a:extLst>
              <a:ext uri="{FF2B5EF4-FFF2-40B4-BE49-F238E27FC236}">
                <a16:creationId xmlns:a16="http://schemas.microsoft.com/office/drawing/2014/main" id="{FA1F4148-993D-463E-92C9-9C37936F268E}"/>
              </a:ext>
            </a:extLst>
          </p:cNvPr>
          <p:cNvSpPr>
            <a:spLocks/>
          </p:cNvSpPr>
          <p:nvPr/>
        </p:nvSpPr>
        <p:spPr bwMode="auto">
          <a:xfrm>
            <a:off x="6152475" y="5674671"/>
            <a:ext cx="684103" cy="200438"/>
          </a:xfrm>
          <a:custGeom>
            <a:avLst/>
            <a:gdLst>
              <a:gd name="T0" fmla="*/ 157 w 157"/>
              <a:gd name="T1" fmla="*/ 0 h 46"/>
              <a:gd name="T2" fmla="*/ 17 w 157"/>
              <a:gd name="T3" fmla="*/ 0 h 46"/>
              <a:gd name="T4" fmla="*/ 0 w 157"/>
              <a:gd name="T5" fmla="*/ 31 h 46"/>
              <a:gd name="T6" fmla="*/ 0 w 157"/>
              <a:gd name="T7" fmla="*/ 46 h 46"/>
              <a:gd name="T8" fmla="*/ 157 w 157"/>
              <a:gd name="T9" fmla="*/ 46 h 46"/>
              <a:gd name="T10" fmla="*/ 157 w 157"/>
              <a:gd name="T11" fmla="*/ 0 h 46"/>
            </a:gdLst>
            <a:ahLst/>
            <a:cxnLst>
              <a:cxn ang="0">
                <a:pos x="T0" y="T1"/>
              </a:cxn>
              <a:cxn ang="0">
                <a:pos x="T2" y="T3"/>
              </a:cxn>
              <a:cxn ang="0">
                <a:pos x="T4" y="T5"/>
              </a:cxn>
              <a:cxn ang="0">
                <a:pos x="T6" y="T7"/>
              </a:cxn>
              <a:cxn ang="0">
                <a:pos x="T8" y="T9"/>
              </a:cxn>
              <a:cxn ang="0">
                <a:pos x="T10" y="T11"/>
              </a:cxn>
            </a:cxnLst>
            <a:rect l="0" t="0" r="r" b="b"/>
            <a:pathLst>
              <a:path w="157" h="46">
                <a:moveTo>
                  <a:pt x="157" y="0"/>
                </a:moveTo>
                <a:lnTo>
                  <a:pt x="17" y="0"/>
                </a:lnTo>
                <a:lnTo>
                  <a:pt x="0" y="31"/>
                </a:lnTo>
                <a:lnTo>
                  <a:pt x="0" y="46"/>
                </a:lnTo>
                <a:lnTo>
                  <a:pt x="157" y="46"/>
                </a:lnTo>
                <a:lnTo>
                  <a:pt x="1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82" name="Rectangle 38">
            <a:extLst>
              <a:ext uri="{FF2B5EF4-FFF2-40B4-BE49-F238E27FC236}">
                <a16:creationId xmlns:a16="http://schemas.microsoft.com/office/drawing/2014/main" id="{F182EA2E-A5A7-43EB-B9DE-E96634DC1710}"/>
              </a:ext>
            </a:extLst>
          </p:cNvPr>
          <p:cNvSpPr>
            <a:spLocks noChangeArrowheads="1"/>
          </p:cNvSpPr>
          <p:nvPr/>
        </p:nvSpPr>
        <p:spPr bwMode="auto">
          <a:xfrm>
            <a:off x="6675356" y="5809750"/>
            <a:ext cx="74075" cy="6536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83" name="Rectangle 39">
            <a:extLst>
              <a:ext uri="{FF2B5EF4-FFF2-40B4-BE49-F238E27FC236}">
                <a16:creationId xmlns:a16="http://schemas.microsoft.com/office/drawing/2014/main" id="{B9440FA1-01A5-409B-8DAD-050676EB6891}"/>
              </a:ext>
            </a:extLst>
          </p:cNvPr>
          <p:cNvSpPr>
            <a:spLocks noChangeArrowheads="1"/>
          </p:cNvSpPr>
          <p:nvPr/>
        </p:nvSpPr>
        <p:spPr bwMode="auto">
          <a:xfrm>
            <a:off x="6675356" y="5809750"/>
            <a:ext cx="74075" cy="6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84" name="Rectangle 40">
            <a:extLst>
              <a:ext uri="{FF2B5EF4-FFF2-40B4-BE49-F238E27FC236}">
                <a16:creationId xmlns:a16="http://schemas.microsoft.com/office/drawing/2014/main" id="{0AE5689F-E049-41BB-8C83-B9F5E39FEB93}"/>
              </a:ext>
            </a:extLst>
          </p:cNvPr>
          <p:cNvSpPr>
            <a:spLocks noChangeArrowheads="1"/>
          </p:cNvSpPr>
          <p:nvPr/>
        </p:nvSpPr>
        <p:spPr bwMode="auto">
          <a:xfrm>
            <a:off x="6501064" y="5809750"/>
            <a:ext cx="69718" cy="6536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85" name="Rectangle 41">
            <a:extLst>
              <a:ext uri="{FF2B5EF4-FFF2-40B4-BE49-F238E27FC236}">
                <a16:creationId xmlns:a16="http://schemas.microsoft.com/office/drawing/2014/main" id="{051D4668-AD10-47D9-BDCB-6997331DA7B8}"/>
              </a:ext>
            </a:extLst>
          </p:cNvPr>
          <p:cNvSpPr>
            <a:spLocks noChangeArrowheads="1"/>
          </p:cNvSpPr>
          <p:nvPr/>
        </p:nvSpPr>
        <p:spPr bwMode="auto">
          <a:xfrm>
            <a:off x="6501064" y="5809750"/>
            <a:ext cx="69718" cy="6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86" name="Rectangle 42">
            <a:extLst>
              <a:ext uri="{FF2B5EF4-FFF2-40B4-BE49-F238E27FC236}">
                <a16:creationId xmlns:a16="http://schemas.microsoft.com/office/drawing/2014/main" id="{F8BD3C06-F86A-413E-A9A2-310D19D5A741}"/>
              </a:ext>
            </a:extLst>
          </p:cNvPr>
          <p:cNvSpPr>
            <a:spLocks noChangeArrowheads="1"/>
          </p:cNvSpPr>
          <p:nvPr/>
        </p:nvSpPr>
        <p:spPr bwMode="auto">
          <a:xfrm>
            <a:off x="6326770" y="5809750"/>
            <a:ext cx="69718" cy="6536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87" name="Rectangle 43">
            <a:extLst>
              <a:ext uri="{FF2B5EF4-FFF2-40B4-BE49-F238E27FC236}">
                <a16:creationId xmlns:a16="http://schemas.microsoft.com/office/drawing/2014/main" id="{405974E0-9C10-474E-9E40-B4B272E0F10D}"/>
              </a:ext>
            </a:extLst>
          </p:cNvPr>
          <p:cNvSpPr>
            <a:spLocks noChangeArrowheads="1"/>
          </p:cNvSpPr>
          <p:nvPr/>
        </p:nvSpPr>
        <p:spPr bwMode="auto">
          <a:xfrm>
            <a:off x="6326770" y="5809750"/>
            <a:ext cx="69718" cy="6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88" name="Rectangle 44">
            <a:extLst>
              <a:ext uri="{FF2B5EF4-FFF2-40B4-BE49-F238E27FC236}">
                <a16:creationId xmlns:a16="http://schemas.microsoft.com/office/drawing/2014/main" id="{21BD4A6A-956C-4F7E-ACBC-B541328C9A83}"/>
              </a:ext>
            </a:extLst>
          </p:cNvPr>
          <p:cNvSpPr>
            <a:spLocks noChangeArrowheads="1"/>
          </p:cNvSpPr>
          <p:nvPr/>
        </p:nvSpPr>
        <p:spPr bwMode="auto">
          <a:xfrm>
            <a:off x="6152475" y="5809750"/>
            <a:ext cx="74075" cy="6536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89" name="Rectangle 45">
            <a:extLst>
              <a:ext uri="{FF2B5EF4-FFF2-40B4-BE49-F238E27FC236}">
                <a16:creationId xmlns:a16="http://schemas.microsoft.com/office/drawing/2014/main" id="{A17882D5-1FED-43AA-B72F-9C08DF14BF5C}"/>
              </a:ext>
            </a:extLst>
          </p:cNvPr>
          <p:cNvSpPr>
            <a:spLocks noChangeArrowheads="1"/>
          </p:cNvSpPr>
          <p:nvPr/>
        </p:nvSpPr>
        <p:spPr bwMode="auto">
          <a:xfrm>
            <a:off x="6152475" y="5809750"/>
            <a:ext cx="74075" cy="6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90" name="Freeform 46">
            <a:extLst>
              <a:ext uri="{FF2B5EF4-FFF2-40B4-BE49-F238E27FC236}">
                <a16:creationId xmlns:a16="http://schemas.microsoft.com/office/drawing/2014/main" id="{AF42FA3E-2E3C-46E4-81A1-7747BB3DA872}"/>
              </a:ext>
            </a:extLst>
          </p:cNvPr>
          <p:cNvSpPr>
            <a:spLocks/>
          </p:cNvSpPr>
          <p:nvPr/>
        </p:nvSpPr>
        <p:spPr bwMode="auto">
          <a:xfrm>
            <a:off x="6152475" y="5674671"/>
            <a:ext cx="148151" cy="135080"/>
          </a:xfrm>
          <a:custGeom>
            <a:avLst/>
            <a:gdLst>
              <a:gd name="T0" fmla="*/ 0 w 34"/>
              <a:gd name="T1" fmla="*/ 31 h 31"/>
              <a:gd name="T2" fmla="*/ 17 w 34"/>
              <a:gd name="T3" fmla="*/ 31 h 31"/>
              <a:gd name="T4" fmla="*/ 34 w 34"/>
              <a:gd name="T5" fmla="*/ 0 h 31"/>
              <a:gd name="T6" fmla="*/ 17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7" y="31"/>
                </a:lnTo>
                <a:lnTo>
                  <a:pt x="34" y="0"/>
                </a:lnTo>
                <a:lnTo>
                  <a:pt x="17" y="0"/>
                </a:lnTo>
                <a:lnTo>
                  <a:pt x="0" y="3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91" name="Freeform 47">
            <a:extLst>
              <a:ext uri="{FF2B5EF4-FFF2-40B4-BE49-F238E27FC236}">
                <a16:creationId xmlns:a16="http://schemas.microsoft.com/office/drawing/2014/main" id="{2989C027-AA1E-40F0-BD8E-773C5D35E38C}"/>
              </a:ext>
            </a:extLst>
          </p:cNvPr>
          <p:cNvSpPr>
            <a:spLocks/>
          </p:cNvSpPr>
          <p:nvPr/>
        </p:nvSpPr>
        <p:spPr bwMode="auto">
          <a:xfrm>
            <a:off x="6152475" y="5674671"/>
            <a:ext cx="148151" cy="135080"/>
          </a:xfrm>
          <a:custGeom>
            <a:avLst/>
            <a:gdLst>
              <a:gd name="T0" fmla="*/ 0 w 34"/>
              <a:gd name="T1" fmla="*/ 31 h 31"/>
              <a:gd name="T2" fmla="*/ 17 w 34"/>
              <a:gd name="T3" fmla="*/ 31 h 31"/>
              <a:gd name="T4" fmla="*/ 34 w 34"/>
              <a:gd name="T5" fmla="*/ 0 h 31"/>
              <a:gd name="T6" fmla="*/ 17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7" y="31"/>
                </a:lnTo>
                <a:lnTo>
                  <a:pt x="34" y="0"/>
                </a:lnTo>
                <a:lnTo>
                  <a:pt x="17"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92" name="Freeform 48">
            <a:extLst>
              <a:ext uri="{FF2B5EF4-FFF2-40B4-BE49-F238E27FC236}">
                <a16:creationId xmlns:a16="http://schemas.microsoft.com/office/drawing/2014/main" id="{5459EDA2-17C8-418A-9AF3-971013F650A0}"/>
              </a:ext>
            </a:extLst>
          </p:cNvPr>
          <p:cNvSpPr>
            <a:spLocks/>
          </p:cNvSpPr>
          <p:nvPr/>
        </p:nvSpPr>
        <p:spPr bwMode="auto">
          <a:xfrm>
            <a:off x="6326769" y="5674671"/>
            <a:ext cx="152507" cy="135080"/>
          </a:xfrm>
          <a:custGeom>
            <a:avLst/>
            <a:gdLst>
              <a:gd name="T0" fmla="*/ 0 w 35"/>
              <a:gd name="T1" fmla="*/ 31 h 31"/>
              <a:gd name="T2" fmla="*/ 16 w 35"/>
              <a:gd name="T3" fmla="*/ 31 h 31"/>
              <a:gd name="T4" fmla="*/ 35 w 35"/>
              <a:gd name="T5" fmla="*/ 0 h 31"/>
              <a:gd name="T6" fmla="*/ 18 w 35"/>
              <a:gd name="T7" fmla="*/ 0 h 31"/>
              <a:gd name="T8" fmla="*/ 0 w 35"/>
              <a:gd name="T9" fmla="*/ 31 h 31"/>
            </a:gdLst>
            <a:ahLst/>
            <a:cxnLst>
              <a:cxn ang="0">
                <a:pos x="T0" y="T1"/>
              </a:cxn>
              <a:cxn ang="0">
                <a:pos x="T2" y="T3"/>
              </a:cxn>
              <a:cxn ang="0">
                <a:pos x="T4" y="T5"/>
              </a:cxn>
              <a:cxn ang="0">
                <a:pos x="T6" y="T7"/>
              </a:cxn>
              <a:cxn ang="0">
                <a:pos x="T8" y="T9"/>
              </a:cxn>
            </a:cxnLst>
            <a:rect l="0" t="0" r="r" b="b"/>
            <a:pathLst>
              <a:path w="35" h="31">
                <a:moveTo>
                  <a:pt x="0" y="31"/>
                </a:moveTo>
                <a:lnTo>
                  <a:pt x="16" y="31"/>
                </a:lnTo>
                <a:lnTo>
                  <a:pt x="35" y="0"/>
                </a:lnTo>
                <a:lnTo>
                  <a:pt x="18" y="0"/>
                </a:lnTo>
                <a:lnTo>
                  <a:pt x="0" y="3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93" name="Freeform 49">
            <a:extLst>
              <a:ext uri="{FF2B5EF4-FFF2-40B4-BE49-F238E27FC236}">
                <a16:creationId xmlns:a16="http://schemas.microsoft.com/office/drawing/2014/main" id="{902FD4AA-2399-4679-8631-52FA1987B8AA}"/>
              </a:ext>
            </a:extLst>
          </p:cNvPr>
          <p:cNvSpPr>
            <a:spLocks/>
          </p:cNvSpPr>
          <p:nvPr/>
        </p:nvSpPr>
        <p:spPr bwMode="auto">
          <a:xfrm>
            <a:off x="6326769" y="5674671"/>
            <a:ext cx="152507" cy="135080"/>
          </a:xfrm>
          <a:custGeom>
            <a:avLst/>
            <a:gdLst>
              <a:gd name="T0" fmla="*/ 0 w 35"/>
              <a:gd name="T1" fmla="*/ 31 h 31"/>
              <a:gd name="T2" fmla="*/ 16 w 35"/>
              <a:gd name="T3" fmla="*/ 31 h 31"/>
              <a:gd name="T4" fmla="*/ 35 w 35"/>
              <a:gd name="T5" fmla="*/ 0 h 31"/>
              <a:gd name="T6" fmla="*/ 18 w 35"/>
              <a:gd name="T7" fmla="*/ 0 h 31"/>
              <a:gd name="T8" fmla="*/ 0 w 35"/>
              <a:gd name="T9" fmla="*/ 31 h 31"/>
            </a:gdLst>
            <a:ahLst/>
            <a:cxnLst>
              <a:cxn ang="0">
                <a:pos x="T0" y="T1"/>
              </a:cxn>
              <a:cxn ang="0">
                <a:pos x="T2" y="T3"/>
              </a:cxn>
              <a:cxn ang="0">
                <a:pos x="T4" y="T5"/>
              </a:cxn>
              <a:cxn ang="0">
                <a:pos x="T6" y="T7"/>
              </a:cxn>
              <a:cxn ang="0">
                <a:pos x="T8" y="T9"/>
              </a:cxn>
            </a:cxnLst>
            <a:rect l="0" t="0" r="r" b="b"/>
            <a:pathLst>
              <a:path w="35" h="31">
                <a:moveTo>
                  <a:pt x="0" y="31"/>
                </a:moveTo>
                <a:lnTo>
                  <a:pt x="16" y="31"/>
                </a:lnTo>
                <a:lnTo>
                  <a:pt x="35" y="0"/>
                </a:lnTo>
                <a:lnTo>
                  <a:pt x="18"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94" name="Freeform 50">
            <a:extLst>
              <a:ext uri="{FF2B5EF4-FFF2-40B4-BE49-F238E27FC236}">
                <a16:creationId xmlns:a16="http://schemas.microsoft.com/office/drawing/2014/main" id="{C1350AE0-14EE-480E-8798-A8436AB3FD17}"/>
              </a:ext>
            </a:extLst>
          </p:cNvPr>
          <p:cNvSpPr>
            <a:spLocks/>
          </p:cNvSpPr>
          <p:nvPr/>
        </p:nvSpPr>
        <p:spPr bwMode="auto">
          <a:xfrm>
            <a:off x="6501064" y="5674671"/>
            <a:ext cx="148151" cy="135080"/>
          </a:xfrm>
          <a:custGeom>
            <a:avLst/>
            <a:gdLst>
              <a:gd name="T0" fmla="*/ 0 w 34"/>
              <a:gd name="T1" fmla="*/ 31 h 31"/>
              <a:gd name="T2" fmla="*/ 16 w 34"/>
              <a:gd name="T3" fmla="*/ 31 h 31"/>
              <a:gd name="T4" fmla="*/ 34 w 34"/>
              <a:gd name="T5" fmla="*/ 0 h 31"/>
              <a:gd name="T6" fmla="*/ 18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6" y="31"/>
                </a:lnTo>
                <a:lnTo>
                  <a:pt x="34" y="0"/>
                </a:lnTo>
                <a:lnTo>
                  <a:pt x="18" y="0"/>
                </a:lnTo>
                <a:lnTo>
                  <a:pt x="0" y="3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95" name="Freeform 51">
            <a:extLst>
              <a:ext uri="{FF2B5EF4-FFF2-40B4-BE49-F238E27FC236}">
                <a16:creationId xmlns:a16="http://schemas.microsoft.com/office/drawing/2014/main" id="{FE410368-2E63-4521-8A13-AA7994D45638}"/>
              </a:ext>
            </a:extLst>
          </p:cNvPr>
          <p:cNvSpPr>
            <a:spLocks/>
          </p:cNvSpPr>
          <p:nvPr/>
        </p:nvSpPr>
        <p:spPr bwMode="auto">
          <a:xfrm>
            <a:off x="6501064" y="5674671"/>
            <a:ext cx="148151" cy="135080"/>
          </a:xfrm>
          <a:custGeom>
            <a:avLst/>
            <a:gdLst>
              <a:gd name="T0" fmla="*/ 0 w 34"/>
              <a:gd name="T1" fmla="*/ 31 h 31"/>
              <a:gd name="T2" fmla="*/ 16 w 34"/>
              <a:gd name="T3" fmla="*/ 31 h 31"/>
              <a:gd name="T4" fmla="*/ 34 w 34"/>
              <a:gd name="T5" fmla="*/ 0 h 31"/>
              <a:gd name="T6" fmla="*/ 18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6" y="31"/>
                </a:lnTo>
                <a:lnTo>
                  <a:pt x="34" y="0"/>
                </a:lnTo>
                <a:lnTo>
                  <a:pt x="18"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96" name="Freeform 52">
            <a:extLst>
              <a:ext uri="{FF2B5EF4-FFF2-40B4-BE49-F238E27FC236}">
                <a16:creationId xmlns:a16="http://schemas.microsoft.com/office/drawing/2014/main" id="{43FFA5F7-8278-4D42-8FAC-447619C0EB2D}"/>
              </a:ext>
            </a:extLst>
          </p:cNvPr>
          <p:cNvSpPr>
            <a:spLocks/>
          </p:cNvSpPr>
          <p:nvPr/>
        </p:nvSpPr>
        <p:spPr bwMode="auto">
          <a:xfrm>
            <a:off x="6675357" y="5674671"/>
            <a:ext cx="148151" cy="135080"/>
          </a:xfrm>
          <a:custGeom>
            <a:avLst/>
            <a:gdLst>
              <a:gd name="T0" fmla="*/ 0 w 34"/>
              <a:gd name="T1" fmla="*/ 31 h 31"/>
              <a:gd name="T2" fmla="*/ 16 w 34"/>
              <a:gd name="T3" fmla="*/ 31 h 31"/>
              <a:gd name="T4" fmla="*/ 34 w 34"/>
              <a:gd name="T5" fmla="*/ 0 h 31"/>
              <a:gd name="T6" fmla="*/ 18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6" y="31"/>
                </a:lnTo>
                <a:lnTo>
                  <a:pt x="34" y="0"/>
                </a:lnTo>
                <a:lnTo>
                  <a:pt x="18" y="0"/>
                </a:lnTo>
                <a:lnTo>
                  <a:pt x="0" y="3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97" name="Freeform 53">
            <a:extLst>
              <a:ext uri="{FF2B5EF4-FFF2-40B4-BE49-F238E27FC236}">
                <a16:creationId xmlns:a16="http://schemas.microsoft.com/office/drawing/2014/main" id="{1B61EE63-B309-4BD9-9179-A7F0F29C0089}"/>
              </a:ext>
            </a:extLst>
          </p:cNvPr>
          <p:cNvSpPr>
            <a:spLocks/>
          </p:cNvSpPr>
          <p:nvPr/>
        </p:nvSpPr>
        <p:spPr bwMode="auto">
          <a:xfrm>
            <a:off x="6675357" y="5674671"/>
            <a:ext cx="148151" cy="135080"/>
          </a:xfrm>
          <a:custGeom>
            <a:avLst/>
            <a:gdLst>
              <a:gd name="T0" fmla="*/ 0 w 34"/>
              <a:gd name="T1" fmla="*/ 31 h 31"/>
              <a:gd name="T2" fmla="*/ 16 w 34"/>
              <a:gd name="T3" fmla="*/ 31 h 31"/>
              <a:gd name="T4" fmla="*/ 34 w 34"/>
              <a:gd name="T5" fmla="*/ 0 h 31"/>
              <a:gd name="T6" fmla="*/ 18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6" y="31"/>
                </a:lnTo>
                <a:lnTo>
                  <a:pt x="34" y="0"/>
                </a:lnTo>
                <a:lnTo>
                  <a:pt x="18"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98" name="Rectangle 54">
            <a:extLst>
              <a:ext uri="{FF2B5EF4-FFF2-40B4-BE49-F238E27FC236}">
                <a16:creationId xmlns:a16="http://schemas.microsoft.com/office/drawing/2014/main" id="{2260D556-DC8D-4348-B214-F6591FBA8FEA}"/>
              </a:ext>
            </a:extLst>
          </p:cNvPr>
          <p:cNvSpPr>
            <a:spLocks noChangeArrowheads="1"/>
          </p:cNvSpPr>
          <p:nvPr/>
        </p:nvSpPr>
        <p:spPr bwMode="auto">
          <a:xfrm>
            <a:off x="8448803" y="3243266"/>
            <a:ext cx="549026" cy="2832281"/>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99" name="Freeform 55">
            <a:extLst>
              <a:ext uri="{FF2B5EF4-FFF2-40B4-BE49-F238E27FC236}">
                <a16:creationId xmlns:a16="http://schemas.microsoft.com/office/drawing/2014/main" id="{45969F7E-96B6-4E7E-B45F-F7AF7829C97C}"/>
              </a:ext>
            </a:extLst>
          </p:cNvPr>
          <p:cNvSpPr>
            <a:spLocks/>
          </p:cNvSpPr>
          <p:nvPr/>
        </p:nvSpPr>
        <p:spPr bwMode="auto">
          <a:xfrm>
            <a:off x="7503254" y="3243266"/>
            <a:ext cx="945544" cy="2832281"/>
          </a:xfrm>
          <a:custGeom>
            <a:avLst/>
            <a:gdLst>
              <a:gd name="T0" fmla="*/ 217 w 217"/>
              <a:gd name="T1" fmla="*/ 623 h 650"/>
              <a:gd name="T2" fmla="*/ 217 w 217"/>
              <a:gd name="T3" fmla="*/ 0 h 650"/>
              <a:gd name="T4" fmla="*/ 0 w 217"/>
              <a:gd name="T5" fmla="*/ 0 h 650"/>
              <a:gd name="T6" fmla="*/ 0 w 217"/>
              <a:gd name="T7" fmla="*/ 623 h 650"/>
              <a:gd name="T8" fmla="*/ 0 w 217"/>
              <a:gd name="T9" fmla="*/ 629 h 650"/>
              <a:gd name="T10" fmla="*/ 0 w 217"/>
              <a:gd name="T11" fmla="*/ 650 h 650"/>
              <a:gd name="T12" fmla="*/ 217 w 217"/>
              <a:gd name="T13" fmla="*/ 650 h 650"/>
              <a:gd name="T14" fmla="*/ 217 w 217"/>
              <a:gd name="T15" fmla="*/ 623 h 650"/>
              <a:gd name="T16" fmla="*/ 217 w 217"/>
              <a:gd name="T17" fmla="*/ 623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650">
                <a:moveTo>
                  <a:pt x="217" y="623"/>
                </a:moveTo>
                <a:lnTo>
                  <a:pt x="217" y="0"/>
                </a:lnTo>
                <a:lnTo>
                  <a:pt x="0" y="0"/>
                </a:lnTo>
                <a:lnTo>
                  <a:pt x="0" y="623"/>
                </a:lnTo>
                <a:lnTo>
                  <a:pt x="0" y="629"/>
                </a:lnTo>
                <a:lnTo>
                  <a:pt x="0" y="650"/>
                </a:lnTo>
                <a:lnTo>
                  <a:pt x="217" y="650"/>
                </a:lnTo>
                <a:lnTo>
                  <a:pt x="217" y="623"/>
                </a:lnTo>
                <a:lnTo>
                  <a:pt x="217" y="623"/>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00" name="Rectangle 56">
            <a:extLst>
              <a:ext uri="{FF2B5EF4-FFF2-40B4-BE49-F238E27FC236}">
                <a16:creationId xmlns:a16="http://schemas.microsoft.com/office/drawing/2014/main" id="{D5103177-624B-4C81-96D4-11AA83C8A4B9}"/>
              </a:ext>
            </a:extLst>
          </p:cNvPr>
          <p:cNvSpPr>
            <a:spLocks noChangeArrowheads="1"/>
          </p:cNvSpPr>
          <p:nvPr/>
        </p:nvSpPr>
        <p:spPr bwMode="auto">
          <a:xfrm>
            <a:off x="8008708" y="4110380"/>
            <a:ext cx="135077" cy="13508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01" name="Rectangle 57">
            <a:extLst>
              <a:ext uri="{FF2B5EF4-FFF2-40B4-BE49-F238E27FC236}">
                <a16:creationId xmlns:a16="http://schemas.microsoft.com/office/drawing/2014/main" id="{0992A8BA-0D2E-454D-83B0-482881FF6ABA}"/>
              </a:ext>
            </a:extLst>
          </p:cNvPr>
          <p:cNvSpPr>
            <a:spLocks noChangeArrowheads="1"/>
          </p:cNvSpPr>
          <p:nvPr/>
        </p:nvSpPr>
        <p:spPr bwMode="auto">
          <a:xfrm>
            <a:off x="7808270" y="4110380"/>
            <a:ext cx="135077" cy="13508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02" name="Rectangle 58">
            <a:extLst>
              <a:ext uri="{FF2B5EF4-FFF2-40B4-BE49-F238E27FC236}">
                <a16:creationId xmlns:a16="http://schemas.microsoft.com/office/drawing/2014/main" id="{5A438C8D-AA00-45EE-87CE-6E873BBA7FDB}"/>
              </a:ext>
            </a:extLst>
          </p:cNvPr>
          <p:cNvSpPr>
            <a:spLocks noChangeArrowheads="1"/>
          </p:cNvSpPr>
          <p:nvPr/>
        </p:nvSpPr>
        <p:spPr bwMode="auto">
          <a:xfrm>
            <a:off x="8209146" y="4110380"/>
            <a:ext cx="139435" cy="13508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03" name="Rectangle 59">
            <a:extLst>
              <a:ext uri="{FF2B5EF4-FFF2-40B4-BE49-F238E27FC236}">
                <a16:creationId xmlns:a16="http://schemas.microsoft.com/office/drawing/2014/main" id="{B21FF783-35BB-49D4-980B-71FB882567D3}"/>
              </a:ext>
            </a:extLst>
          </p:cNvPr>
          <p:cNvSpPr>
            <a:spLocks noChangeArrowheads="1"/>
          </p:cNvSpPr>
          <p:nvPr/>
        </p:nvSpPr>
        <p:spPr bwMode="auto">
          <a:xfrm>
            <a:off x="8209146" y="4110380"/>
            <a:ext cx="139435" cy="13508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04" name="Freeform 60">
            <a:extLst>
              <a:ext uri="{FF2B5EF4-FFF2-40B4-BE49-F238E27FC236}">
                <a16:creationId xmlns:a16="http://schemas.microsoft.com/office/drawing/2014/main" id="{C1AC4480-4F1A-407F-8C04-66C90108C118}"/>
              </a:ext>
            </a:extLst>
          </p:cNvPr>
          <p:cNvSpPr>
            <a:spLocks/>
          </p:cNvSpPr>
          <p:nvPr/>
        </p:nvSpPr>
        <p:spPr bwMode="auto">
          <a:xfrm>
            <a:off x="7607832" y="2925182"/>
            <a:ext cx="884541" cy="318088"/>
          </a:xfrm>
          <a:custGeom>
            <a:avLst/>
            <a:gdLst>
              <a:gd name="T0" fmla="*/ 44 w 203"/>
              <a:gd name="T1" fmla="*/ 0 h 73"/>
              <a:gd name="T2" fmla="*/ 203 w 203"/>
              <a:gd name="T3" fmla="*/ 0 h 73"/>
              <a:gd name="T4" fmla="*/ 203 w 203"/>
              <a:gd name="T5" fmla="*/ 73 h 73"/>
              <a:gd name="T6" fmla="*/ 0 w 203"/>
              <a:gd name="T7" fmla="*/ 73 h 73"/>
              <a:gd name="T8" fmla="*/ 44 w 203"/>
              <a:gd name="T9" fmla="*/ 0 h 73"/>
            </a:gdLst>
            <a:ahLst/>
            <a:cxnLst>
              <a:cxn ang="0">
                <a:pos x="T0" y="T1"/>
              </a:cxn>
              <a:cxn ang="0">
                <a:pos x="T2" y="T3"/>
              </a:cxn>
              <a:cxn ang="0">
                <a:pos x="T4" y="T5"/>
              </a:cxn>
              <a:cxn ang="0">
                <a:pos x="T6" y="T7"/>
              </a:cxn>
              <a:cxn ang="0">
                <a:pos x="T8" y="T9"/>
              </a:cxn>
            </a:cxnLst>
            <a:rect l="0" t="0" r="r" b="b"/>
            <a:pathLst>
              <a:path w="203" h="73">
                <a:moveTo>
                  <a:pt x="44" y="0"/>
                </a:moveTo>
                <a:lnTo>
                  <a:pt x="203" y="0"/>
                </a:lnTo>
                <a:lnTo>
                  <a:pt x="203" y="73"/>
                </a:lnTo>
                <a:lnTo>
                  <a:pt x="0" y="73"/>
                </a:lnTo>
                <a:lnTo>
                  <a:pt x="4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05" name="Freeform 61">
            <a:extLst>
              <a:ext uri="{FF2B5EF4-FFF2-40B4-BE49-F238E27FC236}">
                <a16:creationId xmlns:a16="http://schemas.microsoft.com/office/drawing/2014/main" id="{81F09B92-6443-4EE0-ACC5-513D572ACE0C}"/>
              </a:ext>
            </a:extLst>
          </p:cNvPr>
          <p:cNvSpPr>
            <a:spLocks/>
          </p:cNvSpPr>
          <p:nvPr/>
        </p:nvSpPr>
        <p:spPr bwMode="auto">
          <a:xfrm>
            <a:off x="8492376" y="2925182"/>
            <a:ext cx="370375" cy="318088"/>
          </a:xfrm>
          <a:custGeom>
            <a:avLst/>
            <a:gdLst>
              <a:gd name="T0" fmla="*/ 0 w 85"/>
              <a:gd name="T1" fmla="*/ 0 h 73"/>
              <a:gd name="T2" fmla="*/ 40 w 85"/>
              <a:gd name="T3" fmla="*/ 0 h 73"/>
              <a:gd name="T4" fmla="*/ 85 w 85"/>
              <a:gd name="T5" fmla="*/ 73 h 73"/>
              <a:gd name="T6" fmla="*/ 0 w 85"/>
              <a:gd name="T7" fmla="*/ 73 h 73"/>
              <a:gd name="T8" fmla="*/ 0 w 85"/>
              <a:gd name="T9" fmla="*/ 0 h 73"/>
            </a:gdLst>
            <a:ahLst/>
            <a:cxnLst>
              <a:cxn ang="0">
                <a:pos x="T0" y="T1"/>
              </a:cxn>
              <a:cxn ang="0">
                <a:pos x="T2" y="T3"/>
              </a:cxn>
              <a:cxn ang="0">
                <a:pos x="T4" y="T5"/>
              </a:cxn>
              <a:cxn ang="0">
                <a:pos x="T6" y="T7"/>
              </a:cxn>
              <a:cxn ang="0">
                <a:pos x="T8" y="T9"/>
              </a:cxn>
            </a:cxnLst>
            <a:rect l="0" t="0" r="r" b="b"/>
            <a:pathLst>
              <a:path w="85" h="73">
                <a:moveTo>
                  <a:pt x="0" y="0"/>
                </a:moveTo>
                <a:lnTo>
                  <a:pt x="40" y="0"/>
                </a:lnTo>
                <a:lnTo>
                  <a:pt x="85" y="73"/>
                </a:lnTo>
                <a:lnTo>
                  <a:pt x="0" y="73"/>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06" name="Freeform 62">
            <a:extLst>
              <a:ext uri="{FF2B5EF4-FFF2-40B4-BE49-F238E27FC236}">
                <a16:creationId xmlns:a16="http://schemas.microsoft.com/office/drawing/2014/main" id="{D30D69EF-8184-44A2-9B7B-5AFC753037C5}"/>
              </a:ext>
            </a:extLst>
          </p:cNvPr>
          <p:cNvSpPr>
            <a:spLocks/>
          </p:cNvSpPr>
          <p:nvPr/>
        </p:nvSpPr>
        <p:spPr bwMode="auto">
          <a:xfrm>
            <a:off x="7433538" y="3243265"/>
            <a:ext cx="1045764" cy="174294"/>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07" name="Freeform 63">
            <a:extLst>
              <a:ext uri="{FF2B5EF4-FFF2-40B4-BE49-F238E27FC236}">
                <a16:creationId xmlns:a16="http://schemas.microsoft.com/office/drawing/2014/main" id="{6A15DC76-7907-492C-BFB0-09BA7223D2ED}"/>
              </a:ext>
            </a:extLst>
          </p:cNvPr>
          <p:cNvSpPr>
            <a:spLocks/>
          </p:cNvSpPr>
          <p:nvPr/>
        </p:nvSpPr>
        <p:spPr bwMode="auto">
          <a:xfrm>
            <a:off x="8483661" y="3243265"/>
            <a:ext cx="570813" cy="174294"/>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08" name="Freeform 64">
            <a:extLst>
              <a:ext uri="{FF2B5EF4-FFF2-40B4-BE49-F238E27FC236}">
                <a16:creationId xmlns:a16="http://schemas.microsoft.com/office/drawing/2014/main" id="{45E736B8-9F20-4045-8AAA-86E07CB81C44}"/>
              </a:ext>
            </a:extLst>
          </p:cNvPr>
          <p:cNvSpPr>
            <a:spLocks/>
          </p:cNvSpPr>
          <p:nvPr/>
        </p:nvSpPr>
        <p:spPr bwMode="auto">
          <a:xfrm>
            <a:off x="7607831" y="3417560"/>
            <a:ext cx="135077" cy="596959"/>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09" name="Freeform 65">
            <a:extLst>
              <a:ext uri="{FF2B5EF4-FFF2-40B4-BE49-F238E27FC236}">
                <a16:creationId xmlns:a16="http://schemas.microsoft.com/office/drawing/2014/main" id="{1C8F3FA1-FAA8-4FC7-A3CB-725645759332}"/>
              </a:ext>
            </a:extLst>
          </p:cNvPr>
          <p:cNvSpPr>
            <a:spLocks/>
          </p:cNvSpPr>
          <p:nvPr/>
        </p:nvSpPr>
        <p:spPr bwMode="auto">
          <a:xfrm>
            <a:off x="7808270" y="3417560"/>
            <a:ext cx="135077" cy="596959"/>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10" name="Freeform 66">
            <a:extLst>
              <a:ext uri="{FF2B5EF4-FFF2-40B4-BE49-F238E27FC236}">
                <a16:creationId xmlns:a16="http://schemas.microsoft.com/office/drawing/2014/main" id="{BDF525A0-86B6-4E67-96B9-A8B3BD0EF30E}"/>
              </a:ext>
            </a:extLst>
          </p:cNvPr>
          <p:cNvSpPr>
            <a:spLocks/>
          </p:cNvSpPr>
          <p:nvPr/>
        </p:nvSpPr>
        <p:spPr bwMode="auto">
          <a:xfrm>
            <a:off x="8008708" y="3417560"/>
            <a:ext cx="135077" cy="596959"/>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11" name="Freeform 67">
            <a:extLst>
              <a:ext uri="{FF2B5EF4-FFF2-40B4-BE49-F238E27FC236}">
                <a16:creationId xmlns:a16="http://schemas.microsoft.com/office/drawing/2014/main" id="{9B487A08-FFA6-4CE9-84B9-1635A4A605EF}"/>
              </a:ext>
            </a:extLst>
          </p:cNvPr>
          <p:cNvSpPr>
            <a:spLocks/>
          </p:cNvSpPr>
          <p:nvPr/>
        </p:nvSpPr>
        <p:spPr bwMode="auto">
          <a:xfrm>
            <a:off x="8209146" y="3417560"/>
            <a:ext cx="139435" cy="596959"/>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12" name="Rectangle 68">
            <a:extLst>
              <a:ext uri="{FF2B5EF4-FFF2-40B4-BE49-F238E27FC236}">
                <a16:creationId xmlns:a16="http://schemas.microsoft.com/office/drawing/2014/main" id="{1B1F8F09-7C85-47FD-B0A6-8907687FABF0}"/>
              </a:ext>
            </a:extLst>
          </p:cNvPr>
          <p:cNvSpPr>
            <a:spLocks noChangeArrowheads="1"/>
          </p:cNvSpPr>
          <p:nvPr/>
        </p:nvSpPr>
        <p:spPr bwMode="auto">
          <a:xfrm>
            <a:off x="7808270" y="4341320"/>
            <a:ext cx="135077" cy="1350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13" name="Rectangle 69">
            <a:extLst>
              <a:ext uri="{FF2B5EF4-FFF2-40B4-BE49-F238E27FC236}">
                <a16:creationId xmlns:a16="http://schemas.microsoft.com/office/drawing/2014/main" id="{1C0CEAD0-CE9E-41A6-A4C6-A1572A1CB6E3}"/>
              </a:ext>
            </a:extLst>
          </p:cNvPr>
          <p:cNvSpPr>
            <a:spLocks noChangeArrowheads="1"/>
          </p:cNvSpPr>
          <p:nvPr/>
        </p:nvSpPr>
        <p:spPr bwMode="auto">
          <a:xfrm>
            <a:off x="8008708" y="4341320"/>
            <a:ext cx="135077" cy="13508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14" name="Rectangle 70">
            <a:extLst>
              <a:ext uri="{FF2B5EF4-FFF2-40B4-BE49-F238E27FC236}">
                <a16:creationId xmlns:a16="http://schemas.microsoft.com/office/drawing/2014/main" id="{B7EB5ACA-C20E-4338-9FA4-725224481F32}"/>
              </a:ext>
            </a:extLst>
          </p:cNvPr>
          <p:cNvSpPr>
            <a:spLocks noChangeArrowheads="1"/>
          </p:cNvSpPr>
          <p:nvPr/>
        </p:nvSpPr>
        <p:spPr bwMode="auto">
          <a:xfrm>
            <a:off x="8209146" y="4341320"/>
            <a:ext cx="139435" cy="13508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15" name="Rectangle 71">
            <a:extLst>
              <a:ext uri="{FF2B5EF4-FFF2-40B4-BE49-F238E27FC236}">
                <a16:creationId xmlns:a16="http://schemas.microsoft.com/office/drawing/2014/main" id="{7DE616F3-7F8E-4310-B84C-98E2A829D316}"/>
              </a:ext>
            </a:extLst>
          </p:cNvPr>
          <p:cNvSpPr>
            <a:spLocks noChangeArrowheads="1"/>
          </p:cNvSpPr>
          <p:nvPr/>
        </p:nvSpPr>
        <p:spPr bwMode="auto">
          <a:xfrm>
            <a:off x="8209146" y="4341320"/>
            <a:ext cx="139435" cy="1350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16" name="Rectangle 72">
            <a:extLst>
              <a:ext uri="{FF2B5EF4-FFF2-40B4-BE49-F238E27FC236}">
                <a16:creationId xmlns:a16="http://schemas.microsoft.com/office/drawing/2014/main" id="{353DC3F3-BAE9-402D-8E2C-23D47DB635D2}"/>
              </a:ext>
            </a:extLst>
          </p:cNvPr>
          <p:cNvSpPr>
            <a:spLocks noChangeArrowheads="1"/>
          </p:cNvSpPr>
          <p:nvPr/>
        </p:nvSpPr>
        <p:spPr bwMode="auto">
          <a:xfrm>
            <a:off x="7808270" y="4572262"/>
            <a:ext cx="135077" cy="13508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17" name="Rectangle 73">
            <a:extLst>
              <a:ext uri="{FF2B5EF4-FFF2-40B4-BE49-F238E27FC236}">
                <a16:creationId xmlns:a16="http://schemas.microsoft.com/office/drawing/2014/main" id="{C6F2F0DB-FB9E-4313-B89F-92DAA17811F6}"/>
              </a:ext>
            </a:extLst>
          </p:cNvPr>
          <p:cNvSpPr>
            <a:spLocks noChangeArrowheads="1"/>
          </p:cNvSpPr>
          <p:nvPr/>
        </p:nvSpPr>
        <p:spPr bwMode="auto">
          <a:xfrm>
            <a:off x="8008708" y="4572262"/>
            <a:ext cx="135077" cy="13508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18" name="Rectangle 74">
            <a:extLst>
              <a:ext uri="{FF2B5EF4-FFF2-40B4-BE49-F238E27FC236}">
                <a16:creationId xmlns:a16="http://schemas.microsoft.com/office/drawing/2014/main" id="{AE801AD2-BDD1-402A-8D51-9283021CA914}"/>
              </a:ext>
            </a:extLst>
          </p:cNvPr>
          <p:cNvSpPr>
            <a:spLocks noChangeArrowheads="1"/>
          </p:cNvSpPr>
          <p:nvPr/>
        </p:nvSpPr>
        <p:spPr bwMode="auto">
          <a:xfrm>
            <a:off x="8209146" y="4572262"/>
            <a:ext cx="139435" cy="13508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19" name="Rectangle 75">
            <a:extLst>
              <a:ext uri="{FF2B5EF4-FFF2-40B4-BE49-F238E27FC236}">
                <a16:creationId xmlns:a16="http://schemas.microsoft.com/office/drawing/2014/main" id="{9D4C1AB3-BFC7-4541-A954-AB4CA6CBFE16}"/>
              </a:ext>
            </a:extLst>
          </p:cNvPr>
          <p:cNvSpPr>
            <a:spLocks noChangeArrowheads="1"/>
          </p:cNvSpPr>
          <p:nvPr/>
        </p:nvSpPr>
        <p:spPr bwMode="auto">
          <a:xfrm>
            <a:off x="8209146" y="4572262"/>
            <a:ext cx="139435" cy="1350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20" name="Rectangle 76">
            <a:extLst>
              <a:ext uri="{FF2B5EF4-FFF2-40B4-BE49-F238E27FC236}">
                <a16:creationId xmlns:a16="http://schemas.microsoft.com/office/drawing/2014/main" id="{48123499-5618-4E2F-968F-1295DF866367}"/>
              </a:ext>
            </a:extLst>
          </p:cNvPr>
          <p:cNvSpPr>
            <a:spLocks noChangeArrowheads="1"/>
          </p:cNvSpPr>
          <p:nvPr/>
        </p:nvSpPr>
        <p:spPr bwMode="auto">
          <a:xfrm>
            <a:off x="7808270" y="4803200"/>
            <a:ext cx="135077" cy="13943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21" name="Rectangle 77">
            <a:extLst>
              <a:ext uri="{FF2B5EF4-FFF2-40B4-BE49-F238E27FC236}">
                <a16:creationId xmlns:a16="http://schemas.microsoft.com/office/drawing/2014/main" id="{3CDC38EF-5065-48DF-85E6-505FD38DA70E}"/>
              </a:ext>
            </a:extLst>
          </p:cNvPr>
          <p:cNvSpPr>
            <a:spLocks noChangeArrowheads="1"/>
          </p:cNvSpPr>
          <p:nvPr/>
        </p:nvSpPr>
        <p:spPr bwMode="auto">
          <a:xfrm>
            <a:off x="8008708" y="4803200"/>
            <a:ext cx="135077" cy="1394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22" name="Rectangle 78">
            <a:extLst>
              <a:ext uri="{FF2B5EF4-FFF2-40B4-BE49-F238E27FC236}">
                <a16:creationId xmlns:a16="http://schemas.microsoft.com/office/drawing/2014/main" id="{C1736267-63A2-4C4E-9E21-CF84DE5B64A9}"/>
              </a:ext>
            </a:extLst>
          </p:cNvPr>
          <p:cNvSpPr>
            <a:spLocks noChangeArrowheads="1"/>
          </p:cNvSpPr>
          <p:nvPr/>
        </p:nvSpPr>
        <p:spPr bwMode="auto">
          <a:xfrm>
            <a:off x="8209146" y="4803200"/>
            <a:ext cx="139435" cy="13943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23" name="Rectangle 79">
            <a:extLst>
              <a:ext uri="{FF2B5EF4-FFF2-40B4-BE49-F238E27FC236}">
                <a16:creationId xmlns:a16="http://schemas.microsoft.com/office/drawing/2014/main" id="{7DB4E8E8-E752-4A00-8A4C-B4869BC29CFC}"/>
              </a:ext>
            </a:extLst>
          </p:cNvPr>
          <p:cNvSpPr>
            <a:spLocks noChangeArrowheads="1"/>
          </p:cNvSpPr>
          <p:nvPr/>
        </p:nvSpPr>
        <p:spPr bwMode="auto">
          <a:xfrm>
            <a:off x="8209146" y="4803200"/>
            <a:ext cx="139435" cy="13943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24" name="Rectangle 80">
            <a:extLst>
              <a:ext uri="{FF2B5EF4-FFF2-40B4-BE49-F238E27FC236}">
                <a16:creationId xmlns:a16="http://schemas.microsoft.com/office/drawing/2014/main" id="{8C9A6EF9-1B1A-4B4D-B107-04C2E12019B6}"/>
              </a:ext>
            </a:extLst>
          </p:cNvPr>
          <p:cNvSpPr>
            <a:spLocks noChangeArrowheads="1"/>
          </p:cNvSpPr>
          <p:nvPr/>
        </p:nvSpPr>
        <p:spPr bwMode="auto">
          <a:xfrm>
            <a:off x="7808270" y="5038497"/>
            <a:ext cx="135077" cy="13508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25" name="Rectangle 81">
            <a:extLst>
              <a:ext uri="{FF2B5EF4-FFF2-40B4-BE49-F238E27FC236}">
                <a16:creationId xmlns:a16="http://schemas.microsoft.com/office/drawing/2014/main" id="{426D8F5C-FAF8-4665-ABB2-51940CB63C0A}"/>
              </a:ext>
            </a:extLst>
          </p:cNvPr>
          <p:cNvSpPr>
            <a:spLocks noChangeArrowheads="1"/>
          </p:cNvSpPr>
          <p:nvPr/>
        </p:nvSpPr>
        <p:spPr bwMode="auto">
          <a:xfrm>
            <a:off x="8008708" y="5038497"/>
            <a:ext cx="135077" cy="13508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26" name="Rectangle 82">
            <a:extLst>
              <a:ext uri="{FF2B5EF4-FFF2-40B4-BE49-F238E27FC236}">
                <a16:creationId xmlns:a16="http://schemas.microsoft.com/office/drawing/2014/main" id="{621282DB-A6B0-4BC3-A8A9-8727368A42E6}"/>
              </a:ext>
            </a:extLst>
          </p:cNvPr>
          <p:cNvSpPr>
            <a:spLocks noChangeArrowheads="1"/>
          </p:cNvSpPr>
          <p:nvPr/>
        </p:nvSpPr>
        <p:spPr bwMode="auto">
          <a:xfrm>
            <a:off x="8209146" y="5038497"/>
            <a:ext cx="139435" cy="13508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27" name="Rectangle 83">
            <a:extLst>
              <a:ext uri="{FF2B5EF4-FFF2-40B4-BE49-F238E27FC236}">
                <a16:creationId xmlns:a16="http://schemas.microsoft.com/office/drawing/2014/main" id="{AA3FF10D-8486-4728-AE40-5ECA96318ECB}"/>
              </a:ext>
            </a:extLst>
          </p:cNvPr>
          <p:cNvSpPr>
            <a:spLocks noChangeArrowheads="1"/>
          </p:cNvSpPr>
          <p:nvPr/>
        </p:nvSpPr>
        <p:spPr bwMode="auto">
          <a:xfrm>
            <a:off x="8209146" y="5038497"/>
            <a:ext cx="139435" cy="1350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28" name="Rectangle 84">
            <a:extLst>
              <a:ext uri="{FF2B5EF4-FFF2-40B4-BE49-F238E27FC236}">
                <a16:creationId xmlns:a16="http://schemas.microsoft.com/office/drawing/2014/main" id="{DB519289-9FA9-4EB8-9ACF-8D4734E31C61}"/>
              </a:ext>
            </a:extLst>
          </p:cNvPr>
          <p:cNvSpPr>
            <a:spLocks noChangeArrowheads="1"/>
          </p:cNvSpPr>
          <p:nvPr/>
        </p:nvSpPr>
        <p:spPr bwMode="auto">
          <a:xfrm>
            <a:off x="7808270" y="5265081"/>
            <a:ext cx="135077" cy="1394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29" name="Rectangle 85">
            <a:extLst>
              <a:ext uri="{FF2B5EF4-FFF2-40B4-BE49-F238E27FC236}">
                <a16:creationId xmlns:a16="http://schemas.microsoft.com/office/drawing/2014/main" id="{22C73751-0074-4ABF-A9CB-E712349A3526}"/>
              </a:ext>
            </a:extLst>
          </p:cNvPr>
          <p:cNvSpPr>
            <a:spLocks noChangeArrowheads="1"/>
          </p:cNvSpPr>
          <p:nvPr/>
        </p:nvSpPr>
        <p:spPr bwMode="auto">
          <a:xfrm>
            <a:off x="8008708" y="5265081"/>
            <a:ext cx="135077" cy="13943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30" name="Rectangle 86">
            <a:extLst>
              <a:ext uri="{FF2B5EF4-FFF2-40B4-BE49-F238E27FC236}">
                <a16:creationId xmlns:a16="http://schemas.microsoft.com/office/drawing/2014/main" id="{185F8C94-D08B-4BB4-B662-16EE4EBB7E6C}"/>
              </a:ext>
            </a:extLst>
          </p:cNvPr>
          <p:cNvSpPr>
            <a:spLocks noChangeArrowheads="1"/>
          </p:cNvSpPr>
          <p:nvPr/>
        </p:nvSpPr>
        <p:spPr bwMode="auto">
          <a:xfrm>
            <a:off x="8209146" y="5265081"/>
            <a:ext cx="139435" cy="13943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31" name="Rectangle 87">
            <a:extLst>
              <a:ext uri="{FF2B5EF4-FFF2-40B4-BE49-F238E27FC236}">
                <a16:creationId xmlns:a16="http://schemas.microsoft.com/office/drawing/2014/main" id="{7B7D2AD5-5C1D-4A38-B00E-6D7982E140BE}"/>
              </a:ext>
            </a:extLst>
          </p:cNvPr>
          <p:cNvSpPr>
            <a:spLocks noChangeArrowheads="1"/>
          </p:cNvSpPr>
          <p:nvPr/>
        </p:nvSpPr>
        <p:spPr bwMode="auto">
          <a:xfrm>
            <a:off x="8209146" y="5265081"/>
            <a:ext cx="139435" cy="13943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32" name="Rectangle 88">
            <a:extLst>
              <a:ext uri="{FF2B5EF4-FFF2-40B4-BE49-F238E27FC236}">
                <a16:creationId xmlns:a16="http://schemas.microsoft.com/office/drawing/2014/main" id="{9886313C-4D54-462A-98E1-299A54FC0B59}"/>
              </a:ext>
            </a:extLst>
          </p:cNvPr>
          <p:cNvSpPr>
            <a:spLocks noChangeArrowheads="1"/>
          </p:cNvSpPr>
          <p:nvPr/>
        </p:nvSpPr>
        <p:spPr bwMode="auto">
          <a:xfrm>
            <a:off x="7607831" y="4110380"/>
            <a:ext cx="135077" cy="1350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33" name="Rectangle 89">
            <a:extLst>
              <a:ext uri="{FF2B5EF4-FFF2-40B4-BE49-F238E27FC236}">
                <a16:creationId xmlns:a16="http://schemas.microsoft.com/office/drawing/2014/main" id="{E583699C-6206-4689-8C3D-8282B0A689C4}"/>
              </a:ext>
            </a:extLst>
          </p:cNvPr>
          <p:cNvSpPr>
            <a:spLocks noChangeArrowheads="1"/>
          </p:cNvSpPr>
          <p:nvPr/>
        </p:nvSpPr>
        <p:spPr bwMode="auto">
          <a:xfrm>
            <a:off x="7607831" y="4341320"/>
            <a:ext cx="135077" cy="13508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34" name="Rectangle 90">
            <a:extLst>
              <a:ext uri="{FF2B5EF4-FFF2-40B4-BE49-F238E27FC236}">
                <a16:creationId xmlns:a16="http://schemas.microsoft.com/office/drawing/2014/main" id="{AA604862-2F5E-43BA-962B-4C3C19CF9DD8}"/>
              </a:ext>
            </a:extLst>
          </p:cNvPr>
          <p:cNvSpPr>
            <a:spLocks noChangeArrowheads="1"/>
          </p:cNvSpPr>
          <p:nvPr/>
        </p:nvSpPr>
        <p:spPr bwMode="auto">
          <a:xfrm>
            <a:off x="7607831" y="4572262"/>
            <a:ext cx="135077" cy="13508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35" name="Rectangle 91">
            <a:extLst>
              <a:ext uri="{FF2B5EF4-FFF2-40B4-BE49-F238E27FC236}">
                <a16:creationId xmlns:a16="http://schemas.microsoft.com/office/drawing/2014/main" id="{68C3B23C-B80F-410A-944E-F30774077513}"/>
              </a:ext>
            </a:extLst>
          </p:cNvPr>
          <p:cNvSpPr>
            <a:spLocks noChangeArrowheads="1"/>
          </p:cNvSpPr>
          <p:nvPr/>
        </p:nvSpPr>
        <p:spPr bwMode="auto">
          <a:xfrm>
            <a:off x="7607831" y="4803200"/>
            <a:ext cx="135077" cy="13943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36" name="Rectangle 92">
            <a:extLst>
              <a:ext uri="{FF2B5EF4-FFF2-40B4-BE49-F238E27FC236}">
                <a16:creationId xmlns:a16="http://schemas.microsoft.com/office/drawing/2014/main" id="{5B7C6433-BA74-4661-9414-347839D4CD68}"/>
              </a:ext>
            </a:extLst>
          </p:cNvPr>
          <p:cNvSpPr>
            <a:spLocks noChangeArrowheads="1"/>
          </p:cNvSpPr>
          <p:nvPr/>
        </p:nvSpPr>
        <p:spPr bwMode="auto">
          <a:xfrm>
            <a:off x="7607831" y="5038497"/>
            <a:ext cx="135077" cy="13508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37" name="Rectangle 93">
            <a:extLst>
              <a:ext uri="{FF2B5EF4-FFF2-40B4-BE49-F238E27FC236}">
                <a16:creationId xmlns:a16="http://schemas.microsoft.com/office/drawing/2014/main" id="{0A303A9D-C349-4909-8DCF-52C458A7757E}"/>
              </a:ext>
            </a:extLst>
          </p:cNvPr>
          <p:cNvSpPr>
            <a:spLocks noChangeArrowheads="1"/>
          </p:cNvSpPr>
          <p:nvPr/>
        </p:nvSpPr>
        <p:spPr bwMode="auto">
          <a:xfrm>
            <a:off x="7607831" y="5265081"/>
            <a:ext cx="135077" cy="1394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38" name="Rectangle 94">
            <a:extLst>
              <a:ext uri="{FF2B5EF4-FFF2-40B4-BE49-F238E27FC236}">
                <a16:creationId xmlns:a16="http://schemas.microsoft.com/office/drawing/2014/main" id="{15190353-6A21-47E1-9D83-6C583B74CC47}"/>
              </a:ext>
            </a:extLst>
          </p:cNvPr>
          <p:cNvSpPr>
            <a:spLocks noChangeArrowheads="1"/>
          </p:cNvSpPr>
          <p:nvPr/>
        </p:nvSpPr>
        <p:spPr bwMode="auto">
          <a:xfrm>
            <a:off x="7607831" y="5500376"/>
            <a:ext cx="135077" cy="48366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39" name="Rectangle 95">
            <a:extLst>
              <a:ext uri="{FF2B5EF4-FFF2-40B4-BE49-F238E27FC236}">
                <a16:creationId xmlns:a16="http://schemas.microsoft.com/office/drawing/2014/main" id="{4B1B34BD-A065-4BC3-AF15-CEF609B5B7BB}"/>
              </a:ext>
            </a:extLst>
          </p:cNvPr>
          <p:cNvSpPr>
            <a:spLocks noChangeArrowheads="1"/>
          </p:cNvSpPr>
          <p:nvPr/>
        </p:nvSpPr>
        <p:spPr bwMode="auto">
          <a:xfrm>
            <a:off x="8209146" y="5500376"/>
            <a:ext cx="139435" cy="48366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40" name="Rectangle 96">
            <a:extLst>
              <a:ext uri="{FF2B5EF4-FFF2-40B4-BE49-F238E27FC236}">
                <a16:creationId xmlns:a16="http://schemas.microsoft.com/office/drawing/2014/main" id="{2D0E48F6-FF72-47CC-B90A-685A7186BE2A}"/>
              </a:ext>
            </a:extLst>
          </p:cNvPr>
          <p:cNvSpPr>
            <a:spLocks noChangeArrowheads="1"/>
          </p:cNvSpPr>
          <p:nvPr/>
        </p:nvSpPr>
        <p:spPr bwMode="auto">
          <a:xfrm>
            <a:off x="7808270" y="5500376"/>
            <a:ext cx="335515" cy="48366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41" name="Freeform 97">
            <a:extLst>
              <a:ext uri="{FF2B5EF4-FFF2-40B4-BE49-F238E27FC236}">
                <a16:creationId xmlns:a16="http://schemas.microsoft.com/office/drawing/2014/main" id="{4C9000F6-87B3-4302-84B1-5C62EFDC0B33}"/>
              </a:ext>
            </a:extLst>
          </p:cNvPr>
          <p:cNvSpPr>
            <a:spLocks/>
          </p:cNvSpPr>
          <p:nvPr/>
        </p:nvSpPr>
        <p:spPr bwMode="auto">
          <a:xfrm>
            <a:off x="7607832" y="2925182"/>
            <a:ext cx="884541" cy="318088"/>
          </a:xfrm>
          <a:custGeom>
            <a:avLst/>
            <a:gdLst>
              <a:gd name="T0" fmla="*/ 44 w 203"/>
              <a:gd name="T1" fmla="*/ 0 h 73"/>
              <a:gd name="T2" fmla="*/ 203 w 203"/>
              <a:gd name="T3" fmla="*/ 0 h 73"/>
              <a:gd name="T4" fmla="*/ 203 w 203"/>
              <a:gd name="T5" fmla="*/ 73 h 73"/>
              <a:gd name="T6" fmla="*/ 0 w 203"/>
              <a:gd name="T7" fmla="*/ 73 h 73"/>
              <a:gd name="T8" fmla="*/ 44 w 203"/>
              <a:gd name="T9" fmla="*/ 0 h 73"/>
            </a:gdLst>
            <a:ahLst/>
            <a:cxnLst>
              <a:cxn ang="0">
                <a:pos x="T0" y="T1"/>
              </a:cxn>
              <a:cxn ang="0">
                <a:pos x="T2" y="T3"/>
              </a:cxn>
              <a:cxn ang="0">
                <a:pos x="T4" y="T5"/>
              </a:cxn>
              <a:cxn ang="0">
                <a:pos x="T6" y="T7"/>
              </a:cxn>
              <a:cxn ang="0">
                <a:pos x="T8" y="T9"/>
              </a:cxn>
            </a:cxnLst>
            <a:rect l="0" t="0" r="r" b="b"/>
            <a:pathLst>
              <a:path w="203" h="73">
                <a:moveTo>
                  <a:pt x="44" y="0"/>
                </a:moveTo>
                <a:lnTo>
                  <a:pt x="203" y="0"/>
                </a:lnTo>
                <a:lnTo>
                  <a:pt x="203" y="73"/>
                </a:lnTo>
                <a:lnTo>
                  <a:pt x="0" y="73"/>
                </a:lnTo>
                <a:lnTo>
                  <a:pt x="44"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42" name="Rectangle 98">
            <a:extLst>
              <a:ext uri="{FF2B5EF4-FFF2-40B4-BE49-F238E27FC236}">
                <a16:creationId xmlns:a16="http://schemas.microsoft.com/office/drawing/2014/main" id="{55E74F23-5438-4FA6-8364-0AFFD007EA37}"/>
              </a:ext>
            </a:extLst>
          </p:cNvPr>
          <p:cNvSpPr>
            <a:spLocks noChangeArrowheads="1"/>
          </p:cNvSpPr>
          <p:nvPr/>
        </p:nvSpPr>
        <p:spPr bwMode="auto">
          <a:xfrm>
            <a:off x="9908516" y="5082071"/>
            <a:ext cx="549026" cy="99347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43" name="Rectangle 99">
            <a:extLst>
              <a:ext uri="{FF2B5EF4-FFF2-40B4-BE49-F238E27FC236}">
                <a16:creationId xmlns:a16="http://schemas.microsoft.com/office/drawing/2014/main" id="{1EC0F6FA-9CFD-44F9-AA17-58D0E1CBE900}"/>
              </a:ext>
            </a:extLst>
          </p:cNvPr>
          <p:cNvSpPr>
            <a:spLocks noChangeArrowheads="1"/>
          </p:cNvSpPr>
          <p:nvPr/>
        </p:nvSpPr>
        <p:spPr bwMode="auto">
          <a:xfrm>
            <a:off x="8962971" y="5082071"/>
            <a:ext cx="945544" cy="99347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44" name="Rectangle 100">
            <a:extLst>
              <a:ext uri="{FF2B5EF4-FFF2-40B4-BE49-F238E27FC236}">
                <a16:creationId xmlns:a16="http://schemas.microsoft.com/office/drawing/2014/main" id="{CBC2D5D9-7911-4315-B33E-E07A9CD7D003}"/>
              </a:ext>
            </a:extLst>
          </p:cNvPr>
          <p:cNvSpPr>
            <a:spLocks noChangeArrowheads="1"/>
          </p:cNvSpPr>
          <p:nvPr/>
        </p:nvSpPr>
        <p:spPr bwMode="auto">
          <a:xfrm>
            <a:off x="9468424" y="5313012"/>
            <a:ext cx="135077" cy="13508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45" name="Rectangle 101">
            <a:extLst>
              <a:ext uri="{FF2B5EF4-FFF2-40B4-BE49-F238E27FC236}">
                <a16:creationId xmlns:a16="http://schemas.microsoft.com/office/drawing/2014/main" id="{58611405-6114-4923-9DEF-A01E07D326EA}"/>
              </a:ext>
            </a:extLst>
          </p:cNvPr>
          <p:cNvSpPr>
            <a:spLocks noChangeArrowheads="1"/>
          </p:cNvSpPr>
          <p:nvPr/>
        </p:nvSpPr>
        <p:spPr bwMode="auto">
          <a:xfrm>
            <a:off x="9267986" y="5313012"/>
            <a:ext cx="135077" cy="13508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46" name="Rectangle 102">
            <a:extLst>
              <a:ext uri="{FF2B5EF4-FFF2-40B4-BE49-F238E27FC236}">
                <a16:creationId xmlns:a16="http://schemas.microsoft.com/office/drawing/2014/main" id="{92428384-7A1A-48FE-84A8-056A899ACF76}"/>
              </a:ext>
            </a:extLst>
          </p:cNvPr>
          <p:cNvSpPr>
            <a:spLocks noChangeArrowheads="1"/>
          </p:cNvSpPr>
          <p:nvPr/>
        </p:nvSpPr>
        <p:spPr bwMode="auto">
          <a:xfrm>
            <a:off x="9668861" y="5313012"/>
            <a:ext cx="135077" cy="13508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47" name="Rectangle 103">
            <a:extLst>
              <a:ext uri="{FF2B5EF4-FFF2-40B4-BE49-F238E27FC236}">
                <a16:creationId xmlns:a16="http://schemas.microsoft.com/office/drawing/2014/main" id="{AF5F2E5F-ADD7-4837-9653-4DA4DBE35B94}"/>
              </a:ext>
            </a:extLst>
          </p:cNvPr>
          <p:cNvSpPr>
            <a:spLocks noChangeArrowheads="1"/>
          </p:cNvSpPr>
          <p:nvPr/>
        </p:nvSpPr>
        <p:spPr bwMode="auto">
          <a:xfrm>
            <a:off x="9668861" y="5313012"/>
            <a:ext cx="135077" cy="13508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48" name="Freeform 104">
            <a:extLst>
              <a:ext uri="{FF2B5EF4-FFF2-40B4-BE49-F238E27FC236}">
                <a16:creationId xmlns:a16="http://schemas.microsoft.com/office/drawing/2014/main" id="{DEDEBBDC-A8CB-4C50-BEFD-CCE325BA1B14}"/>
              </a:ext>
            </a:extLst>
          </p:cNvPr>
          <p:cNvSpPr>
            <a:spLocks/>
          </p:cNvSpPr>
          <p:nvPr/>
        </p:nvSpPr>
        <p:spPr bwMode="auto">
          <a:xfrm>
            <a:off x="8893253" y="5082071"/>
            <a:ext cx="1063195" cy="122005"/>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49" name="Freeform 105">
            <a:extLst>
              <a:ext uri="{FF2B5EF4-FFF2-40B4-BE49-F238E27FC236}">
                <a16:creationId xmlns:a16="http://schemas.microsoft.com/office/drawing/2014/main" id="{60103B1B-A499-4E55-AE15-DD961E531E0B}"/>
              </a:ext>
            </a:extLst>
          </p:cNvPr>
          <p:cNvSpPr>
            <a:spLocks/>
          </p:cNvSpPr>
          <p:nvPr/>
        </p:nvSpPr>
        <p:spPr bwMode="auto">
          <a:xfrm>
            <a:off x="10030522" y="5082071"/>
            <a:ext cx="488024" cy="122005"/>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50" name="Rectangle 106">
            <a:extLst>
              <a:ext uri="{FF2B5EF4-FFF2-40B4-BE49-F238E27FC236}">
                <a16:creationId xmlns:a16="http://schemas.microsoft.com/office/drawing/2014/main" id="{C7732491-D4E8-4043-A0D5-35A24063F6C3}"/>
              </a:ext>
            </a:extLst>
          </p:cNvPr>
          <p:cNvSpPr>
            <a:spLocks noChangeArrowheads="1"/>
          </p:cNvSpPr>
          <p:nvPr/>
        </p:nvSpPr>
        <p:spPr bwMode="auto">
          <a:xfrm>
            <a:off x="9267986" y="5543950"/>
            <a:ext cx="135077" cy="13508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51" name="Rectangle 107">
            <a:extLst>
              <a:ext uri="{FF2B5EF4-FFF2-40B4-BE49-F238E27FC236}">
                <a16:creationId xmlns:a16="http://schemas.microsoft.com/office/drawing/2014/main" id="{04A5AB63-35C0-45B3-A16A-900E1C5106AF}"/>
              </a:ext>
            </a:extLst>
          </p:cNvPr>
          <p:cNvSpPr>
            <a:spLocks noChangeArrowheads="1"/>
          </p:cNvSpPr>
          <p:nvPr/>
        </p:nvSpPr>
        <p:spPr bwMode="auto">
          <a:xfrm>
            <a:off x="9468424" y="5543950"/>
            <a:ext cx="135077" cy="13508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52" name="Rectangle 108">
            <a:extLst>
              <a:ext uri="{FF2B5EF4-FFF2-40B4-BE49-F238E27FC236}">
                <a16:creationId xmlns:a16="http://schemas.microsoft.com/office/drawing/2014/main" id="{8287296E-13E9-4F96-924A-189AAC4BC6BB}"/>
              </a:ext>
            </a:extLst>
          </p:cNvPr>
          <p:cNvSpPr>
            <a:spLocks noChangeArrowheads="1"/>
          </p:cNvSpPr>
          <p:nvPr/>
        </p:nvSpPr>
        <p:spPr bwMode="auto">
          <a:xfrm>
            <a:off x="9067548" y="5313012"/>
            <a:ext cx="135077" cy="13508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53" name="Rectangle 109">
            <a:extLst>
              <a:ext uri="{FF2B5EF4-FFF2-40B4-BE49-F238E27FC236}">
                <a16:creationId xmlns:a16="http://schemas.microsoft.com/office/drawing/2014/main" id="{0AB2C47D-CB6D-4048-873B-002E9ACA5A4A}"/>
              </a:ext>
            </a:extLst>
          </p:cNvPr>
          <p:cNvSpPr>
            <a:spLocks noChangeArrowheads="1"/>
          </p:cNvSpPr>
          <p:nvPr/>
        </p:nvSpPr>
        <p:spPr bwMode="auto">
          <a:xfrm>
            <a:off x="9320274" y="5748748"/>
            <a:ext cx="235298" cy="32680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54" name="Rectangle 110">
            <a:extLst>
              <a:ext uri="{FF2B5EF4-FFF2-40B4-BE49-F238E27FC236}">
                <a16:creationId xmlns:a16="http://schemas.microsoft.com/office/drawing/2014/main" id="{8285D21B-9BA9-446E-B57F-BB410E526686}"/>
              </a:ext>
            </a:extLst>
          </p:cNvPr>
          <p:cNvSpPr>
            <a:spLocks noChangeArrowheads="1"/>
          </p:cNvSpPr>
          <p:nvPr/>
        </p:nvSpPr>
        <p:spPr bwMode="auto">
          <a:xfrm>
            <a:off x="9668861" y="5543950"/>
            <a:ext cx="135077" cy="37037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55" name="Rectangle 111">
            <a:extLst>
              <a:ext uri="{FF2B5EF4-FFF2-40B4-BE49-F238E27FC236}">
                <a16:creationId xmlns:a16="http://schemas.microsoft.com/office/drawing/2014/main" id="{3DE8C826-6C82-45AA-9082-106FE0AB8544}"/>
              </a:ext>
            </a:extLst>
          </p:cNvPr>
          <p:cNvSpPr>
            <a:spLocks noChangeArrowheads="1"/>
          </p:cNvSpPr>
          <p:nvPr/>
        </p:nvSpPr>
        <p:spPr bwMode="auto">
          <a:xfrm>
            <a:off x="9067548" y="5543950"/>
            <a:ext cx="135077" cy="37037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56" name="Freeform 112">
            <a:extLst>
              <a:ext uri="{FF2B5EF4-FFF2-40B4-BE49-F238E27FC236}">
                <a16:creationId xmlns:a16="http://schemas.microsoft.com/office/drawing/2014/main" id="{56940233-857C-4BBB-845D-C7E4A2959CCA}"/>
              </a:ext>
            </a:extLst>
          </p:cNvPr>
          <p:cNvSpPr>
            <a:spLocks/>
          </p:cNvSpPr>
          <p:nvPr/>
        </p:nvSpPr>
        <p:spPr bwMode="auto">
          <a:xfrm>
            <a:off x="8893253" y="4842417"/>
            <a:ext cx="1093694" cy="239656"/>
          </a:xfrm>
          <a:custGeom>
            <a:avLst/>
            <a:gdLst>
              <a:gd name="T0" fmla="*/ 0 w 251"/>
              <a:gd name="T1" fmla="*/ 55 h 55"/>
              <a:gd name="T2" fmla="*/ 58 w 251"/>
              <a:gd name="T3" fmla="*/ 0 h 55"/>
              <a:gd name="T4" fmla="*/ 251 w 251"/>
              <a:gd name="T5" fmla="*/ 0 h 55"/>
              <a:gd name="T6" fmla="*/ 251 w 251"/>
              <a:gd name="T7" fmla="*/ 55 h 55"/>
              <a:gd name="T8" fmla="*/ 0 w 251"/>
              <a:gd name="T9" fmla="*/ 55 h 55"/>
            </a:gdLst>
            <a:ahLst/>
            <a:cxnLst>
              <a:cxn ang="0">
                <a:pos x="T0" y="T1"/>
              </a:cxn>
              <a:cxn ang="0">
                <a:pos x="T2" y="T3"/>
              </a:cxn>
              <a:cxn ang="0">
                <a:pos x="T4" y="T5"/>
              </a:cxn>
              <a:cxn ang="0">
                <a:pos x="T6" y="T7"/>
              </a:cxn>
              <a:cxn ang="0">
                <a:pos x="T8" y="T9"/>
              </a:cxn>
            </a:cxnLst>
            <a:rect l="0" t="0" r="r" b="b"/>
            <a:pathLst>
              <a:path w="251" h="55">
                <a:moveTo>
                  <a:pt x="0" y="55"/>
                </a:moveTo>
                <a:lnTo>
                  <a:pt x="58" y="0"/>
                </a:lnTo>
                <a:lnTo>
                  <a:pt x="251" y="0"/>
                </a:lnTo>
                <a:lnTo>
                  <a:pt x="251" y="55"/>
                </a:lnTo>
                <a:lnTo>
                  <a:pt x="0" y="5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57" name="Freeform 113">
            <a:extLst>
              <a:ext uri="{FF2B5EF4-FFF2-40B4-BE49-F238E27FC236}">
                <a16:creationId xmlns:a16="http://schemas.microsoft.com/office/drawing/2014/main" id="{5D095DF8-3D23-4158-8083-40A5E8E60D47}"/>
              </a:ext>
            </a:extLst>
          </p:cNvPr>
          <p:cNvSpPr>
            <a:spLocks/>
          </p:cNvSpPr>
          <p:nvPr/>
        </p:nvSpPr>
        <p:spPr bwMode="auto">
          <a:xfrm>
            <a:off x="8893253" y="4842417"/>
            <a:ext cx="1093694" cy="239656"/>
          </a:xfrm>
          <a:custGeom>
            <a:avLst/>
            <a:gdLst>
              <a:gd name="T0" fmla="*/ 0 w 251"/>
              <a:gd name="T1" fmla="*/ 55 h 55"/>
              <a:gd name="T2" fmla="*/ 58 w 251"/>
              <a:gd name="T3" fmla="*/ 0 h 55"/>
              <a:gd name="T4" fmla="*/ 251 w 251"/>
              <a:gd name="T5" fmla="*/ 0 h 55"/>
              <a:gd name="T6" fmla="*/ 251 w 251"/>
              <a:gd name="T7" fmla="*/ 55 h 55"/>
              <a:gd name="T8" fmla="*/ 0 w 251"/>
              <a:gd name="T9" fmla="*/ 55 h 55"/>
            </a:gdLst>
            <a:ahLst/>
            <a:cxnLst>
              <a:cxn ang="0">
                <a:pos x="T0" y="T1"/>
              </a:cxn>
              <a:cxn ang="0">
                <a:pos x="T2" y="T3"/>
              </a:cxn>
              <a:cxn ang="0">
                <a:pos x="T4" y="T5"/>
              </a:cxn>
              <a:cxn ang="0">
                <a:pos x="T6" y="T7"/>
              </a:cxn>
              <a:cxn ang="0">
                <a:pos x="T8" y="T9"/>
              </a:cxn>
            </a:cxnLst>
            <a:rect l="0" t="0" r="r" b="b"/>
            <a:pathLst>
              <a:path w="251" h="55">
                <a:moveTo>
                  <a:pt x="0" y="55"/>
                </a:moveTo>
                <a:lnTo>
                  <a:pt x="58" y="0"/>
                </a:lnTo>
                <a:lnTo>
                  <a:pt x="251" y="0"/>
                </a:lnTo>
                <a:lnTo>
                  <a:pt x="251" y="55"/>
                </a:lnTo>
                <a:lnTo>
                  <a:pt x="0" y="5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58" name="Freeform 114">
            <a:extLst>
              <a:ext uri="{FF2B5EF4-FFF2-40B4-BE49-F238E27FC236}">
                <a16:creationId xmlns:a16="http://schemas.microsoft.com/office/drawing/2014/main" id="{D6E64718-7A36-4823-AD4C-BA978C93BEE3}"/>
              </a:ext>
            </a:extLst>
          </p:cNvPr>
          <p:cNvSpPr>
            <a:spLocks/>
          </p:cNvSpPr>
          <p:nvPr/>
        </p:nvSpPr>
        <p:spPr bwMode="auto">
          <a:xfrm>
            <a:off x="9986949" y="4842417"/>
            <a:ext cx="531597" cy="239656"/>
          </a:xfrm>
          <a:custGeom>
            <a:avLst/>
            <a:gdLst>
              <a:gd name="T0" fmla="*/ 0 w 122"/>
              <a:gd name="T1" fmla="*/ 55 h 55"/>
              <a:gd name="T2" fmla="*/ 0 w 122"/>
              <a:gd name="T3" fmla="*/ 0 h 55"/>
              <a:gd name="T4" fmla="*/ 64 w 122"/>
              <a:gd name="T5" fmla="*/ 0 h 55"/>
              <a:gd name="T6" fmla="*/ 122 w 122"/>
              <a:gd name="T7" fmla="*/ 55 h 55"/>
              <a:gd name="T8" fmla="*/ 0 w 122"/>
              <a:gd name="T9" fmla="*/ 55 h 55"/>
            </a:gdLst>
            <a:ahLst/>
            <a:cxnLst>
              <a:cxn ang="0">
                <a:pos x="T0" y="T1"/>
              </a:cxn>
              <a:cxn ang="0">
                <a:pos x="T2" y="T3"/>
              </a:cxn>
              <a:cxn ang="0">
                <a:pos x="T4" y="T5"/>
              </a:cxn>
              <a:cxn ang="0">
                <a:pos x="T6" y="T7"/>
              </a:cxn>
              <a:cxn ang="0">
                <a:pos x="T8" y="T9"/>
              </a:cxn>
            </a:cxnLst>
            <a:rect l="0" t="0" r="r" b="b"/>
            <a:pathLst>
              <a:path w="122" h="55">
                <a:moveTo>
                  <a:pt x="0" y="55"/>
                </a:moveTo>
                <a:lnTo>
                  <a:pt x="0" y="0"/>
                </a:lnTo>
                <a:lnTo>
                  <a:pt x="64" y="0"/>
                </a:lnTo>
                <a:lnTo>
                  <a:pt x="122" y="55"/>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59" name="Freeform 115">
            <a:extLst>
              <a:ext uri="{FF2B5EF4-FFF2-40B4-BE49-F238E27FC236}">
                <a16:creationId xmlns:a16="http://schemas.microsoft.com/office/drawing/2014/main" id="{5D955494-664D-4C31-8678-641115DDED87}"/>
              </a:ext>
            </a:extLst>
          </p:cNvPr>
          <p:cNvSpPr>
            <a:spLocks/>
          </p:cNvSpPr>
          <p:nvPr/>
        </p:nvSpPr>
        <p:spPr bwMode="auto">
          <a:xfrm>
            <a:off x="9986949" y="4842417"/>
            <a:ext cx="531597" cy="239656"/>
          </a:xfrm>
          <a:custGeom>
            <a:avLst/>
            <a:gdLst>
              <a:gd name="T0" fmla="*/ 64 w 122"/>
              <a:gd name="T1" fmla="*/ 0 h 55"/>
              <a:gd name="T2" fmla="*/ 0 w 122"/>
              <a:gd name="T3" fmla="*/ 0 h 55"/>
              <a:gd name="T4" fmla="*/ 0 w 122"/>
              <a:gd name="T5" fmla="*/ 55 h 55"/>
              <a:gd name="T6" fmla="*/ 122 w 122"/>
              <a:gd name="T7" fmla="*/ 55 h 55"/>
              <a:gd name="T8" fmla="*/ 64 w 122"/>
              <a:gd name="T9" fmla="*/ 0 h 55"/>
            </a:gdLst>
            <a:ahLst/>
            <a:cxnLst>
              <a:cxn ang="0">
                <a:pos x="T0" y="T1"/>
              </a:cxn>
              <a:cxn ang="0">
                <a:pos x="T2" y="T3"/>
              </a:cxn>
              <a:cxn ang="0">
                <a:pos x="T4" y="T5"/>
              </a:cxn>
              <a:cxn ang="0">
                <a:pos x="T6" y="T7"/>
              </a:cxn>
              <a:cxn ang="0">
                <a:pos x="T8" y="T9"/>
              </a:cxn>
            </a:cxnLst>
            <a:rect l="0" t="0" r="r" b="b"/>
            <a:pathLst>
              <a:path w="122" h="55">
                <a:moveTo>
                  <a:pt x="64" y="0"/>
                </a:moveTo>
                <a:lnTo>
                  <a:pt x="0" y="0"/>
                </a:lnTo>
                <a:lnTo>
                  <a:pt x="0" y="55"/>
                </a:lnTo>
                <a:lnTo>
                  <a:pt x="122" y="55"/>
                </a:lnTo>
                <a:lnTo>
                  <a:pt x="6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60" name="Rectangle 116">
            <a:extLst>
              <a:ext uri="{FF2B5EF4-FFF2-40B4-BE49-F238E27FC236}">
                <a16:creationId xmlns:a16="http://schemas.microsoft.com/office/drawing/2014/main" id="{F6CE2D94-A2BE-4D6C-A956-DD40961F3DCC}"/>
              </a:ext>
            </a:extLst>
          </p:cNvPr>
          <p:cNvSpPr>
            <a:spLocks noChangeArrowheads="1"/>
          </p:cNvSpPr>
          <p:nvPr/>
        </p:nvSpPr>
        <p:spPr bwMode="auto">
          <a:xfrm>
            <a:off x="8592595" y="4158312"/>
            <a:ext cx="287585" cy="59695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grpSp>
        <p:nvGrpSpPr>
          <p:cNvPr id="659" name="Group 658">
            <a:extLst>
              <a:ext uri="{FF2B5EF4-FFF2-40B4-BE49-F238E27FC236}">
                <a16:creationId xmlns:a16="http://schemas.microsoft.com/office/drawing/2014/main" id="{48FD1D46-11CA-47F2-800D-13F113DD4251}"/>
              </a:ext>
            </a:extLst>
          </p:cNvPr>
          <p:cNvGrpSpPr/>
          <p:nvPr/>
        </p:nvGrpSpPr>
        <p:grpSpPr>
          <a:xfrm>
            <a:off x="8732030" y="4328250"/>
            <a:ext cx="705891" cy="278871"/>
            <a:chOff x="8733144" y="4328355"/>
            <a:chExt cx="705981" cy="278907"/>
          </a:xfrm>
        </p:grpSpPr>
        <p:sp>
          <p:nvSpPr>
            <p:cNvPr id="365" name="Freeform 121">
              <a:extLst>
                <a:ext uri="{FF2B5EF4-FFF2-40B4-BE49-F238E27FC236}">
                  <a16:creationId xmlns:a16="http://schemas.microsoft.com/office/drawing/2014/main" id="{B8A14886-FAC8-47B8-9854-91AC61F73F08}"/>
                </a:ext>
              </a:extLst>
            </p:cNvPr>
            <p:cNvSpPr>
              <a:spLocks/>
            </p:cNvSpPr>
            <p:nvPr/>
          </p:nvSpPr>
          <p:spPr bwMode="auto">
            <a:xfrm>
              <a:off x="8733144" y="4376291"/>
              <a:ext cx="117662" cy="183031"/>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66" name="Freeform 122">
              <a:extLst>
                <a:ext uri="{FF2B5EF4-FFF2-40B4-BE49-F238E27FC236}">
                  <a16:creationId xmlns:a16="http://schemas.microsoft.com/office/drawing/2014/main" id="{99656001-9FF0-4982-8490-CE87FD67EBF0}"/>
                </a:ext>
              </a:extLst>
            </p:cNvPr>
            <p:cNvSpPr>
              <a:spLocks/>
            </p:cNvSpPr>
            <p:nvPr/>
          </p:nvSpPr>
          <p:spPr bwMode="auto">
            <a:xfrm>
              <a:off x="9343251" y="4411154"/>
              <a:ext cx="95874" cy="113306"/>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67" name="Freeform 123">
              <a:extLst>
                <a:ext uri="{FF2B5EF4-FFF2-40B4-BE49-F238E27FC236}">
                  <a16:creationId xmlns:a16="http://schemas.microsoft.com/office/drawing/2014/main" id="{9E7ADFA0-96B2-4DB5-8BF3-D20BE6642B3C}"/>
                </a:ext>
              </a:extLst>
            </p:cNvPr>
            <p:cNvSpPr>
              <a:spLocks/>
            </p:cNvSpPr>
            <p:nvPr/>
          </p:nvSpPr>
          <p:spPr bwMode="auto">
            <a:xfrm>
              <a:off x="8781082" y="4328355"/>
              <a:ext cx="566529" cy="278907"/>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68" name="Freeform 124">
              <a:extLst>
                <a:ext uri="{FF2B5EF4-FFF2-40B4-BE49-F238E27FC236}">
                  <a16:creationId xmlns:a16="http://schemas.microsoft.com/office/drawing/2014/main" id="{9436D36A-ED3A-4797-B95A-06359933CA39}"/>
                </a:ext>
              </a:extLst>
            </p:cNvPr>
            <p:cNvSpPr>
              <a:spLocks/>
            </p:cNvSpPr>
            <p:nvPr/>
          </p:nvSpPr>
          <p:spPr bwMode="auto">
            <a:xfrm>
              <a:off x="8781082" y="4332711"/>
              <a:ext cx="566529" cy="274550"/>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69" name="Rectangle 125">
              <a:extLst>
                <a:ext uri="{FF2B5EF4-FFF2-40B4-BE49-F238E27FC236}">
                  <a16:creationId xmlns:a16="http://schemas.microsoft.com/office/drawing/2014/main" id="{5422E5C5-CB66-454E-A053-5783F4BED383}"/>
                </a:ext>
              </a:extLst>
            </p:cNvPr>
            <p:cNvSpPr>
              <a:spLocks noChangeArrowheads="1"/>
            </p:cNvSpPr>
            <p:nvPr/>
          </p:nvSpPr>
          <p:spPr bwMode="auto">
            <a:xfrm>
              <a:off x="8733144" y="4511387"/>
              <a:ext cx="47935" cy="479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70" name="Freeform 126">
              <a:extLst>
                <a:ext uri="{FF2B5EF4-FFF2-40B4-BE49-F238E27FC236}">
                  <a16:creationId xmlns:a16="http://schemas.microsoft.com/office/drawing/2014/main" id="{E41B8C59-E985-4E4D-9A0C-DBCA483B7ABD}"/>
                </a:ext>
              </a:extLst>
            </p:cNvPr>
            <p:cNvSpPr>
              <a:spLocks/>
            </p:cNvSpPr>
            <p:nvPr/>
          </p:nvSpPr>
          <p:spPr bwMode="auto">
            <a:xfrm>
              <a:off x="9343251" y="4459092"/>
              <a:ext cx="95874" cy="65370"/>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grpSp>
      <p:sp>
        <p:nvSpPr>
          <p:cNvPr id="371" name="Freeform 127">
            <a:extLst>
              <a:ext uri="{FF2B5EF4-FFF2-40B4-BE49-F238E27FC236}">
                <a16:creationId xmlns:a16="http://schemas.microsoft.com/office/drawing/2014/main" id="{4B6DFE52-D6F4-4072-8116-833667D7C657}"/>
              </a:ext>
            </a:extLst>
          </p:cNvPr>
          <p:cNvSpPr>
            <a:spLocks/>
          </p:cNvSpPr>
          <p:nvPr/>
        </p:nvSpPr>
        <p:spPr bwMode="auto">
          <a:xfrm>
            <a:off x="6749433" y="5674671"/>
            <a:ext cx="87147" cy="200438"/>
          </a:xfrm>
          <a:custGeom>
            <a:avLst/>
            <a:gdLst>
              <a:gd name="T0" fmla="*/ 20 w 20"/>
              <a:gd name="T1" fmla="*/ 0 h 46"/>
              <a:gd name="T2" fmla="*/ 17 w 20"/>
              <a:gd name="T3" fmla="*/ 0 h 46"/>
              <a:gd name="T4" fmla="*/ 0 w 20"/>
              <a:gd name="T5" fmla="*/ 31 h 46"/>
              <a:gd name="T6" fmla="*/ 0 w 20"/>
              <a:gd name="T7" fmla="*/ 46 h 46"/>
              <a:gd name="T8" fmla="*/ 20 w 20"/>
              <a:gd name="T9" fmla="*/ 46 h 46"/>
              <a:gd name="T10" fmla="*/ 20 w 20"/>
              <a:gd name="T11" fmla="*/ 0 h 46"/>
            </a:gdLst>
            <a:ahLst/>
            <a:cxnLst>
              <a:cxn ang="0">
                <a:pos x="T0" y="T1"/>
              </a:cxn>
              <a:cxn ang="0">
                <a:pos x="T2" y="T3"/>
              </a:cxn>
              <a:cxn ang="0">
                <a:pos x="T4" y="T5"/>
              </a:cxn>
              <a:cxn ang="0">
                <a:pos x="T6" y="T7"/>
              </a:cxn>
              <a:cxn ang="0">
                <a:pos x="T8" y="T9"/>
              </a:cxn>
              <a:cxn ang="0">
                <a:pos x="T10" y="T11"/>
              </a:cxn>
            </a:cxnLst>
            <a:rect l="0" t="0" r="r" b="b"/>
            <a:pathLst>
              <a:path w="20" h="46">
                <a:moveTo>
                  <a:pt x="20" y="0"/>
                </a:moveTo>
                <a:lnTo>
                  <a:pt x="17" y="0"/>
                </a:lnTo>
                <a:lnTo>
                  <a:pt x="0" y="31"/>
                </a:lnTo>
                <a:lnTo>
                  <a:pt x="0" y="46"/>
                </a:lnTo>
                <a:lnTo>
                  <a:pt x="20" y="46"/>
                </a:lnTo>
                <a:lnTo>
                  <a:pt x="20"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72" name="Freeform 128">
            <a:extLst>
              <a:ext uri="{FF2B5EF4-FFF2-40B4-BE49-F238E27FC236}">
                <a16:creationId xmlns:a16="http://schemas.microsoft.com/office/drawing/2014/main" id="{5097816E-0970-41BA-950B-E8F436C2E4CD}"/>
              </a:ext>
            </a:extLst>
          </p:cNvPr>
          <p:cNvSpPr>
            <a:spLocks/>
          </p:cNvSpPr>
          <p:nvPr/>
        </p:nvSpPr>
        <p:spPr bwMode="auto">
          <a:xfrm>
            <a:off x="6749433" y="5674671"/>
            <a:ext cx="87147" cy="200438"/>
          </a:xfrm>
          <a:custGeom>
            <a:avLst/>
            <a:gdLst>
              <a:gd name="T0" fmla="*/ 20 w 20"/>
              <a:gd name="T1" fmla="*/ 0 h 46"/>
              <a:gd name="T2" fmla="*/ 17 w 20"/>
              <a:gd name="T3" fmla="*/ 0 h 46"/>
              <a:gd name="T4" fmla="*/ 0 w 20"/>
              <a:gd name="T5" fmla="*/ 31 h 46"/>
              <a:gd name="T6" fmla="*/ 0 w 20"/>
              <a:gd name="T7" fmla="*/ 46 h 46"/>
              <a:gd name="T8" fmla="*/ 20 w 20"/>
              <a:gd name="T9" fmla="*/ 46 h 46"/>
              <a:gd name="T10" fmla="*/ 20 w 20"/>
              <a:gd name="T11" fmla="*/ 0 h 46"/>
            </a:gdLst>
            <a:ahLst/>
            <a:cxnLst>
              <a:cxn ang="0">
                <a:pos x="T0" y="T1"/>
              </a:cxn>
              <a:cxn ang="0">
                <a:pos x="T2" y="T3"/>
              </a:cxn>
              <a:cxn ang="0">
                <a:pos x="T4" y="T5"/>
              </a:cxn>
              <a:cxn ang="0">
                <a:pos x="T6" y="T7"/>
              </a:cxn>
              <a:cxn ang="0">
                <a:pos x="T8" y="T9"/>
              </a:cxn>
              <a:cxn ang="0">
                <a:pos x="T10" y="T11"/>
              </a:cxn>
            </a:cxnLst>
            <a:rect l="0" t="0" r="r" b="b"/>
            <a:pathLst>
              <a:path w="20" h="46">
                <a:moveTo>
                  <a:pt x="20" y="0"/>
                </a:moveTo>
                <a:lnTo>
                  <a:pt x="17" y="0"/>
                </a:lnTo>
                <a:lnTo>
                  <a:pt x="0" y="31"/>
                </a:lnTo>
                <a:lnTo>
                  <a:pt x="0" y="46"/>
                </a:lnTo>
                <a:lnTo>
                  <a:pt x="20" y="46"/>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73" name="Freeform 129">
            <a:extLst>
              <a:ext uri="{FF2B5EF4-FFF2-40B4-BE49-F238E27FC236}">
                <a16:creationId xmlns:a16="http://schemas.microsoft.com/office/drawing/2014/main" id="{EBF69377-1800-4365-B6A7-E67818022206}"/>
              </a:ext>
            </a:extLst>
          </p:cNvPr>
          <p:cNvSpPr>
            <a:spLocks/>
          </p:cNvSpPr>
          <p:nvPr/>
        </p:nvSpPr>
        <p:spPr bwMode="auto">
          <a:xfrm>
            <a:off x="6152475" y="5809750"/>
            <a:ext cx="596956" cy="65362"/>
          </a:xfrm>
          <a:custGeom>
            <a:avLst/>
            <a:gdLst>
              <a:gd name="T0" fmla="*/ 137 w 137"/>
              <a:gd name="T1" fmla="*/ 0 h 15"/>
              <a:gd name="T2" fmla="*/ 136 w 137"/>
              <a:gd name="T3" fmla="*/ 0 h 15"/>
              <a:gd name="T4" fmla="*/ 120 w 137"/>
              <a:gd name="T5" fmla="*/ 0 h 15"/>
              <a:gd name="T6" fmla="*/ 96 w 137"/>
              <a:gd name="T7" fmla="*/ 0 h 15"/>
              <a:gd name="T8" fmla="*/ 80 w 137"/>
              <a:gd name="T9" fmla="*/ 0 h 15"/>
              <a:gd name="T10" fmla="*/ 56 w 137"/>
              <a:gd name="T11" fmla="*/ 0 h 15"/>
              <a:gd name="T12" fmla="*/ 40 w 137"/>
              <a:gd name="T13" fmla="*/ 0 h 15"/>
              <a:gd name="T14" fmla="*/ 17 w 137"/>
              <a:gd name="T15" fmla="*/ 0 h 15"/>
              <a:gd name="T16" fmla="*/ 0 w 137"/>
              <a:gd name="T17" fmla="*/ 0 h 15"/>
              <a:gd name="T18" fmla="*/ 17 w 137"/>
              <a:gd name="T19" fmla="*/ 0 h 15"/>
              <a:gd name="T20" fmla="*/ 17 w 137"/>
              <a:gd name="T21" fmla="*/ 15 h 15"/>
              <a:gd name="T22" fmla="*/ 40 w 137"/>
              <a:gd name="T23" fmla="*/ 15 h 15"/>
              <a:gd name="T24" fmla="*/ 40 w 137"/>
              <a:gd name="T25" fmla="*/ 0 h 15"/>
              <a:gd name="T26" fmla="*/ 56 w 137"/>
              <a:gd name="T27" fmla="*/ 0 h 15"/>
              <a:gd name="T28" fmla="*/ 56 w 137"/>
              <a:gd name="T29" fmla="*/ 15 h 15"/>
              <a:gd name="T30" fmla="*/ 80 w 137"/>
              <a:gd name="T31" fmla="*/ 15 h 15"/>
              <a:gd name="T32" fmla="*/ 80 w 137"/>
              <a:gd name="T33" fmla="*/ 0 h 15"/>
              <a:gd name="T34" fmla="*/ 96 w 137"/>
              <a:gd name="T35" fmla="*/ 0 h 15"/>
              <a:gd name="T36" fmla="*/ 96 w 137"/>
              <a:gd name="T37" fmla="*/ 15 h 15"/>
              <a:gd name="T38" fmla="*/ 120 w 137"/>
              <a:gd name="T39" fmla="*/ 15 h 15"/>
              <a:gd name="T40" fmla="*/ 120 w 137"/>
              <a:gd name="T41" fmla="*/ 0 h 15"/>
              <a:gd name="T42" fmla="*/ 137 w 137"/>
              <a:gd name="T43" fmla="*/ 0 h 15"/>
              <a:gd name="T44" fmla="*/ 137 w 137"/>
              <a:gd name="T45" fmla="*/ 15 h 15"/>
              <a:gd name="T46" fmla="*/ 137 w 137"/>
              <a:gd name="T4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7" h="15">
                <a:moveTo>
                  <a:pt x="137" y="0"/>
                </a:moveTo>
                <a:lnTo>
                  <a:pt x="136" y="0"/>
                </a:lnTo>
                <a:lnTo>
                  <a:pt x="120" y="0"/>
                </a:lnTo>
                <a:lnTo>
                  <a:pt x="96" y="0"/>
                </a:lnTo>
                <a:lnTo>
                  <a:pt x="80" y="0"/>
                </a:lnTo>
                <a:lnTo>
                  <a:pt x="56" y="0"/>
                </a:lnTo>
                <a:lnTo>
                  <a:pt x="40" y="0"/>
                </a:lnTo>
                <a:lnTo>
                  <a:pt x="17" y="0"/>
                </a:lnTo>
                <a:lnTo>
                  <a:pt x="0" y="0"/>
                </a:lnTo>
                <a:lnTo>
                  <a:pt x="17" y="0"/>
                </a:lnTo>
                <a:lnTo>
                  <a:pt x="17" y="15"/>
                </a:lnTo>
                <a:lnTo>
                  <a:pt x="40" y="15"/>
                </a:lnTo>
                <a:lnTo>
                  <a:pt x="40" y="0"/>
                </a:lnTo>
                <a:lnTo>
                  <a:pt x="56" y="0"/>
                </a:lnTo>
                <a:lnTo>
                  <a:pt x="56" y="15"/>
                </a:lnTo>
                <a:lnTo>
                  <a:pt x="80" y="15"/>
                </a:lnTo>
                <a:lnTo>
                  <a:pt x="80" y="0"/>
                </a:lnTo>
                <a:lnTo>
                  <a:pt x="96" y="0"/>
                </a:lnTo>
                <a:lnTo>
                  <a:pt x="96" y="15"/>
                </a:lnTo>
                <a:lnTo>
                  <a:pt x="120" y="15"/>
                </a:lnTo>
                <a:lnTo>
                  <a:pt x="120" y="0"/>
                </a:lnTo>
                <a:lnTo>
                  <a:pt x="137" y="0"/>
                </a:lnTo>
                <a:lnTo>
                  <a:pt x="137" y="15"/>
                </a:lnTo>
                <a:lnTo>
                  <a:pt x="137"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74" name="Freeform 130">
            <a:extLst>
              <a:ext uri="{FF2B5EF4-FFF2-40B4-BE49-F238E27FC236}">
                <a16:creationId xmlns:a16="http://schemas.microsoft.com/office/drawing/2014/main" id="{0B051EDF-6E71-4F0E-BBB6-611CCAB59BF6}"/>
              </a:ext>
            </a:extLst>
          </p:cNvPr>
          <p:cNvSpPr>
            <a:spLocks/>
          </p:cNvSpPr>
          <p:nvPr/>
        </p:nvSpPr>
        <p:spPr bwMode="auto">
          <a:xfrm>
            <a:off x="6152475" y="5809750"/>
            <a:ext cx="596956" cy="65362"/>
          </a:xfrm>
          <a:custGeom>
            <a:avLst/>
            <a:gdLst>
              <a:gd name="T0" fmla="*/ 137 w 137"/>
              <a:gd name="T1" fmla="*/ 0 h 15"/>
              <a:gd name="T2" fmla="*/ 136 w 137"/>
              <a:gd name="T3" fmla="*/ 0 h 15"/>
              <a:gd name="T4" fmla="*/ 120 w 137"/>
              <a:gd name="T5" fmla="*/ 0 h 15"/>
              <a:gd name="T6" fmla="*/ 96 w 137"/>
              <a:gd name="T7" fmla="*/ 0 h 15"/>
              <a:gd name="T8" fmla="*/ 80 w 137"/>
              <a:gd name="T9" fmla="*/ 0 h 15"/>
              <a:gd name="T10" fmla="*/ 56 w 137"/>
              <a:gd name="T11" fmla="*/ 0 h 15"/>
              <a:gd name="T12" fmla="*/ 40 w 137"/>
              <a:gd name="T13" fmla="*/ 0 h 15"/>
              <a:gd name="T14" fmla="*/ 17 w 137"/>
              <a:gd name="T15" fmla="*/ 0 h 15"/>
              <a:gd name="T16" fmla="*/ 0 w 137"/>
              <a:gd name="T17" fmla="*/ 0 h 15"/>
              <a:gd name="T18" fmla="*/ 17 w 137"/>
              <a:gd name="T19" fmla="*/ 0 h 15"/>
              <a:gd name="T20" fmla="*/ 17 w 137"/>
              <a:gd name="T21" fmla="*/ 15 h 15"/>
              <a:gd name="T22" fmla="*/ 40 w 137"/>
              <a:gd name="T23" fmla="*/ 15 h 15"/>
              <a:gd name="T24" fmla="*/ 40 w 137"/>
              <a:gd name="T25" fmla="*/ 0 h 15"/>
              <a:gd name="T26" fmla="*/ 56 w 137"/>
              <a:gd name="T27" fmla="*/ 0 h 15"/>
              <a:gd name="T28" fmla="*/ 56 w 137"/>
              <a:gd name="T29" fmla="*/ 15 h 15"/>
              <a:gd name="T30" fmla="*/ 80 w 137"/>
              <a:gd name="T31" fmla="*/ 15 h 15"/>
              <a:gd name="T32" fmla="*/ 80 w 137"/>
              <a:gd name="T33" fmla="*/ 0 h 15"/>
              <a:gd name="T34" fmla="*/ 96 w 137"/>
              <a:gd name="T35" fmla="*/ 0 h 15"/>
              <a:gd name="T36" fmla="*/ 96 w 137"/>
              <a:gd name="T37" fmla="*/ 15 h 15"/>
              <a:gd name="T38" fmla="*/ 120 w 137"/>
              <a:gd name="T39" fmla="*/ 15 h 15"/>
              <a:gd name="T40" fmla="*/ 120 w 137"/>
              <a:gd name="T41" fmla="*/ 0 h 15"/>
              <a:gd name="T42" fmla="*/ 137 w 137"/>
              <a:gd name="T43" fmla="*/ 0 h 15"/>
              <a:gd name="T44" fmla="*/ 137 w 137"/>
              <a:gd name="T45" fmla="*/ 15 h 15"/>
              <a:gd name="T46" fmla="*/ 137 w 137"/>
              <a:gd name="T4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7" h="15">
                <a:moveTo>
                  <a:pt x="137" y="0"/>
                </a:moveTo>
                <a:lnTo>
                  <a:pt x="136" y="0"/>
                </a:lnTo>
                <a:lnTo>
                  <a:pt x="120" y="0"/>
                </a:lnTo>
                <a:lnTo>
                  <a:pt x="96" y="0"/>
                </a:lnTo>
                <a:lnTo>
                  <a:pt x="80" y="0"/>
                </a:lnTo>
                <a:lnTo>
                  <a:pt x="56" y="0"/>
                </a:lnTo>
                <a:lnTo>
                  <a:pt x="40" y="0"/>
                </a:lnTo>
                <a:lnTo>
                  <a:pt x="17" y="0"/>
                </a:lnTo>
                <a:lnTo>
                  <a:pt x="0" y="0"/>
                </a:lnTo>
                <a:lnTo>
                  <a:pt x="17" y="0"/>
                </a:lnTo>
                <a:lnTo>
                  <a:pt x="17" y="15"/>
                </a:lnTo>
                <a:lnTo>
                  <a:pt x="40" y="15"/>
                </a:lnTo>
                <a:lnTo>
                  <a:pt x="40" y="0"/>
                </a:lnTo>
                <a:lnTo>
                  <a:pt x="56" y="0"/>
                </a:lnTo>
                <a:lnTo>
                  <a:pt x="56" y="15"/>
                </a:lnTo>
                <a:lnTo>
                  <a:pt x="80" y="15"/>
                </a:lnTo>
                <a:lnTo>
                  <a:pt x="80" y="0"/>
                </a:lnTo>
                <a:lnTo>
                  <a:pt x="96" y="0"/>
                </a:lnTo>
                <a:lnTo>
                  <a:pt x="96" y="15"/>
                </a:lnTo>
                <a:lnTo>
                  <a:pt x="120" y="15"/>
                </a:lnTo>
                <a:lnTo>
                  <a:pt x="120" y="0"/>
                </a:lnTo>
                <a:lnTo>
                  <a:pt x="137" y="0"/>
                </a:lnTo>
                <a:lnTo>
                  <a:pt x="137" y="15"/>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75" name="Rectangle 131">
            <a:extLst>
              <a:ext uri="{FF2B5EF4-FFF2-40B4-BE49-F238E27FC236}">
                <a16:creationId xmlns:a16="http://schemas.microsoft.com/office/drawing/2014/main" id="{9CE56206-691D-4CEB-AF2D-1804E9C80209}"/>
              </a:ext>
            </a:extLst>
          </p:cNvPr>
          <p:cNvSpPr>
            <a:spLocks noChangeArrowheads="1"/>
          </p:cNvSpPr>
          <p:nvPr/>
        </p:nvSpPr>
        <p:spPr bwMode="auto">
          <a:xfrm>
            <a:off x="6675356" y="5809750"/>
            <a:ext cx="74075" cy="65362"/>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76" name="Rectangle 132">
            <a:extLst>
              <a:ext uri="{FF2B5EF4-FFF2-40B4-BE49-F238E27FC236}">
                <a16:creationId xmlns:a16="http://schemas.microsoft.com/office/drawing/2014/main" id="{B1C1C7D3-1FBF-425B-8DC7-604B608866AA}"/>
              </a:ext>
            </a:extLst>
          </p:cNvPr>
          <p:cNvSpPr>
            <a:spLocks noChangeArrowheads="1"/>
          </p:cNvSpPr>
          <p:nvPr/>
        </p:nvSpPr>
        <p:spPr bwMode="auto">
          <a:xfrm>
            <a:off x="6675356" y="5809750"/>
            <a:ext cx="74075" cy="6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77" name="Rectangle 133">
            <a:extLst>
              <a:ext uri="{FF2B5EF4-FFF2-40B4-BE49-F238E27FC236}">
                <a16:creationId xmlns:a16="http://schemas.microsoft.com/office/drawing/2014/main" id="{2C4E75C2-CE4F-4912-A39A-B3AEFB6DADCC}"/>
              </a:ext>
            </a:extLst>
          </p:cNvPr>
          <p:cNvSpPr>
            <a:spLocks noChangeArrowheads="1"/>
          </p:cNvSpPr>
          <p:nvPr/>
        </p:nvSpPr>
        <p:spPr bwMode="auto">
          <a:xfrm>
            <a:off x="6501064" y="5809750"/>
            <a:ext cx="69718" cy="65362"/>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78" name="Rectangle 134">
            <a:extLst>
              <a:ext uri="{FF2B5EF4-FFF2-40B4-BE49-F238E27FC236}">
                <a16:creationId xmlns:a16="http://schemas.microsoft.com/office/drawing/2014/main" id="{276B72B7-3ABC-4602-80DD-EE3A669B1F65}"/>
              </a:ext>
            </a:extLst>
          </p:cNvPr>
          <p:cNvSpPr>
            <a:spLocks noChangeArrowheads="1"/>
          </p:cNvSpPr>
          <p:nvPr/>
        </p:nvSpPr>
        <p:spPr bwMode="auto">
          <a:xfrm>
            <a:off x="6501064" y="5809750"/>
            <a:ext cx="69718" cy="6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79" name="Rectangle 135">
            <a:extLst>
              <a:ext uri="{FF2B5EF4-FFF2-40B4-BE49-F238E27FC236}">
                <a16:creationId xmlns:a16="http://schemas.microsoft.com/office/drawing/2014/main" id="{A5C705B8-3002-4A92-9BC8-CEAC37A94671}"/>
              </a:ext>
            </a:extLst>
          </p:cNvPr>
          <p:cNvSpPr>
            <a:spLocks noChangeArrowheads="1"/>
          </p:cNvSpPr>
          <p:nvPr/>
        </p:nvSpPr>
        <p:spPr bwMode="auto">
          <a:xfrm>
            <a:off x="6326770" y="5809750"/>
            <a:ext cx="69718" cy="65362"/>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80" name="Rectangle 136">
            <a:extLst>
              <a:ext uri="{FF2B5EF4-FFF2-40B4-BE49-F238E27FC236}">
                <a16:creationId xmlns:a16="http://schemas.microsoft.com/office/drawing/2014/main" id="{4A6004B2-0BFA-4766-8955-26BA947286E5}"/>
              </a:ext>
            </a:extLst>
          </p:cNvPr>
          <p:cNvSpPr>
            <a:spLocks noChangeArrowheads="1"/>
          </p:cNvSpPr>
          <p:nvPr/>
        </p:nvSpPr>
        <p:spPr bwMode="auto">
          <a:xfrm>
            <a:off x="6326770" y="5809750"/>
            <a:ext cx="69718" cy="6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81" name="Rectangle 137">
            <a:extLst>
              <a:ext uri="{FF2B5EF4-FFF2-40B4-BE49-F238E27FC236}">
                <a16:creationId xmlns:a16="http://schemas.microsoft.com/office/drawing/2014/main" id="{76A08CB0-527B-4076-AB75-BFDD54050684}"/>
              </a:ext>
            </a:extLst>
          </p:cNvPr>
          <p:cNvSpPr>
            <a:spLocks noChangeArrowheads="1"/>
          </p:cNvSpPr>
          <p:nvPr/>
        </p:nvSpPr>
        <p:spPr bwMode="auto">
          <a:xfrm>
            <a:off x="6152475" y="5809750"/>
            <a:ext cx="74075" cy="65362"/>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82" name="Rectangle 138">
            <a:extLst>
              <a:ext uri="{FF2B5EF4-FFF2-40B4-BE49-F238E27FC236}">
                <a16:creationId xmlns:a16="http://schemas.microsoft.com/office/drawing/2014/main" id="{FEA43C05-D2EB-4FA0-877D-F0FC8181DBB6}"/>
              </a:ext>
            </a:extLst>
          </p:cNvPr>
          <p:cNvSpPr>
            <a:spLocks noChangeArrowheads="1"/>
          </p:cNvSpPr>
          <p:nvPr/>
        </p:nvSpPr>
        <p:spPr bwMode="auto">
          <a:xfrm>
            <a:off x="6152475" y="5809750"/>
            <a:ext cx="74075" cy="6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grpSp>
        <p:nvGrpSpPr>
          <p:cNvPr id="386" name="Group 385">
            <a:extLst>
              <a:ext uri="{FF2B5EF4-FFF2-40B4-BE49-F238E27FC236}">
                <a16:creationId xmlns:a16="http://schemas.microsoft.com/office/drawing/2014/main" id="{24594B3E-FEEE-4AAC-94DA-0E6E14B348C1}"/>
              </a:ext>
            </a:extLst>
          </p:cNvPr>
          <p:cNvGrpSpPr/>
          <p:nvPr/>
        </p:nvGrpSpPr>
        <p:grpSpPr>
          <a:xfrm>
            <a:off x="8962971" y="900719"/>
            <a:ext cx="2685351" cy="1506253"/>
            <a:chOff x="10540294" y="2110173"/>
            <a:chExt cx="1529131" cy="857712"/>
          </a:xfrm>
        </p:grpSpPr>
        <p:sp>
          <p:nvSpPr>
            <p:cNvPr id="363" name="Freeform 119">
              <a:extLst>
                <a:ext uri="{FF2B5EF4-FFF2-40B4-BE49-F238E27FC236}">
                  <a16:creationId xmlns:a16="http://schemas.microsoft.com/office/drawing/2014/main" id="{2859ECD0-E1AF-4A3A-B9C8-832262CC9921}"/>
                </a:ext>
              </a:extLst>
            </p:cNvPr>
            <p:cNvSpPr>
              <a:spLocks/>
            </p:cNvSpPr>
            <p:nvPr/>
          </p:nvSpPr>
          <p:spPr bwMode="auto">
            <a:xfrm>
              <a:off x="10540294" y="2110173"/>
              <a:ext cx="1529131" cy="857712"/>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64" name="Freeform 120">
              <a:extLst>
                <a:ext uri="{FF2B5EF4-FFF2-40B4-BE49-F238E27FC236}">
                  <a16:creationId xmlns:a16="http://schemas.microsoft.com/office/drawing/2014/main" id="{CDD4E2C0-AE3B-462B-B427-4BB78CD597B6}"/>
                </a:ext>
              </a:extLst>
            </p:cNvPr>
            <p:cNvSpPr>
              <a:spLocks/>
            </p:cNvSpPr>
            <p:nvPr/>
          </p:nvSpPr>
          <p:spPr bwMode="auto">
            <a:xfrm>
              <a:off x="10590748" y="2459466"/>
              <a:ext cx="1478676" cy="508418"/>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grpSp>
      <p:grpSp>
        <p:nvGrpSpPr>
          <p:cNvPr id="658" name="Group 657">
            <a:extLst>
              <a:ext uri="{FF2B5EF4-FFF2-40B4-BE49-F238E27FC236}">
                <a16:creationId xmlns:a16="http://schemas.microsoft.com/office/drawing/2014/main" id="{667CEC01-6E6D-4F2C-9562-16DCFE88082F}"/>
              </a:ext>
            </a:extLst>
          </p:cNvPr>
          <p:cNvGrpSpPr/>
          <p:nvPr/>
        </p:nvGrpSpPr>
        <p:grpSpPr>
          <a:xfrm>
            <a:off x="9169108" y="1040720"/>
            <a:ext cx="2221022" cy="1242546"/>
            <a:chOff x="9170278" y="1040406"/>
            <a:chExt cx="2221306" cy="1242705"/>
          </a:xfrm>
        </p:grpSpPr>
        <p:sp>
          <p:nvSpPr>
            <p:cNvPr id="170" name="Freeform 629">
              <a:extLst>
                <a:ext uri="{FF2B5EF4-FFF2-40B4-BE49-F238E27FC236}">
                  <a16:creationId xmlns:a16="http://schemas.microsoft.com/office/drawing/2014/main" id="{66A0839A-F22F-4AC0-B757-BE76F3DAAE7A}"/>
                </a:ext>
              </a:extLst>
            </p:cNvPr>
            <p:cNvSpPr>
              <a:spLocks noEditPoints="1"/>
            </p:cNvSpPr>
            <p:nvPr/>
          </p:nvSpPr>
          <p:spPr bwMode="auto">
            <a:xfrm rot="16200000" flipV="1">
              <a:off x="10828308" y="2175405"/>
              <a:ext cx="84418" cy="130993"/>
            </a:xfrm>
            <a:custGeom>
              <a:avLst/>
              <a:gdLst>
                <a:gd name="T0" fmla="*/ 11 w 21"/>
                <a:gd name="T1" fmla="*/ 0 h 33"/>
                <a:gd name="T2" fmla="*/ 21 w 21"/>
                <a:gd name="T3" fmla="*/ 17 h 33"/>
                <a:gd name="T4" fmla="*/ 11 w 21"/>
                <a:gd name="T5" fmla="*/ 33 h 33"/>
                <a:gd name="T6" fmla="*/ 0 w 21"/>
                <a:gd name="T7" fmla="*/ 17 h 33"/>
                <a:gd name="T8" fmla="*/ 11 w 21"/>
                <a:gd name="T9" fmla="*/ 0 h 33"/>
                <a:gd name="T10" fmla="*/ 11 w 21"/>
                <a:gd name="T11" fmla="*/ 4 h 33"/>
                <a:gd name="T12" fmla="*/ 4 w 21"/>
                <a:gd name="T13" fmla="*/ 17 h 33"/>
                <a:gd name="T14" fmla="*/ 11 w 21"/>
                <a:gd name="T15" fmla="*/ 30 h 33"/>
                <a:gd name="T16" fmla="*/ 18 w 21"/>
                <a:gd name="T17" fmla="*/ 17 h 33"/>
                <a:gd name="T18" fmla="*/ 11 w 21"/>
                <a:gd name="T1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3">
                  <a:moveTo>
                    <a:pt x="11" y="0"/>
                  </a:moveTo>
                  <a:cubicBezTo>
                    <a:pt x="16" y="0"/>
                    <a:pt x="21" y="6"/>
                    <a:pt x="21" y="17"/>
                  </a:cubicBezTo>
                  <a:cubicBezTo>
                    <a:pt x="21" y="27"/>
                    <a:pt x="16" y="33"/>
                    <a:pt x="11" y="33"/>
                  </a:cubicBezTo>
                  <a:cubicBezTo>
                    <a:pt x="5" y="33"/>
                    <a:pt x="0" y="27"/>
                    <a:pt x="0" y="17"/>
                  </a:cubicBezTo>
                  <a:cubicBezTo>
                    <a:pt x="0" y="6"/>
                    <a:pt x="5" y="0"/>
                    <a:pt x="11" y="0"/>
                  </a:cubicBezTo>
                  <a:close/>
                  <a:moveTo>
                    <a:pt x="11" y="4"/>
                  </a:moveTo>
                  <a:cubicBezTo>
                    <a:pt x="6" y="4"/>
                    <a:pt x="4" y="10"/>
                    <a:pt x="4" y="17"/>
                  </a:cubicBezTo>
                  <a:cubicBezTo>
                    <a:pt x="4" y="24"/>
                    <a:pt x="6" y="30"/>
                    <a:pt x="11" y="30"/>
                  </a:cubicBezTo>
                  <a:cubicBezTo>
                    <a:pt x="15" y="30"/>
                    <a:pt x="18" y="24"/>
                    <a:pt x="18" y="17"/>
                  </a:cubicBezTo>
                  <a:cubicBezTo>
                    <a:pt x="18" y="10"/>
                    <a:pt x="15" y="4"/>
                    <a:pt x="11" y="4"/>
                  </a:cubicBezTo>
                  <a:close/>
                </a:path>
              </a:pathLst>
            </a:custGeom>
            <a:solidFill>
              <a:srgbClr val="00188F"/>
            </a:solidFill>
            <a:ln>
              <a:noFill/>
            </a:ln>
          </p:spPr>
          <p:txBody>
            <a:bodyPr rot="0" spcFirstLastPara="0" vertOverflow="overflow" horzOverflow="overflow" vert="horz" wrap="square" lIns="91428" tIns="45714" rIns="91428" bIns="45714" numCol="1" spcCol="0" rtlCol="0" fromWordArt="0" anchor="t" anchorCtr="0" forceAA="0" compatLnSpc="1">
              <a:prstTxWarp prst="textNoShape">
                <a:avLst/>
              </a:prstTxWarp>
              <a:noAutofit/>
            </a:bodyPr>
            <a:lstStyle/>
            <a:p>
              <a:pPr defTabSz="914309">
                <a:defRPr/>
              </a:pPr>
              <a:endParaRPr lang="en-US">
                <a:solidFill>
                  <a:srgbClr val="505050"/>
                </a:solidFill>
                <a:latin typeface="Segoe UI"/>
              </a:endParaRPr>
            </a:p>
          </p:txBody>
        </p:sp>
        <p:sp>
          <p:nvSpPr>
            <p:cNvPr id="173" name="Freeform: Shape 172">
              <a:extLst>
                <a:ext uri="{FF2B5EF4-FFF2-40B4-BE49-F238E27FC236}">
                  <a16:creationId xmlns:a16="http://schemas.microsoft.com/office/drawing/2014/main" id="{A3BD7154-7D47-4F1B-BF31-6BB40DB04F4F}"/>
                </a:ext>
              </a:extLst>
            </p:cNvPr>
            <p:cNvSpPr/>
            <p:nvPr/>
          </p:nvSpPr>
          <p:spPr>
            <a:xfrm>
              <a:off x="10082375" y="2053839"/>
              <a:ext cx="106326" cy="70884"/>
            </a:xfrm>
            <a:custGeom>
              <a:avLst/>
              <a:gdLst>
                <a:gd name="connsiteX0" fmla="*/ 7144 w 85725"/>
                <a:gd name="connsiteY0" fmla="*/ 31909 h 57150"/>
                <a:gd name="connsiteX1" fmla="*/ 18574 w 85725"/>
                <a:gd name="connsiteY1" fmla="*/ 13811 h 57150"/>
                <a:gd name="connsiteX2" fmla="*/ 47149 w 85725"/>
                <a:gd name="connsiteY2" fmla="*/ 7144 h 57150"/>
                <a:gd name="connsiteX3" fmla="*/ 75724 w 85725"/>
                <a:gd name="connsiteY3" fmla="*/ 13811 h 57150"/>
                <a:gd name="connsiteX4" fmla="*/ 87154 w 85725"/>
                <a:gd name="connsiteY4" fmla="*/ 31909 h 57150"/>
                <a:gd name="connsiteX5" fmla="*/ 76676 w 85725"/>
                <a:gd name="connsiteY5" fmla="*/ 50006 h 57150"/>
                <a:gd name="connsiteX6" fmla="*/ 48101 w 85725"/>
                <a:gd name="connsiteY6" fmla="*/ 56674 h 57150"/>
                <a:gd name="connsiteX7" fmla="*/ 19526 w 85725"/>
                <a:gd name="connsiteY7" fmla="*/ 50006 h 57150"/>
                <a:gd name="connsiteX8" fmla="*/ 7144 w 85725"/>
                <a:gd name="connsiteY8" fmla="*/ 31909 h 57150"/>
                <a:gd name="connsiteX9" fmla="*/ 17621 w 85725"/>
                <a:gd name="connsiteY9" fmla="*/ 31909 h 57150"/>
                <a:gd name="connsiteX10" fmla="*/ 17621 w 85725"/>
                <a:gd name="connsiteY10" fmla="*/ 31909 h 57150"/>
                <a:gd name="connsiteX11" fmla="*/ 25241 w 85725"/>
                <a:gd name="connsiteY11" fmla="*/ 42386 h 57150"/>
                <a:gd name="connsiteX12" fmla="*/ 46196 w 85725"/>
                <a:gd name="connsiteY12" fmla="*/ 46196 h 57150"/>
                <a:gd name="connsiteX13" fmla="*/ 68104 w 85725"/>
                <a:gd name="connsiteY13" fmla="*/ 42386 h 57150"/>
                <a:gd name="connsiteX14" fmla="*/ 75724 w 85725"/>
                <a:gd name="connsiteY14" fmla="*/ 31909 h 57150"/>
                <a:gd name="connsiteX15" fmla="*/ 68104 w 85725"/>
                <a:gd name="connsiteY15" fmla="*/ 21431 h 57150"/>
                <a:gd name="connsiteX16" fmla="*/ 47149 w 85725"/>
                <a:gd name="connsiteY16" fmla="*/ 17621 h 57150"/>
                <a:gd name="connsiteX17" fmla="*/ 25241 w 85725"/>
                <a:gd name="connsiteY17" fmla="*/ 21431 h 57150"/>
                <a:gd name="connsiteX18" fmla="*/ 17621 w 85725"/>
                <a:gd name="connsiteY18" fmla="*/ 3190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725" h="57150">
                  <a:moveTo>
                    <a:pt x="7144" y="31909"/>
                  </a:moveTo>
                  <a:cubicBezTo>
                    <a:pt x="7144" y="24289"/>
                    <a:pt x="10954" y="18574"/>
                    <a:pt x="18574" y="13811"/>
                  </a:cubicBezTo>
                  <a:cubicBezTo>
                    <a:pt x="26194" y="9049"/>
                    <a:pt x="35719" y="7144"/>
                    <a:pt x="47149" y="7144"/>
                  </a:cubicBezTo>
                  <a:cubicBezTo>
                    <a:pt x="58579" y="7144"/>
                    <a:pt x="69056" y="9049"/>
                    <a:pt x="75724" y="13811"/>
                  </a:cubicBezTo>
                  <a:cubicBezTo>
                    <a:pt x="82391" y="18574"/>
                    <a:pt x="87154" y="24289"/>
                    <a:pt x="87154" y="31909"/>
                  </a:cubicBezTo>
                  <a:cubicBezTo>
                    <a:pt x="87154" y="39529"/>
                    <a:pt x="83344" y="45244"/>
                    <a:pt x="76676" y="50006"/>
                  </a:cubicBezTo>
                  <a:cubicBezTo>
                    <a:pt x="70009" y="54769"/>
                    <a:pt x="59531" y="56674"/>
                    <a:pt x="48101" y="56674"/>
                  </a:cubicBezTo>
                  <a:cubicBezTo>
                    <a:pt x="36671" y="56674"/>
                    <a:pt x="26194" y="54769"/>
                    <a:pt x="19526" y="50006"/>
                  </a:cubicBezTo>
                  <a:cubicBezTo>
                    <a:pt x="12859" y="45244"/>
                    <a:pt x="7144" y="39529"/>
                    <a:pt x="7144" y="31909"/>
                  </a:cubicBezTo>
                  <a:close/>
                  <a:moveTo>
                    <a:pt x="17621" y="31909"/>
                  </a:moveTo>
                  <a:lnTo>
                    <a:pt x="17621" y="31909"/>
                  </a:lnTo>
                  <a:cubicBezTo>
                    <a:pt x="17621" y="36671"/>
                    <a:pt x="20479" y="40481"/>
                    <a:pt x="25241" y="42386"/>
                  </a:cubicBezTo>
                  <a:cubicBezTo>
                    <a:pt x="30004" y="44291"/>
                    <a:pt x="37624" y="46196"/>
                    <a:pt x="46196" y="46196"/>
                  </a:cubicBezTo>
                  <a:cubicBezTo>
                    <a:pt x="55721" y="46196"/>
                    <a:pt x="62389" y="45244"/>
                    <a:pt x="68104" y="42386"/>
                  </a:cubicBezTo>
                  <a:cubicBezTo>
                    <a:pt x="73819" y="39529"/>
                    <a:pt x="75724" y="36671"/>
                    <a:pt x="75724" y="31909"/>
                  </a:cubicBezTo>
                  <a:cubicBezTo>
                    <a:pt x="75724" y="27146"/>
                    <a:pt x="72866" y="24289"/>
                    <a:pt x="68104" y="21431"/>
                  </a:cubicBezTo>
                  <a:cubicBezTo>
                    <a:pt x="63341" y="18574"/>
                    <a:pt x="55721" y="17621"/>
                    <a:pt x="47149" y="17621"/>
                  </a:cubicBezTo>
                  <a:cubicBezTo>
                    <a:pt x="38576" y="17621"/>
                    <a:pt x="30956" y="18574"/>
                    <a:pt x="25241" y="21431"/>
                  </a:cubicBezTo>
                  <a:cubicBezTo>
                    <a:pt x="19526" y="24289"/>
                    <a:pt x="17621" y="28099"/>
                    <a:pt x="17621" y="31909"/>
                  </a:cubicBezTo>
                  <a:close/>
                </a:path>
              </a:pathLst>
            </a:custGeom>
            <a:solidFill>
              <a:srgbClr val="00188F"/>
            </a:solidFill>
            <a:ln w="9525" cap="flat">
              <a:noFill/>
              <a:prstDash val="solid"/>
              <a:miter/>
            </a:ln>
          </p:spPr>
          <p:txBody>
            <a:bodyPr rtlCol="0" anchor="ctr"/>
            <a:lstStyle/>
            <a:p>
              <a:pPr defTabSz="932649"/>
              <a:endParaRPr lang="en-IN">
                <a:solidFill>
                  <a:srgbClr val="3C3C41"/>
                </a:solidFill>
                <a:latin typeface="Segoe UI"/>
              </a:endParaRPr>
            </a:p>
          </p:txBody>
        </p:sp>
        <p:grpSp>
          <p:nvGrpSpPr>
            <p:cNvPr id="174" name="Group 173">
              <a:extLst>
                <a:ext uri="{FF2B5EF4-FFF2-40B4-BE49-F238E27FC236}">
                  <a16:creationId xmlns:a16="http://schemas.microsoft.com/office/drawing/2014/main" id="{91A7ED37-73A2-4B11-8C65-85AFD33FEE8E}"/>
                </a:ext>
              </a:extLst>
            </p:cNvPr>
            <p:cNvGrpSpPr/>
            <p:nvPr/>
          </p:nvGrpSpPr>
          <p:grpSpPr>
            <a:xfrm>
              <a:off x="9587509" y="1954268"/>
              <a:ext cx="375192" cy="260847"/>
              <a:chOff x="10359231" y="4163375"/>
              <a:chExt cx="260031" cy="180782"/>
            </a:xfrm>
            <a:solidFill>
              <a:srgbClr val="00188F"/>
            </a:solidFill>
          </p:grpSpPr>
          <p:sp>
            <p:nvSpPr>
              <p:cNvPr id="237" name="Freeform 20">
                <a:extLst>
                  <a:ext uri="{FF2B5EF4-FFF2-40B4-BE49-F238E27FC236}">
                    <a16:creationId xmlns:a16="http://schemas.microsoft.com/office/drawing/2014/main" id="{1072F6E6-E000-4982-98A8-F270440729A1}"/>
                  </a:ext>
                </a:extLst>
              </p:cNvPr>
              <p:cNvSpPr>
                <a:spLocks noEditPoints="1"/>
              </p:cNvSpPr>
              <p:nvPr/>
            </p:nvSpPr>
            <p:spPr bwMode="black">
              <a:xfrm>
                <a:off x="10359231" y="4163375"/>
                <a:ext cx="260031" cy="180782"/>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grpFill/>
              <a:ln>
                <a:noFill/>
              </a:ln>
            </p:spPr>
            <p:txBody>
              <a:bodyPr vert="horz" wrap="square" lIns="82294" tIns="41148" rIns="82294" bIns="41148" numCol="1" anchor="t" anchorCtr="0" compatLnSpc="1">
                <a:prstTxWarp prst="textNoShape">
                  <a:avLst/>
                </a:prstTxWarp>
              </a:bodyPr>
              <a:lstStyle/>
              <a:p>
                <a:pPr defTabSz="914309">
                  <a:defRPr/>
                </a:pPr>
                <a:endParaRPr lang="en-US" sz="900" kern="0">
                  <a:solidFill>
                    <a:srgbClr val="FFFFFF"/>
                  </a:solidFill>
                  <a:latin typeface="Segoe UI"/>
                </a:endParaRPr>
              </a:p>
            </p:txBody>
          </p:sp>
          <p:grpSp>
            <p:nvGrpSpPr>
              <p:cNvPr id="243" name="Group 242">
                <a:extLst>
                  <a:ext uri="{FF2B5EF4-FFF2-40B4-BE49-F238E27FC236}">
                    <a16:creationId xmlns:a16="http://schemas.microsoft.com/office/drawing/2014/main" id="{A86DCC78-2E7A-4AEB-ABBF-3CD2F44A0D4D}"/>
                  </a:ext>
                </a:extLst>
              </p:cNvPr>
              <p:cNvGrpSpPr/>
              <p:nvPr/>
            </p:nvGrpSpPr>
            <p:grpSpPr>
              <a:xfrm>
                <a:off x="10405924" y="4218292"/>
                <a:ext cx="137335" cy="85391"/>
                <a:chOff x="8037286" y="2474687"/>
                <a:chExt cx="581919" cy="361813"/>
              </a:xfrm>
              <a:grpFill/>
            </p:grpSpPr>
            <p:sp>
              <p:nvSpPr>
                <p:cNvPr id="245" name="Rectangle 244">
                  <a:extLst>
                    <a:ext uri="{FF2B5EF4-FFF2-40B4-BE49-F238E27FC236}">
                      <a16:creationId xmlns:a16="http://schemas.microsoft.com/office/drawing/2014/main" id="{C813107C-716C-42A4-8EB3-25F03D1E65CA}"/>
                    </a:ext>
                  </a:extLst>
                </p:cNvPr>
                <p:cNvSpPr/>
                <p:nvPr/>
              </p:nvSpPr>
              <p:spPr bwMode="auto">
                <a:xfrm>
                  <a:off x="8201021" y="2554687"/>
                  <a:ext cx="90714" cy="28181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28" tIns="45714" rIns="45714" bIns="91428" numCol="1" spcCol="0" rtlCol="0" fromWordArt="0" anchor="b" anchorCtr="0" forceAA="0" compatLnSpc="1">
                  <a:prstTxWarp prst="textNoShape">
                    <a:avLst/>
                  </a:prstTxWarp>
                  <a:noAutofit/>
                </a:bodyPr>
                <a:lstStyle/>
                <a:p>
                  <a:pPr algn="ctr" defTabSz="914008" fontAlgn="base">
                    <a:spcBef>
                      <a:spcPct val="0"/>
                    </a:spcBef>
                    <a:spcAft>
                      <a:spcPct val="0"/>
                    </a:spcAft>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246" name="Rectangle 245">
                  <a:extLst>
                    <a:ext uri="{FF2B5EF4-FFF2-40B4-BE49-F238E27FC236}">
                      <a16:creationId xmlns:a16="http://schemas.microsoft.com/office/drawing/2014/main" id="{144549AC-0FFD-4456-89DA-77530B84BCAD}"/>
                    </a:ext>
                  </a:extLst>
                </p:cNvPr>
                <p:cNvSpPr/>
                <p:nvPr/>
              </p:nvSpPr>
              <p:spPr bwMode="auto">
                <a:xfrm>
                  <a:off x="8037286" y="2628653"/>
                  <a:ext cx="90714" cy="20784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28" tIns="45714" rIns="45714" bIns="91428" numCol="1" spcCol="0" rtlCol="0" fromWordArt="0" anchor="b" anchorCtr="0" forceAA="0" compatLnSpc="1">
                  <a:prstTxWarp prst="textNoShape">
                    <a:avLst/>
                  </a:prstTxWarp>
                  <a:noAutofit/>
                </a:bodyPr>
                <a:lstStyle/>
                <a:p>
                  <a:pPr algn="ctr" defTabSz="914008" fontAlgn="base">
                    <a:spcBef>
                      <a:spcPct val="0"/>
                    </a:spcBef>
                    <a:spcAft>
                      <a:spcPct val="0"/>
                    </a:spcAft>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247" name="Rectangle 246">
                  <a:extLst>
                    <a:ext uri="{FF2B5EF4-FFF2-40B4-BE49-F238E27FC236}">
                      <a16:creationId xmlns:a16="http://schemas.microsoft.com/office/drawing/2014/main" id="{F1FE075B-398F-4F41-AECB-BB1D11CF7941}"/>
                    </a:ext>
                  </a:extLst>
                </p:cNvPr>
                <p:cNvSpPr/>
                <p:nvPr/>
              </p:nvSpPr>
              <p:spPr bwMode="auto">
                <a:xfrm>
                  <a:off x="8364756" y="2707471"/>
                  <a:ext cx="90714" cy="12902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28" tIns="45714" rIns="45714" bIns="91428" numCol="1" spcCol="0" rtlCol="0" fromWordArt="0" anchor="b" anchorCtr="0" forceAA="0" compatLnSpc="1">
                  <a:prstTxWarp prst="textNoShape">
                    <a:avLst/>
                  </a:prstTxWarp>
                  <a:noAutofit/>
                </a:bodyPr>
                <a:lstStyle/>
                <a:p>
                  <a:pPr algn="ctr" defTabSz="914008" fontAlgn="base">
                    <a:spcBef>
                      <a:spcPct val="0"/>
                    </a:spcBef>
                    <a:spcAft>
                      <a:spcPct val="0"/>
                    </a:spcAft>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248" name="Rectangle 247">
                  <a:extLst>
                    <a:ext uri="{FF2B5EF4-FFF2-40B4-BE49-F238E27FC236}">
                      <a16:creationId xmlns:a16="http://schemas.microsoft.com/office/drawing/2014/main" id="{8850D1E3-C206-4344-99D6-714E9CF525CF}"/>
                    </a:ext>
                  </a:extLst>
                </p:cNvPr>
                <p:cNvSpPr/>
                <p:nvPr/>
              </p:nvSpPr>
              <p:spPr bwMode="auto">
                <a:xfrm>
                  <a:off x="8528491" y="2474687"/>
                  <a:ext cx="90714" cy="36181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28" tIns="45714" rIns="45714" bIns="91428" numCol="1" spcCol="0" rtlCol="0" fromWordArt="0" anchor="b" anchorCtr="0" forceAA="0" compatLnSpc="1">
                  <a:prstTxWarp prst="textNoShape">
                    <a:avLst/>
                  </a:prstTxWarp>
                  <a:noAutofit/>
                </a:bodyPr>
                <a:lstStyle/>
                <a:p>
                  <a:pPr algn="ctr" defTabSz="914008" fontAlgn="base">
                    <a:spcBef>
                      <a:spcPct val="0"/>
                    </a:spcBef>
                    <a:spcAft>
                      <a:spcPct val="0"/>
                    </a:spcAft>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grpSp>
          <p:sp>
            <p:nvSpPr>
              <p:cNvPr id="244" name="Donut 15">
                <a:extLst>
                  <a:ext uri="{FF2B5EF4-FFF2-40B4-BE49-F238E27FC236}">
                    <a16:creationId xmlns:a16="http://schemas.microsoft.com/office/drawing/2014/main" id="{6143676B-370C-476B-AE62-BE357A0FB01B}"/>
                  </a:ext>
                </a:extLst>
              </p:cNvPr>
              <p:cNvSpPr/>
              <p:nvPr/>
            </p:nvSpPr>
            <p:spPr bwMode="auto">
              <a:xfrm rot="726324" flipH="1">
                <a:off x="10501762" y="4194611"/>
                <a:ext cx="80615" cy="80234"/>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pFill/>
              <a:ln w="0" cap="flat" cmpd="sng" algn="ctr">
                <a:noFill/>
                <a:prstDash val="solid"/>
                <a:headEnd type="none" w="med" len="med"/>
                <a:tailEnd type="none" w="med" len="med"/>
              </a:ln>
              <a:effectLst/>
            </p:spPr>
            <p:txBody>
              <a:bodyPr rot="0" spcFirstLastPara="0" vertOverflow="overflow" horzOverflow="overflow" vert="horz" wrap="square" lIns="91428" tIns="45714" rIns="45714" bIns="91428" numCol="1" spcCol="0" rtlCol="0" fromWordArt="0" anchor="b" anchorCtr="0" forceAA="0" compatLnSpc="1">
                <a:prstTxWarp prst="textNoShape">
                  <a:avLst/>
                </a:prstTxWarp>
                <a:noAutofit/>
              </a:bodyPr>
              <a:lstStyle/>
              <a:p>
                <a:pPr algn="ctr" defTabSz="914008" fontAlgn="base">
                  <a:spcBef>
                    <a:spcPct val="0"/>
                  </a:spcBef>
                  <a:spcAft>
                    <a:spcPct val="0"/>
                  </a:spcAft>
                  <a:defRPr/>
                </a:pPr>
                <a:endParaRPr lang="en-US" sz="1600" kern="0" spc="-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75" name="Block Arc 42">
              <a:extLst>
                <a:ext uri="{FF2B5EF4-FFF2-40B4-BE49-F238E27FC236}">
                  <a16:creationId xmlns:a16="http://schemas.microsoft.com/office/drawing/2014/main" id="{A474B902-9BE0-40C2-99F8-01721D480042}"/>
                </a:ext>
              </a:extLst>
            </p:cNvPr>
            <p:cNvSpPr/>
            <p:nvPr/>
          </p:nvSpPr>
          <p:spPr bwMode="auto">
            <a:xfrm>
              <a:off x="10559685" y="1040406"/>
              <a:ext cx="202655" cy="225451"/>
            </a:xfrm>
            <a:custGeom>
              <a:avLst/>
              <a:gdLst/>
              <a:ahLst/>
              <a:cxnLst/>
              <a:rect l="l" t="t" r="r" b="b"/>
              <a:pathLst>
                <a:path w="600275" h="667795">
                  <a:moveTo>
                    <a:pt x="466245" y="352489"/>
                  </a:moveTo>
                  <a:cubicBezTo>
                    <a:pt x="434211" y="352205"/>
                    <a:pt x="405853" y="375073"/>
                    <a:pt x="396651" y="408611"/>
                  </a:cubicBezTo>
                  <a:cubicBezTo>
                    <a:pt x="392553" y="423546"/>
                    <a:pt x="392683" y="439072"/>
                    <a:pt x="396717" y="453337"/>
                  </a:cubicBezTo>
                  <a:lnTo>
                    <a:pt x="534478" y="453337"/>
                  </a:lnTo>
                  <a:cubicBezTo>
                    <a:pt x="538547" y="439441"/>
                    <a:pt x="538768" y="424296"/>
                    <a:pt x="534950" y="409652"/>
                  </a:cubicBezTo>
                  <a:cubicBezTo>
                    <a:pt x="526188" y="376047"/>
                    <a:pt x="498213" y="352772"/>
                    <a:pt x="466245" y="352489"/>
                  </a:cubicBezTo>
                  <a:close/>
                  <a:moveTo>
                    <a:pt x="129822" y="335696"/>
                  </a:moveTo>
                  <a:lnTo>
                    <a:pt x="348089" y="335696"/>
                  </a:lnTo>
                  <a:cubicBezTo>
                    <a:pt x="338475" y="344383"/>
                    <a:pt x="331944" y="355546"/>
                    <a:pt x="327397" y="367692"/>
                  </a:cubicBezTo>
                  <a:lnTo>
                    <a:pt x="129822" y="367692"/>
                  </a:lnTo>
                  <a:cubicBezTo>
                    <a:pt x="120987" y="367692"/>
                    <a:pt x="113824" y="360529"/>
                    <a:pt x="113824" y="351694"/>
                  </a:cubicBezTo>
                  <a:cubicBezTo>
                    <a:pt x="113824" y="342858"/>
                    <a:pt x="120987" y="335696"/>
                    <a:pt x="129822" y="335696"/>
                  </a:cubicBezTo>
                  <a:close/>
                  <a:moveTo>
                    <a:pt x="466585" y="306662"/>
                  </a:moveTo>
                  <a:cubicBezTo>
                    <a:pt x="518507" y="307091"/>
                    <a:pt x="564048" y="343378"/>
                    <a:pt x="578727" y="396015"/>
                  </a:cubicBezTo>
                  <a:cubicBezTo>
                    <a:pt x="584057" y="415127"/>
                    <a:pt x="584867" y="434805"/>
                    <a:pt x="580313" y="453337"/>
                  </a:cubicBezTo>
                  <a:lnTo>
                    <a:pt x="600275" y="453337"/>
                  </a:lnTo>
                  <a:lnTo>
                    <a:pt x="600275" y="667795"/>
                  </a:lnTo>
                  <a:lnTo>
                    <a:pt x="332348" y="667795"/>
                  </a:lnTo>
                  <a:lnTo>
                    <a:pt x="332348" y="453337"/>
                  </a:lnTo>
                  <a:lnTo>
                    <a:pt x="350981" y="453337"/>
                  </a:lnTo>
                  <a:cubicBezTo>
                    <a:pt x="346356" y="434230"/>
                    <a:pt x="347321" y="413941"/>
                    <a:pt x="353078" y="394326"/>
                  </a:cubicBezTo>
                  <a:cubicBezTo>
                    <a:pt x="368481" y="341848"/>
                    <a:pt x="414597" y="306230"/>
                    <a:pt x="466585" y="306662"/>
                  </a:cubicBezTo>
                  <a:close/>
                  <a:moveTo>
                    <a:pt x="129822" y="270124"/>
                  </a:moveTo>
                  <a:lnTo>
                    <a:pt x="367329" y="270124"/>
                  </a:lnTo>
                  <a:cubicBezTo>
                    <a:pt x="376164" y="270124"/>
                    <a:pt x="383327" y="277286"/>
                    <a:pt x="383327" y="286122"/>
                  </a:cubicBezTo>
                  <a:lnTo>
                    <a:pt x="383326" y="286122"/>
                  </a:lnTo>
                  <a:cubicBezTo>
                    <a:pt x="383326" y="294958"/>
                    <a:pt x="376164" y="302120"/>
                    <a:pt x="367328" y="302120"/>
                  </a:cubicBezTo>
                  <a:lnTo>
                    <a:pt x="129822" y="302120"/>
                  </a:lnTo>
                  <a:cubicBezTo>
                    <a:pt x="120987" y="302120"/>
                    <a:pt x="113824" y="294958"/>
                    <a:pt x="113824" y="286122"/>
                  </a:cubicBezTo>
                  <a:cubicBezTo>
                    <a:pt x="113824" y="277286"/>
                    <a:pt x="120987" y="270124"/>
                    <a:pt x="129822" y="270124"/>
                  </a:cubicBezTo>
                  <a:close/>
                  <a:moveTo>
                    <a:pt x="129822" y="204552"/>
                  </a:moveTo>
                  <a:lnTo>
                    <a:pt x="367329" y="204552"/>
                  </a:lnTo>
                  <a:cubicBezTo>
                    <a:pt x="376164" y="204552"/>
                    <a:pt x="383327" y="211715"/>
                    <a:pt x="383327" y="220550"/>
                  </a:cubicBezTo>
                  <a:lnTo>
                    <a:pt x="383326" y="220550"/>
                  </a:lnTo>
                  <a:cubicBezTo>
                    <a:pt x="383326" y="229386"/>
                    <a:pt x="376164" y="236549"/>
                    <a:pt x="367328" y="236549"/>
                  </a:cubicBezTo>
                  <a:lnTo>
                    <a:pt x="129822" y="236548"/>
                  </a:lnTo>
                  <a:cubicBezTo>
                    <a:pt x="120987" y="236548"/>
                    <a:pt x="113824" y="229386"/>
                    <a:pt x="113824" y="220550"/>
                  </a:cubicBezTo>
                  <a:cubicBezTo>
                    <a:pt x="113824" y="211715"/>
                    <a:pt x="120987" y="204552"/>
                    <a:pt x="129822" y="204552"/>
                  </a:cubicBezTo>
                  <a:close/>
                  <a:moveTo>
                    <a:pt x="239169" y="138981"/>
                  </a:moveTo>
                  <a:lnTo>
                    <a:pt x="367329" y="138981"/>
                  </a:lnTo>
                  <a:cubicBezTo>
                    <a:pt x="376164" y="138981"/>
                    <a:pt x="383327" y="146143"/>
                    <a:pt x="383327" y="154979"/>
                  </a:cubicBezTo>
                  <a:lnTo>
                    <a:pt x="383326" y="154979"/>
                  </a:lnTo>
                  <a:cubicBezTo>
                    <a:pt x="383326" y="163814"/>
                    <a:pt x="376164" y="170977"/>
                    <a:pt x="367328" y="170977"/>
                  </a:cubicBezTo>
                  <a:lnTo>
                    <a:pt x="239169" y="170977"/>
                  </a:lnTo>
                  <a:cubicBezTo>
                    <a:pt x="230333" y="170977"/>
                    <a:pt x="223171" y="163814"/>
                    <a:pt x="223171" y="154979"/>
                  </a:cubicBezTo>
                  <a:cubicBezTo>
                    <a:pt x="223171" y="146143"/>
                    <a:pt x="230333" y="138981"/>
                    <a:pt x="239169" y="138981"/>
                  </a:cubicBezTo>
                  <a:close/>
                  <a:moveTo>
                    <a:pt x="135954" y="0"/>
                  </a:moveTo>
                  <a:cubicBezTo>
                    <a:pt x="208299" y="0"/>
                    <a:pt x="368436" y="387"/>
                    <a:pt x="412179" y="1059"/>
                  </a:cubicBezTo>
                  <a:cubicBezTo>
                    <a:pt x="455923" y="1731"/>
                    <a:pt x="463036" y="34877"/>
                    <a:pt x="462072" y="64398"/>
                  </a:cubicBezTo>
                  <a:cubicBezTo>
                    <a:pt x="461508" y="81689"/>
                    <a:pt x="460685" y="177120"/>
                    <a:pt x="461028" y="282939"/>
                  </a:cubicBezTo>
                  <a:lnTo>
                    <a:pt x="454739" y="281669"/>
                  </a:lnTo>
                  <a:lnTo>
                    <a:pt x="436831" y="285285"/>
                  </a:lnTo>
                  <a:cubicBezTo>
                    <a:pt x="436474" y="188342"/>
                    <a:pt x="437230" y="99784"/>
                    <a:pt x="437745" y="84003"/>
                  </a:cubicBezTo>
                  <a:cubicBezTo>
                    <a:pt x="438607" y="57599"/>
                    <a:pt x="432245" y="27953"/>
                    <a:pt x="393120" y="27352"/>
                  </a:cubicBezTo>
                  <a:cubicBezTo>
                    <a:pt x="354004" y="26751"/>
                    <a:pt x="210827" y="26405"/>
                    <a:pt x="146102" y="26405"/>
                  </a:cubicBezTo>
                  <a:cubicBezTo>
                    <a:pt x="146105" y="55937"/>
                    <a:pt x="146440" y="92975"/>
                    <a:pt x="146101" y="114966"/>
                  </a:cubicBezTo>
                  <a:cubicBezTo>
                    <a:pt x="145760" y="137068"/>
                    <a:pt x="140941" y="142723"/>
                    <a:pt x="119503" y="142777"/>
                  </a:cubicBezTo>
                  <a:lnTo>
                    <a:pt x="25201" y="142912"/>
                  </a:lnTo>
                  <a:cubicBezTo>
                    <a:pt x="23496" y="237205"/>
                    <a:pt x="25184" y="400113"/>
                    <a:pt x="25914" y="434048"/>
                  </a:cubicBezTo>
                  <a:cubicBezTo>
                    <a:pt x="26650" y="468272"/>
                    <a:pt x="41581" y="473908"/>
                    <a:pt x="68609" y="473730"/>
                  </a:cubicBezTo>
                  <a:lnTo>
                    <a:pt x="291468" y="473160"/>
                  </a:lnTo>
                  <a:lnTo>
                    <a:pt x="291468" y="499515"/>
                  </a:lnTo>
                  <a:lnTo>
                    <a:pt x="49358" y="500134"/>
                  </a:lnTo>
                  <a:cubicBezTo>
                    <a:pt x="19140" y="500334"/>
                    <a:pt x="2445" y="494032"/>
                    <a:pt x="1623" y="455767"/>
                  </a:cubicBezTo>
                  <a:cubicBezTo>
                    <a:pt x="800" y="417502"/>
                    <a:pt x="-1114" y="232557"/>
                    <a:pt x="869" y="127572"/>
                  </a:cubicBezTo>
                  <a:close/>
                </a:path>
              </a:pathLst>
            </a:cu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1428" tIns="45714" rIns="45714" bIns="91428" numCol="1" spcCol="0" rtlCol="0" fromWordArt="0" anchor="b" anchorCtr="0" forceAA="0" compatLnSpc="1">
              <a:prstTxWarp prst="textNoShape">
                <a:avLst/>
              </a:prstTxWarp>
              <a:noAutofit/>
            </a:bodyPr>
            <a:lstStyle/>
            <a:p>
              <a:pPr algn="ctr" defTabSz="914008" fontAlgn="base">
                <a:spcBef>
                  <a:spcPct val="0"/>
                </a:spcBef>
                <a:spcAft>
                  <a:spcPct val="0"/>
                </a:spcAft>
                <a:defRPr/>
              </a:pPr>
              <a:endParaRPr lang="en-US" kern="0" spc="-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ounded Rectangle 82">
              <a:extLst>
                <a:ext uri="{FF2B5EF4-FFF2-40B4-BE49-F238E27FC236}">
                  <a16:creationId xmlns:a16="http://schemas.microsoft.com/office/drawing/2014/main" id="{07D2156A-FEBA-497D-972D-1E6DA7FE20E3}"/>
                </a:ext>
              </a:extLst>
            </p:cNvPr>
            <p:cNvSpPr/>
            <p:nvPr/>
          </p:nvSpPr>
          <p:spPr bwMode="auto">
            <a:xfrm rot="192955">
              <a:off x="9502016" y="1280758"/>
              <a:ext cx="266878" cy="195779"/>
            </a:xfrm>
            <a:custGeom>
              <a:avLst/>
              <a:gdLst/>
              <a:ahLst/>
              <a:cxnLst/>
              <a:rect l="l" t="t" r="r" b="b"/>
              <a:pathLst>
                <a:path w="3028501" h="2221679">
                  <a:moveTo>
                    <a:pt x="501433" y="631309"/>
                  </a:moveTo>
                  <a:lnTo>
                    <a:pt x="2881455" y="631309"/>
                  </a:lnTo>
                  <a:cubicBezTo>
                    <a:pt x="2962649" y="631309"/>
                    <a:pt x="3028469" y="697129"/>
                    <a:pt x="3028469" y="778323"/>
                  </a:cubicBezTo>
                  <a:lnTo>
                    <a:pt x="3028469" y="2019368"/>
                  </a:lnTo>
                  <a:cubicBezTo>
                    <a:pt x="3029911" y="2083787"/>
                    <a:pt x="2984125" y="2081697"/>
                    <a:pt x="2836360" y="2085438"/>
                  </a:cubicBezTo>
                  <a:lnTo>
                    <a:pt x="366211" y="2221679"/>
                  </a:lnTo>
                  <a:cubicBezTo>
                    <a:pt x="359796" y="1993267"/>
                    <a:pt x="332122" y="1040589"/>
                    <a:pt x="354418" y="778323"/>
                  </a:cubicBezTo>
                  <a:cubicBezTo>
                    <a:pt x="354418" y="697129"/>
                    <a:pt x="420239" y="631309"/>
                    <a:pt x="501433" y="631309"/>
                  </a:cubicBezTo>
                  <a:close/>
                  <a:moveTo>
                    <a:pt x="1486407" y="53923"/>
                  </a:moveTo>
                  <a:lnTo>
                    <a:pt x="2439871" y="350"/>
                  </a:lnTo>
                  <a:cubicBezTo>
                    <a:pt x="2560574" y="-6431"/>
                    <a:pt x="2663918" y="85919"/>
                    <a:pt x="2670701" y="206622"/>
                  </a:cubicBezTo>
                  <a:lnTo>
                    <a:pt x="2669101" y="217720"/>
                  </a:lnTo>
                  <a:cubicBezTo>
                    <a:pt x="2742779" y="229947"/>
                    <a:pt x="2799470" y="292636"/>
                    <a:pt x="2803856" y="370685"/>
                  </a:cubicBezTo>
                  <a:lnTo>
                    <a:pt x="2813456" y="541553"/>
                  </a:lnTo>
                  <a:lnTo>
                    <a:pt x="431683" y="541553"/>
                  </a:lnTo>
                  <a:cubicBezTo>
                    <a:pt x="333652" y="541553"/>
                    <a:pt x="254186" y="621021"/>
                    <a:pt x="254183" y="719052"/>
                  </a:cubicBezTo>
                  <a:cubicBezTo>
                    <a:pt x="253826" y="1144837"/>
                    <a:pt x="251989" y="695409"/>
                    <a:pt x="251630" y="1121194"/>
                  </a:cubicBezTo>
                  <a:lnTo>
                    <a:pt x="242433" y="2217550"/>
                  </a:lnTo>
                  <a:cubicBezTo>
                    <a:pt x="162315" y="2222052"/>
                    <a:pt x="93577" y="2161516"/>
                    <a:pt x="88131" y="2081799"/>
                  </a:cubicBezTo>
                  <a:lnTo>
                    <a:pt x="87562" y="2081830"/>
                  </a:lnTo>
                  <a:cubicBezTo>
                    <a:pt x="87511" y="2080891"/>
                    <a:pt x="87458" y="2079954"/>
                    <a:pt x="87406" y="2079015"/>
                  </a:cubicBezTo>
                  <a:lnTo>
                    <a:pt x="17784" y="839925"/>
                  </a:lnTo>
                  <a:lnTo>
                    <a:pt x="270" y="528211"/>
                  </a:lnTo>
                  <a:cubicBezTo>
                    <a:pt x="-4965" y="435040"/>
                    <a:pt x="66321" y="355266"/>
                    <a:pt x="159491" y="350031"/>
                  </a:cubicBezTo>
                  <a:lnTo>
                    <a:pt x="1280733" y="287031"/>
                  </a:lnTo>
                  <a:cubicBezTo>
                    <a:pt x="1280228" y="286294"/>
                    <a:pt x="1280181" y="285523"/>
                    <a:pt x="1280138" y="284753"/>
                  </a:cubicBezTo>
                  <a:cubicBezTo>
                    <a:pt x="1273354" y="164050"/>
                    <a:pt x="1365705" y="60706"/>
                    <a:pt x="1486407" y="53923"/>
                  </a:cubicBezTo>
                  <a:close/>
                </a:path>
              </a:pathLst>
            </a:cu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1428" tIns="45714" rIns="45714" bIns="91428" numCol="1" spcCol="0" rtlCol="0" fromWordArt="0" anchor="b" anchorCtr="0" forceAA="0" compatLnSpc="1">
              <a:prstTxWarp prst="textNoShape">
                <a:avLst/>
              </a:prstTxWarp>
              <a:noAutofit/>
            </a:bodyPr>
            <a:lstStyle/>
            <a:p>
              <a:pPr algn="ctr" defTabSz="914008" fontAlgn="base">
                <a:spcBef>
                  <a:spcPct val="0"/>
                </a:spcBef>
                <a:spcAft>
                  <a:spcPct val="0"/>
                </a:spcAft>
                <a:defRPr/>
              </a:pPr>
              <a:endParaRPr lang="en-US" sz="1600" kern="0" spc="-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Freeform 76">
              <a:extLst>
                <a:ext uri="{FF2B5EF4-FFF2-40B4-BE49-F238E27FC236}">
                  <a16:creationId xmlns:a16="http://schemas.microsoft.com/office/drawing/2014/main" id="{8B241DBF-C04A-4655-A768-FA9C460C5F86}"/>
                </a:ext>
              </a:extLst>
            </p:cNvPr>
            <p:cNvSpPr>
              <a:spLocks noEditPoints="1"/>
            </p:cNvSpPr>
            <p:nvPr/>
          </p:nvSpPr>
          <p:spPr bwMode="auto">
            <a:xfrm>
              <a:off x="9532484" y="1651276"/>
              <a:ext cx="178508" cy="190424"/>
            </a:xfrm>
            <a:custGeom>
              <a:avLst/>
              <a:gdLst>
                <a:gd name="T0" fmla="*/ 756 w 1618"/>
                <a:gd name="T1" fmla="*/ 648 h 1726"/>
                <a:gd name="T2" fmla="*/ 540 w 1618"/>
                <a:gd name="T3" fmla="*/ 864 h 1726"/>
                <a:gd name="T4" fmla="*/ 864 w 1618"/>
                <a:gd name="T5" fmla="*/ 648 h 1726"/>
                <a:gd name="T6" fmla="*/ 1078 w 1618"/>
                <a:gd name="T7" fmla="*/ 864 h 1726"/>
                <a:gd name="T8" fmla="*/ 864 w 1618"/>
                <a:gd name="T9" fmla="*/ 648 h 1726"/>
                <a:gd name="T10" fmla="*/ 1402 w 1618"/>
                <a:gd name="T11" fmla="*/ 648 h 1726"/>
                <a:gd name="T12" fmla="*/ 1186 w 1618"/>
                <a:gd name="T13" fmla="*/ 864 h 1726"/>
                <a:gd name="T14" fmla="*/ 216 w 1618"/>
                <a:gd name="T15" fmla="*/ 1294 h 1726"/>
                <a:gd name="T16" fmla="*/ 432 w 1618"/>
                <a:gd name="T17" fmla="*/ 1510 h 1726"/>
                <a:gd name="T18" fmla="*/ 216 w 1618"/>
                <a:gd name="T19" fmla="*/ 1294 h 1726"/>
                <a:gd name="T20" fmla="*/ 756 w 1618"/>
                <a:gd name="T21" fmla="*/ 1294 h 1726"/>
                <a:gd name="T22" fmla="*/ 540 w 1618"/>
                <a:gd name="T23" fmla="*/ 1510 h 1726"/>
                <a:gd name="T24" fmla="*/ 864 w 1618"/>
                <a:gd name="T25" fmla="*/ 1294 h 1726"/>
                <a:gd name="T26" fmla="*/ 1078 w 1618"/>
                <a:gd name="T27" fmla="*/ 1510 h 1726"/>
                <a:gd name="T28" fmla="*/ 864 w 1618"/>
                <a:gd name="T29" fmla="*/ 1294 h 1726"/>
                <a:gd name="T30" fmla="*/ 756 w 1618"/>
                <a:gd name="T31" fmla="*/ 972 h 1726"/>
                <a:gd name="T32" fmla="*/ 540 w 1618"/>
                <a:gd name="T33" fmla="*/ 1186 h 1726"/>
                <a:gd name="T34" fmla="*/ 864 w 1618"/>
                <a:gd name="T35" fmla="*/ 972 h 1726"/>
                <a:gd name="T36" fmla="*/ 1078 w 1618"/>
                <a:gd name="T37" fmla="*/ 1186 h 1726"/>
                <a:gd name="T38" fmla="*/ 864 w 1618"/>
                <a:gd name="T39" fmla="*/ 972 h 1726"/>
                <a:gd name="T40" fmla="*/ 1402 w 1618"/>
                <a:gd name="T41" fmla="*/ 972 h 1726"/>
                <a:gd name="T42" fmla="*/ 1186 w 1618"/>
                <a:gd name="T43" fmla="*/ 1186 h 1726"/>
                <a:gd name="T44" fmla="*/ 216 w 1618"/>
                <a:gd name="T45" fmla="*/ 972 h 1726"/>
                <a:gd name="T46" fmla="*/ 432 w 1618"/>
                <a:gd name="T47" fmla="*/ 1186 h 1726"/>
                <a:gd name="T48" fmla="*/ 216 w 1618"/>
                <a:gd name="T49" fmla="*/ 972 h 1726"/>
                <a:gd name="T50" fmla="*/ 1402 w 1618"/>
                <a:gd name="T51" fmla="*/ 108 h 1726"/>
                <a:gd name="T52" fmla="*/ 1186 w 1618"/>
                <a:gd name="T53" fmla="*/ 0 h 1726"/>
                <a:gd name="T54" fmla="*/ 432 w 1618"/>
                <a:gd name="T55" fmla="*/ 108 h 1726"/>
                <a:gd name="T56" fmla="*/ 216 w 1618"/>
                <a:gd name="T57" fmla="*/ 0 h 1726"/>
                <a:gd name="T58" fmla="*/ 0 w 1618"/>
                <a:gd name="T59" fmla="*/ 1726 h 1726"/>
                <a:gd name="T60" fmla="*/ 1618 w 1618"/>
                <a:gd name="T61" fmla="*/ 0 h 1726"/>
                <a:gd name="T62" fmla="*/ 1510 w 1618"/>
                <a:gd name="T63" fmla="*/ 1618 h 1726"/>
                <a:gd name="T64" fmla="*/ 108 w 1618"/>
                <a:gd name="T65" fmla="*/ 432 h 1726"/>
                <a:gd name="T66" fmla="*/ 1510 w 1618"/>
                <a:gd name="T67" fmla="*/ 1618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8" h="1726">
                  <a:moveTo>
                    <a:pt x="540" y="648"/>
                  </a:moveTo>
                  <a:lnTo>
                    <a:pt x="756" y="648"/>
                  </a:lnTo>
                  <a:lnTo>
                    <a:pt x="756" y="864"/>
                  </a:lnTo>
                  <a:lnTo>
                    <a:pt x="540" y="864"/>
                  </a:lnTo>
                  <a:lnTo>
                    <a:pt x="540" y="648"/>
                  </a:lnTo>
                  <a:close/>
                  <a:moveTo>
                    <a:pt x="864" y="648"/>
                  </a:moveTo>
                  <a:lnTo>
                    <a:pt x="1078" y="648"/>
                  </a:lnTo>
                  <a:lnTo>
                    <a:pt x="1078" y="864"/>
                  </a:lnTo>
                  <a:lnTo>
                    <a:pt x="864" y="864"/>
                  </a:lnTo>
                  <a:lnTo>
                    <a:pt x="864" y="648"/>
                  </a:lnTo>
                  <a:close/>
                  <a:moveTo>
                    <a:pt x="1186" y="648"/>
                  </a:moveTo>
                  <a:lnTo>
                    <a:pt x="1402" y="648"/>
                  </a:lnTo>
                  <a:lnTo>
                    <a:pt x="1402" y="864"/>
                  </a:lnTo>
                  <a:lnTo>
                    <a:pt x="1186" y="864"/>
                  </a:lnTo>
                  <a:lnTo>
                    <a:pt x="1186" y="648"/>
                  </a:lnTo>
                  <a:close/>
                  <a:moveTo>
                    <a:pt x="216" y="1294"/>
                  </a:moveTo>
                  <a:lnTo>
                    <a:pt x="432" y="1294"/>
                  </a:lnTo>
                  <a:lnTo>
                    <a:pt x="432" y="1510"/>
                  </a:lnTo>
                  <a:lnTo>
                    <a:pt x="216" y="1510"/>
                  </a:lnTo>
                  <a:lnTo>
                    <a:pt x="216" y="1294"/>
                  </a:lnTo>
                  <a:close/>
                  <a:moveTo>
                    <a:pt x="540" y="1294"/>
                  </a:moveTo>
                  <a:lnTo>
                    <a:pt x="756" y="1294"/>
                  </a:lnTo>
                  <a:lnTo>
                    <a:pt x="756" y="1510"/>
                  </a:lnTo>
                  <a:lnTo>
                    <a:pt x="540" y="1510"/>
                  </a:lnTo>
                  <a:lnTo>
                    <a:pt x="540" y="1294"/>
                  </a:lnTo>
                  <a:close/>
                  <a:moveTo>
                    <a:pt x="864" y="1294"/>
                  </a:moveTo>
                  <a:lnTo>
                    <a:pt x="1078" y="1294"/>
                  </a:lnTo>
                  <a:lnTo>
                    <a:pt x="1078" y="1510"/>
                  </a:lnTo>
                  <a:lnTo>
                    <a:pt x="864" y="1510"/>
                  </a:lnTo>
                  <a:lnTo>
                    <a:pt x="864" y="1294"/>
                  </a:lnTo>
                  <a:close/>
                  <a:moveTo>
                    <a:pt x="540" y="972"/>
                  </a:moveTo>
                  <a:lnTo>
                    <a:pt x="756" y="972"/>
                  </a:lnTo>
                  <a:lnTo>
                    <a:pt x="756" y="1186"/>
                  </a:lnTo>
                  <a:lnTo>
                    <a:pt x="540" y="1186"/>
                  </a:lnTo>
                  <a:lnTo>
                    <a:pt x="540" y="972"/>
                  </a:lnTo>
                  <a:close/>
                  <a:moveTo>
                    <a:pt x="864" y="972"/>
                  </a:moveTo>
                  <a:lnTo>
                    <a:pt x="1078" y="972"/>
                  </a:lnTo>
                  <a:lnTo>
                    <a:pt x="1078" y="1186"/>
                  </a:lnTo>
                  <a:lnTo>
                    <a:pt x="864" y="1186"/>
                  </a:lnTo>
                  <a:lnTo>
                    <a:pt x="864" y="972"/>
                  </a:lnTo>
                  <a:close/>
                  <a:moveTo>
                    <a:pt x="1186" y="972"/>
                  </a:moveTo>
                  <a:lnTo>
                    <a:pt x="1402" y="972"/>
                  </a:lnTo>
                  <a:lnTo>
                    <a:pt x="1402" y="1186"/>
                  </a:lnTo>
                  <a:lnTo>
                    <a:pt x="1186" y="1186"/>
                  </a:lnTo>
                  <a:lnTo>
                    <a:pt x="1186" y="972"/>
                  </a:lnTo>
                  <a:close/>
                  <a:moveTo>
                    <a:pt x="216" y="972"/>
                  </a:moveTo>
                  <a:lnTo>
                    <a:pt x="432" y="972"/>
                  </a:lnTo>
                  <a:lnTo>
                    <a:pt x="432" y="1186"/>
                  </a:lnTo>
                  <a:lnTo>
                    <a:pt x="216" y="1186"/>
                  </a:lnTo>
                  <a:lnTo>
                    <a:pt x="216" y="972"/>
                  </a:lnTo>
                  <a:close/>
                  <a:moveTo>
                    <a:pt x="1402" y="0"/>
                  </a:moveTo>
                  <a:lnTo>
                    <a:pt x="1402" y="108"/>
                  </a:lnTo>
                  <a:lnTo>
                    <a:pt x="1186" y="108"/>
                  </a:lnTo>
                  <a:lnTo>
                    <a:pt x="1186" y="0"/>
                  </a:lnTo>
                  <a:lnTo>
                    <a:pt x="432" y="0"/>
                  </a:lnTo>
                  <a:lnTo>
                    <a:pt x="432" y="108"/>
                  </a:lnTo>
                  <a:lnTo>
                    <a:pt x="216" y="108"/>
                  </a:lnTo>
                  <a:lnTo>
                    <a:pt x="216" y="0"/>
                  </a:lnTo>
                  <a:lnTo>
                    <a:pt x="0" y="0"/>
                  </a:lnTo>
                  <a:lnTo>
                    <a:pt x="0" y="1726"/>
                  </a:lnTo>
                  <a:lnTo>
                    <a:pt x="1618" y="1726"/>
                  </a:lnTo>
                  <a:lnTo>
                    <a:pt x="1618" y="0"/>
                  </a:lnTo>
                  <a:lnTo>
                    <a:pt x="1402" y="0"/>
                  </a:lnTo>
                  <a:close/>
                  <a:moveTo>
                    <a:pt x="1510" y="1618"/>
                  </a:moveTo>
                  <a:lnTo>
                    <a:pt x="108" y="1618"/>
                  </a:lnTo>
                  <a:lnTo>
                    <a:pt x="108" y="432"/>
                  </a:lnTo>
                  <a:lnTo>
                    <a:pt x="1510" y="432"/>
                  </a:lnTo>
                  <a:lnTo>
                    <a:pt x="1510" y="1618"/>
                  </a:lnTo>
                  <a:close/>
                </a:path>
              </a:pathLst>
            </a:custGeom>
            <a:solidFill>
              <a:srgbClr val="00188F"/>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rgbClr val="000000"/>
                </a:solidFill>
                <a:latin typeface="Segoe UI"/>
              </a:endParaRPr>
            </a:p>
          </p:txBody>
        </p:sp>
        <p:sp>
          <p:nvSpPr>
            <p:cNvPr id="178" name="Freeform 78">
              <a:extLst>
                <a:ext uri="{FF2B5EF4-FFF2-40B4-BE49-F238E27FC236}">
                  <a16:creationId xmlns:a16="http://schemas.microsoft.com/office/drawing/2014/main" id="{39F46CEC-3165-4E3A-A091-CFA6E9F564A6}"/>
                </a:ext>
              </a:extLst>
            </p:cNvPr>
            <p:cNvSpPr>
              <a:spLocks noEditPoints="1"/>
            </p:cNvSpPr>
            <p:nvPr/>
          </p:nvSpPr>
          <p:spPr bwMode="auto">
            <a:xfrm>
              <a:off x="9946701" y="1278821"/>
              <a:ext cx="234318" cy="322532"/>
            </a:xfrm>
            <a:custGeom>
              <a:avLst/>
              <a:gdLst>
                <a:gd name="T0" fmla="*/ 36 w 72"/>
                <a:gd name="T1" fmla="*/ 31 h 99"/>
                <a:gd name="T2" fmla="*/ 15 w 72"/>
                <a:gd name="T3" fmla="*/ 53 h 99"/>
                <a:gd name="T4" fmla="*/ 25 w 72"/>
                <a:gd name="T5" fmla="*/ 74 h 99"/>
                <a:gd name="T6" fmla="*/ 24 w 72"/>
                <a:gd name="T7" fmla="*/ 74 h 99"/>
                <a:gd name="T8" fmla="*/ 12 w 72"/>
                <a:gd name="T9" fmla="*/ 53 h 99"/>
                <a:gd name="T10" fmla="*/ 36 w 72"/>
                <a:gd name="T11" fmla="*/ 29 h 99"/>
                <a:gd name="T12" fmla="*/ 60 w 72"/>
                <a:gd name="T13" fmla="*/ 53 h 99"/>
                <a:gd name="T14" fmla="*/ 48 w 72"/>
                <a:gd name="T15" fmla="*/ 74 h 99"/>
                <a:gd name="T16" fmla="*/ 48 w 72"/>
                <a:gd name="T17" fmla="*/ 74 h 99"/>
                <a:gd name="T18" fmla="*/ 25 w 72"/>
                <a:gd name="T19" fmla="*/ 74 h 99"/>
                <a:gd name="T20" fmla="*/ 36 w 72"/>
                <a:gd name="T21" fmla="*/ 99 h 99"/>
                <a:gd name="T22" fmla="*/ 30 w 72"/>
                <a:gd name="T23" fmla="*/ 96 h 99"/>
                <a:gd name="T24" fmla="*/ 42 w 72"/>
                <a:gd name="T25" fmla="*/ 96 h 99"/>
                <a:gd name="T26" fmla="*/ 36 w 72"/>
                <a:gd name="T27" fmla="*/ 99 h 99"/>
                <a:gd name="T28" fmla="*/ 48 w 72"/>
                <a:gd name="T29" fmla="*/ 90 h 99"/>
                <a:gd name="T30" fmla="*/ 45 w 72"/>
                <a:gd name="T31" fmla="*/ 93 h 99"/>
                <a:gd name="T32" fmla="*/ 28 w 72"/>
                <a:gd name="T33" fmla="*/ 93 h 99"/>
                <a:gd name="T34" fmla="*/ 25 w 72"/>
                <a:gd name="T35" fmla="*/ 90 h 99"/>
                <a:gd name="T36" fmla="*/ 28 w 72"/>
                <a:gd name="T37" fmla="*/ 87 h 99"/>
                <a:gd name="T38" fmla="*/ 45 w 72"/>
                <a:gd name="T39" fmla="*/ 87 h 99"/>
                <a:gd name="T40" fmla="*/ 48 w 72"/>
                <a:gd name="T41" fmla="*/ 90 h 99"/>
                <a:gd name="T42" fmla="*/ 48 w 72"/>
                <a:gd name="T43" fmla="*/ 81 h 99"/>
                <a:gd name="T44" fmla="*/ 45 w 72"/>
                <a:gd name="T45" fmla="*/ 84 h 99"/>
                <a:gd name="T46" fmla="*/ 28 w 72"/>
                <a:gd name="T47" fmla="*/ 84 h 99"/>
                <a:gd name="T48" fmla="*/ 25 w 72"/>
                <a:gd name="T49" fmla="*/ 81 h 99"/>
                <a:gd name="T50" fmla="*/ 28 w 72"/>
                <a:gd name="T51" fmla="*/ 78 h 99"/>
                <a:gd name="T52" fmla="*/ 45 w 72"/>
                <a:gd name="T53" fmla="*/ 78 h 99"/>
                <a:gd name="T54" fmla="*/ 48 w 72"/>
                <a:gd name="T55" fmla="*/ 81 h 99"/>
                <a:gd name="T56" fmla="*/ 71 w 72"/>
                <a:gd name="T57" fmla="*/ 14 h 99"/>
                <a:gd name="T58" fmla="*/ 71 w 72"/>
                <a:gd name="T59" fmla="*/ 18 h 99"/>
                <a:gd name="T60" fmla="*/ 60 w 72"/>
                <a:gd name="T61" fmla="*/ 30 h 99"/>
                <a:gd name="T62" fmla="*/ 55 w 72"/>
                <a:gd name="T63" fmla="*/ 30 h 99"/>
                <a:gd name="T64" fmla="*/ 55 w 72"/>
                <a:gd name="T65" fmla="*/ 25 h 99"/>
                <a:gd name="T66" fmla="*/ 66 w 72"/>
                <a:gd name="T67" fmla="*/ 13 h 99"/>
                <a:gd name="T68" fmla="*/ 71 w 72"/>
                <a:gd name="T69" fmla="*/ 14 h 99"/>
                <a:gd name="T70" fmla="*/ 36 w 72"/>
                <a:gd name="T71" fmla="*/ 0 h 99"/>
                <a:gd name="T72" fmla="*/ 40 w 72"/>
                <a:gd name="T73" fmla="*/ 3 h 99"/>
                <a:gd name="T74" fmla="*/ 40 w 72"/>
                <a:gd name="T75" fmla="*/ 20 h 99"/>
                <a:gd name="T76" fmla="*/ 36 w 72"/>
                <a:gd name="T77" fmla="*/ 23 h 99"/>
                <a:gd name="T78" fmla="*/ 33 w 72"/>
                <a:gd name="T79" fmla="*/ 20 h 99"/>
                <a:gd name="T80" fmla="*/ 33 w 72"/>
                <a:gd name="T81" fmla="*/ 3 h 99"/>
                <a:gd name="T82" fmla="*/ 36 w 72"/>
                <a:gd name="T83" fmla="*/ 0 h 99"/>
                <a:gd name="T84" fmla="*/ 1 w 72"/>
                <a:gd name="T85" fmla="*/ 14 h 99"/>
                <a:gd name="T86" fmla="*/ 6 w 72"/>
                <a:gd name="T87" fmla="*/ 13 h 99"/>
                <a:gd name="T88" fmla="*/ 18 w 72"/>
                <a:gd name="T89" fmla="*/ 25 h 99"/>
                <a:gd name="T90" fmla="*/ 17 w 72"/>
                <a:gd name="T91" fmla="*/ 30 h 99"/>
                <a:gd name="T92" fmla="*/ 13 w 72"/>
                <a:gd name="T93" fmla="*/ 30 h 99"/>
                <a:gd name="T94" fmla="*/ 1 w 72"/>
                <a:gd name="T95" fmla="*/ 18 h 99"/>
                <a:gd name="T96" fmla="*/ 1 w 72"/>
                <a:gd name="T97" fmla="*/ 1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 h="99">
                  <a:moveTo>
                    <a:pt x="36" y="31"/>
                  </a:moveTo>
                  <a:cubicBezTo>
                    <a:pt x="24" y="31"/>
                    <a:pt x="15" y="41"/>
                    <a:pt x="15" y="53"/>
                  </a:cubicBezTo>
                  <a:moveTo>
                    <a:pt x="25" y="74"/>
                  </a:moveTo>
                  <a:cubicBezTo>
                    <a:pt x="24" y="74"/>
                    <a:pt x="24" y="74"/>
                    <a:pt x="24" y="74"/>
                  </a:cubicBezTo>
                  <a:cubicBezTo>
                    <a:pt x="17" y="70"/>
                    <a:pt x="12" y="62"/>
                    <a:pt x="12" y="53"/>
                  </a:cubicBezTo>
                  <a:cubicBezTo>
                    <a:pt x="12" y="40"/>
                    <a:pt x="23" y="29"/>
                    <a:pt x="36" y="29"/>
                  </a:cubicBezTo>
                  <a:cubicBezTo>
                    <a:pt x="50" y="29"/>
                    <a:pt x="60" y="40"/>
                    <a:pt x="60" y="53"/>
                  </a:cubicBezTo>
                  <a:cubicBezTo>
                    <a:pt x="60" y="62"/>
                    <a:pt x="56" y="70"/>
                    <a:pt x="48" y="74"/>
                  </a:cubicBezTo>
                  <a:cubicBezTo>
                    <a:pt x="48" y="74"/>
                    <a:pt x="48" y="74"/>
                    <a:pt x="48" y="74"/>
                  </a:cubicBezTo>
                  <a:lnTo>
                    <a:pt x="25" y="74"/>
                  </a:lnTo>
                  <a:close/>
                  <a:moveTo>
                    <a:pt x="36" y="99"/>
                  </a:moveTo>
                  <a:cubicBezTo>
                    <a:pt x="34" y="99"/>
                    <a:pt x="32" y="98"/>
                    <a:pt x="30" y="96"/>
                  </a:cubicBezTo>
                  <a:cubicBezTo>
                    <a:pt x="42" y="96"/>
                    <a:pt x="42" y="96"/>
                    <a:pt x="42" y="96"/>
                  </a:cubicBezTo>
                  <a:cubicBezTo>
                    <a:pt x="41" y="98"/>
                    <a:pt x="39" y="99"/>
                    <a:pt x="36" y="99"/>
                  </a:cubicBezTo>
                  <a:moveTo>
                    <a:pt x="48" y="90"/>
                  </a:moveTo>
                  <a:cubicBezTo>
                    <a:pt x="48" y="92"/>
                    <a:pt x="46" y="93"/>
                    <a:pt x="45" y="93"/>
                  </a:cubicBezTo>
                  <a:cubicBezTo>
                    <a:pt x="28" y="93"/>
                    <a:pt x="28" y="93"/>
                    <a:pt x="28" y="93"/>
                  </a:cubicBezTo>
                  <a:cubicBezTo>
                    <a:pt x="26" y="93"/>
                    <a:pt x="25" y="92"/>
                    <a:pt x="25" y="90"/>
                  </a:cubicBezTo>
                  <a:cubicBezTo>
                    <a:pt x="25" y="88"/>
                    <a:pt x="26" y="87"/>
                    <a:pt x="28" y="87"/>
                  </a:cubicBezTo>
                  <a:cubicBezTo>
                    <a:pt x="45" y="87"/>
                    <a:pt x="45" y="87"/>
                    <a:pt x="45" y="87"/>
                  </a:cubicBezTo>
                  <a:cubicBezTo>
                    <a:pt x="46" y="87"/>
                    <a:pt x="48" y="88"/>
                    <a:pt x="48" y="90"/>
                  </a:cubicBezTo>
                  <a:moveTo>
                    <a:pt x="48" y="81"/>
                  </a:moveTo>
                  <a:cubicBezTo>
                    <a:pt x="48" y="83"/>
                    <a:pt x="46" y="84"/>
                    <a:pt x="45" y="84"/>
                  </a:cubicBezTo>
                  <a:cubicBezTo>
                    <a:pt x="28" y="84"/>
                    <a:pt x="28" y="84"/>
                    <a:pt x="28" y="84"/>
                  </a:cubicBezTo>
                  <a:cubicBezTo>
                    <a:pt x="26" y="84"/>
                    <a:pt x="25" y="83"/>
                    <a:pt x="25" y="81"/>
                  </a:cubicBezTo>
                  <a:cubicBezTo>
                    <a:pt x="25" y="79"/>
                    <a:pt x="26" y="78"/>
                    <a:pt x="28" y="78"/>
                  </a:cubicBezTo>
                  <a:cubicBezTo>
                    <a:pt x="45" y="78"/>
                    <a:pt x="45" y="78"/>
                    <a:pt x="45" y="78"/>
                  </a:cubicBezTo>
                  <a:cubicBezTo>
                    <a:pt x="46" y="78"/>
                    <a:pt x="48" y="79"/>
                    <a:pt x="48" y="81"/>
                  </a:cubicBezTo>
                  <a:moveTo>
                    <a:pt x="71" y="14"/>
                  </a:moveTo>
                  <a:cubicBezTo>
                    <a:pt x="72" y="15"/>
                    <a:pt x="72" y="17"/>
                    <a:pt x="71" y="18"/>
                  </a:cubicBezTo>
                  <a:cubicBezTo>
                    <a:pt x="60" y="30"/>
                    <a:pt x="60" y="30"/>
                    <a:pt x="60" y="30"/>
                  </a:cubicBezTo>
                  <a:cubicBezTo>
                    <a:pt x="58" y="31"/>
                    <a:pt x="56" y="31"/>
                    <a:pt x="55" y="30"/>
                  </a:cubicBezTo>
                  <a:cubicBezTo>
                    <a:pt x="54" y="28"/>
                    <a:pt x="54" y="26"/>
                    <a:pt x="55" y="25"/>
                  </a:cubicBezTo>
                  <a:cubicBezTo>
                    <a:pt x="66" y="13"/>
                    <a:pt x="66" y="13"/>
                    <a:pt x="66" y="13"/>
                  </a:cubicBezTo>
                  <a:cubicBezTo>
                    <a:pt x="68" y="12"/>
                    <a:pt x="70" y="12"/>
                    <a:pt x="71" y="14"/>
                  </a:cubicBezTo>
                  <a:moveTo>
                    <a:pt x="36" y="0"/>
                  </a:moveTo>
                  <a:cubicBezTo>
                    <a:pt x="38" y="0"/>
                    <a:pt x="40" y="2"/>
                    <a:pt x="40" y="3"/>
                  </a:cubicBezTo>
                  <a:cubicBezTo>
                    <a:pt x="40" y="20"/>
                    <a:pt x="40" y="20"/>
                    <a:pt x="40" y="20"/>
                  </a:cubicBezTo>
                  <a:cubicBezTo>
                    <a:pt x="40" y="21"/>
                    <a:pt x="38" y="23"/>
                    <a:pt x="36" y="23"/>
                  </a:cubicBezTo>
                  <a:cubicBezTo>
                    <a:pt x="35" y="23"/>
                    <a:pt x="33" y="22"/>
                    <a:pt x="33" y="20"/>
                  </a:cubicBezTo>
                  <a:cubicBezTo>
                    <a:pt x="33" y="3"/>
                    <a:pt x="33" y="3"/>
                    <a:pt x="33" y="3"/>
                  </a:cubicBezTo>
                  <a:cubicBezTo>
                    <a:pt x="33" y="2"/>
                    <a:pt x="34" y="0"/>
                    <a:pt x="36" y="0"/>
                  </a:cubicBezTo>
                  <a:moveTo>
                    <a:pt x="1" y="14"/>
                  </a:moveTo>
                  <a:cubicBezTo>
                    <a:pt x="3" y="12"/>
                    <a:pt x="5" y="12"/>
                    <a:pt x="6" y="13"/>
                  </a:cubicBezTo>
                  <a:cubicBezTo>
                    <a:pt x="18" y="25"/>
                    <a:pt x="18" y="25"/>
                    <a:pt x="18" y="25"/>
                  </a:cubicBezTo>
                  <a:cubicBezTo>
                    <a:pt x="19" y="26"/>
                    <a:pt x="19" y="28"/>
                    <a:pt x="17" y="30"/>
                  </a:cubicBezTo>
                  <a:cubicBezTo>
                    <a:pt x="16" y="31"/>
                    <a:pt x="14" y="31"/>
                    <a:pt x="13" y="30"/>
                  </a:cubicBezTo>
                  <a:cubicBezTo>
                    <a:pt x="1" y="18"/>
                    <a:pt x="1" y="18"/>
                    <a:pt x="1" y="18"/>
                  </a:cubicBezTo>
                  <a:cubicBezTo>
                    <a:pt x="0" y="17"/>
                    <a:pt x="0" y="15"/>
                    <a:pt x="1" y="14"/>
                  </a:cubicBezTo>
                </a:path>
              </a:pathLst>
            </a:custGeom>
            <a:solidFill>
              <a:srgbClr val="00188F"/>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rgbClr val="000000"/>
                </a:solidFill>
                <a:latin typeface="Segoe UI"/>
              </a:endParaRPr>
            </a:p>
          </p:txBody>
        </p:sp>
        <p:sp>
          <p:nvSpPr>
            <p:cNvPr id="179" name="Freeform 18">
              <a:extLst>
                <a:ext uri="{FF2B5EF4-FFF2-40B4-BE49-F238E27FC236}">
                  <a16:creationId xmlns:a16="http://schemas.microsoft.com/office/drawing/2014/main" id="{D1097ADC-26B2-4E20-9876-DCF0FA9F653D}"/>
                </a:ext>
              </a:extLst>
            </p:cNvPr>
            <p:cNvSpPr>
              <a:spLocks noEditPoints="1"/>
            </p:cNvSpPr>
            <p:nvPr/>
          </p:nvSpPr>
          <p:spPr bwMode="black">
            <a:xfrm>
              <a:off x="10885854" y="1474398"/>
              <a:ext cx="227129" cy="277094"/>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0188F"/>
            </a:solidFill>
            <a:ln>
              <a:noFill/>
            </a:ln>
          </p:spPr>
          <p:txBody>
            <a:bodyPr vert="horz" wrap="square" lIns="82294" tIns="41148" rIns="82294" bIns="41148" numCol="1" anchor="t" anchorCtr="0" compatLnSpc="1">
              <a:prstTxWarp prst="textNoShape">
                <a:avLst/>
              </a:prstTxWarp>
            </a:bodyPr>
            <a:lstStyle/>
            <a:p>
              <a:pPr defTabSz="914309">
                <a:defRPr/>
              </a:pPr>
              <a:endParaRPr lang="en-US" sz="700" kern="0">
                <a:solidFill>
                  <a:srgbClr val="000000"/>
                </a:solidFill>
                <a:latin typeface="Segoe UI"/>
              </a:endParaRPr>
            </a:p>
          </p:txBody>
        </p:sp>
        <p:sp>
          <p:nvSpPr>
            <p:cNvPr id="180" name="Rectangle 25">
              <a:extLst>
                <a:ext uri="{FF2B5EF4-FFF2-40B4-BE49-F238E27FC236}">
                  <a16:creationId xmlns:a16="http://schemas.microsoft.com/office/drawing/2014/main" id="{B6E1F9EB-1DC9-4BB4-8F71-7E9E873544DC}"/>
                </a:ext>
              </a:extLst>
            </p:cNvPr>
            <p:cNvSpPr/>
            <p:nvPr/>
          </p:nvSpPr>
          <p:spPr bwMode="auto">
            <a:xfrm>
              <a:off x="10525271" y="2026640"/>
              <a:ext cx="218558" cy="184512"/>
            </a:xfrm>
            <a:custGeom>
              <a:avLst/>
              <a:gdLst/>
              <a:ahLst/>
              <a:cxnLst/>
              <a:rect l="l" t="t" r="r" b="b"/>
              <a:pathLst>
                <a:path w="3669806" h="3098137">
                  <a:moveTo>
                    <a:pt x="1643468" y="2207172"/>
                  </a:moveTo>
                  <a:lnTo>
                    <a:pt x="1643468" y="2574663"/>
                  </a:lnTo>
                  <a:lnTo>
                    <a:pt x="2010959" y="2574663"/>
                  </a:lnTo>
                  <a:lnTo>
                    <a:pt x="2010959" y="2207172"/>
                  </a:lnTo>
                  <a:close/>
                  <a:moveTo>
                    <a:pt x="1607127" y="789112"/>
                  </a:moveTo>
                  <a:lnTo>
                    <a:pt x="1607127" y="1252490"/>
                  </a:lnTo>
                  <a:lnTo>
                    <a:pt x="1730694" y="1938290"/>
                  </a:lnTo>
                  <a:lnTo>
                    <a:pt x="1922224" y="1938290"/>
                  </a:lnTo>
                  <a:lnTo>
                    <a:pt x="2033435" y="1252490"/>
                  </a:lnTo>
                  <a:lnTo>
                    <a:pt x="2033435" y="789112"/>
                  </a:lnTo>
                  <a:close/>
                  <a:moveTo>
                    <a:pt x="1822750" y="259"/>
                  </a:moveTo>
                  <a:cubicBezTo>
                    <a:pt x="1909477" y="-3796"/>
                    <a:pt x="2009779" y="39067"/>
                    <a:pt x="2110950" y="175764"/>
                  </a:cubicBezTo>
                  <a:lnTo>
                    <a:pt x="3612296" y="2603867"/>
                  </a:lnTo>
                  <a:cubicBezTo>
                    <a:pt x="3735864" y="2861299"/>
                    <a:pt x="3667902" y="3081661"/>
                    <a:pt x="3334269" y="3098137"/>
                  </a:cubicBezTo>
                  <a:lnTo>
                    <a:pt x="288328" y="3098137"/>
                  </a:lnTo>
                  <a:cubicBezTo>
                    <a:pt x="-92672" y="3011640"/>
                    <a:pt x="-16472" y="2758325"/>
                    <a:pt x="72085" y="2597688"/>
                  </a:cubicBezTo>
                  <a:lnTo>
                    <a:pt x="1561074" y="194299"/>
                  </a:lnTo>
                  <a:cubicBezTo>
                    <a:pt x="1571371" y="144100"/>
                    <a:pt x="1678206" y="7017"/>
                    <a:pt x="1822750" y="259"/>
                  </a:cubicBezTo>
                  <a:close/>
                </a:path>
              </a:pathLst>
            </a:cu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1428" tIns="45714" rIns="45714" bIns="91428" numCol="1" spcCol="0" rtlCol="0" fromWordArt="0" anchor="b" anchorCtr="0" forceAA="0" compatLnSpc="1">
              <a:prstTxWarp prst="textNoShape">
                <a:avLst/>
              </a:prstTxWarp>
              <a:noAutofit/>
            </a:bodyPr>
            <a:lstStyle/>
            <a:p>
              <a:pPr algn="ctr" defTabSz="914008" fontAlgn="base">
                <a:spcBef>
                  <a:spcPct val="0"/>
                </a:spcBef>
                <a:spcAft>
                  <a:spcPct val="0"/>
                </a:spcAft>
                <a:defRPr/>
              </a:pPr>
              <a:endParaRPr lang="en-US" kern="0" spc="-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1" name="Group 180">
              <a:extLst>
                <a:ext uri="{FF2B5EF4-FFF2-40B4-BE49-F238E27FC236}">
                  <a16:creationId xmlns:a16="http://schemas.microsoft.com/office/drawing/2014/main" id="{AB2DA710-F594-4652-99F5-026FCB73861D}"/>
                </a:ext>
              </a:extLst>
            </p:cNvPr>
            <p:cNvGrpSpPr/>
            <p:nvPr/>
          </p:nvGrpSpPr>
          <p:grpSpPr>
            <a:xfrm>
              <a:off x="9756790" y="1530832"/>
              <a:ext cx="188288" cy="112606"/>
              <a:chOff x="10701053" y="3872130"/>
              <a:chExt cx="324796" cy="194242"/>
            </a:xfrm>
            <a:solidFill>
              <a:srgbClr val="00188F"/>
            </a:solidFill>
          </p:grpSpPr>
          <p:sp>
            <p:nvSpPr>
              <p:cNvPr id="233" name="Rounded Rectangle 133">
                <a:extLst>
                  <a:ext uri="{FF2B5EF4-FFF2-40B4-BE49-F238E27FC236}">
                    <a16:creationId xmlns:a16="http://schemas.microsoft.com/office/drawing/2014/main" id="{05D8473F-FDD2-4541-AF71-915199A18C33}"/>
                  </a:ext>
                </a:extLst>
              </p:cNvPr>
              <p:cNvSpPr/>
              <p:nvPr/>
            </p:nvSpPr>
            <p:spPr bwMode="auto">
              <a:xfrm>
                <a:off x="10701053" y="3872130"/>
                <a:ext cx="135509" cy="194242"/>
              </a:xfrm>
              <a:custGeom>
                <a:avLst/>
                <a:gdLst/>
                <a:ahLst/>
                <a:cxnLst/>
                <a:rect l="l" t="t" r="r" b="b"/>
                <a:pathLst>
                  <a:path w="422605" h="605775">
                    <a:moveTo>
                      <a:pt x="97476" y="34462"/>
                    </a:moveTo>
                    <a:cubicBezTo>
                      <a:pt x="70323" y="34462"/>
                      <a:pt x="48311" y="56474"/>
                      <a:pt x="48311" y="83627"/>
                    </a:cubicBezTo>
                    <a:lnTo>
                      <a:pt x="48311" y="522148"/>
                    </a:lnTo>
                    <a:cubicBezTo>
                      <a:pt x="48311" y="549301"/>
                      <a:pt x="70323" y="571313"/>
                      <a:pt x="97476" y="571313"/>
                    </a:cubicBezTo>
                    <a:lnTo>
                      <a:pt x="325129" y="571313"/>
                    </a:lnTo>
                    <a:cubicBezTo>
                      <a:pt x="352282" y="571313"/>
                      <a:pt x="374294" y="549301"/>
                      <a:pt x="374294" y="522148"/>
                    </a:cubicBezTo>
                    <a:lnTo>
                      <a:pt x="374294" y="83627"/>
                    </a:lnTo>
                    <a:cubicBezTo>
                      <a:pt x="374294" y="56474"/>
                      <a:pt x="352282" y="34462"/>
                      <a:pt x="325129" y="34462"/>
                    </a:cubicBezTo>
                    <a:close/>
                    <a:moveTo>
                      <a:pt x="70436" y="0"/>
                    </a:moveTo>
                    <a:lnTo>
                      <a:pt x="352169" y="0"/>
                    </a:lnTo>
                    <a:cubicBezTo>
                      <a:pt x="391070" y="0"/>
                      <a:pt x="422605" y="31535"/>
                      <a:pt x="422605" y="70436"/>
                    </a:cubicBezTo>
                    <a:lnTo>
                      <a:pt x="422605" y="535339"/>
                    </a:lnTo>
                    <a:cubicBezTo>
                      <a:pt x="422605" y="574240"/>
                      <a:pt x="391070" y="605775"/>
                      <a:pt x="352169" y="605775"/>
                    </a:cubicBezTo>
                    <a:lnTo>
                      <a:pt x="70436" y="605775"/>
                    </a:lnTo>
                    <a:cubicBezTo>
                      <a:pt x="31535" y="605775"/>
                      <a:pt x="0" y="574240"/>
                      <a:pt x="0" y="535339"/>
                    </a:cubicBezTo>
                    <a:lnTo>
                      <a:pt x="0" y="70436"/>
                    </a:lnTo>
                    <a:cubicBezTo>
                      <a:pt x="0" y="31535"/>
                      <a:pt x="31535" y="0"/>
                      <a:pt x="70436"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1428" tIns="45714" rIns="45714" bIns="91428" numCol="1" spcCol="0" rtlCol="0" fromWordArt="0" anchor="b" anchorCtr="0" forceAA="0" compatLnSpc="1">
                <a:prstTxWarp prst="textNoShape">
                  <a:avLst/>
                </a:prstTxWarp>
                <a:noAutofit/>
              </a:bodyPr>
              <a:lstStyle/>
              <a:p>
                <a:pPr algn="ctr" defTabSz="914008" fontAlgn="base">
                  <a:spcBef>
                    <a:spcPct val="0"/>
                  </a:spcBef>
                  <a:spcAft>
                    <a:spcPct val="0"/>
                  </a:spcAft>
                  <a:defRPr/>
                </a:pPr>
                <a:endParaRPr lang="en-US" sz="1600" kern="0" spc="-50" err="1">
                  <a:solidFill>
                    <a:srgbClr val="00188F"/>
                  </a:solidFill>
                  <a:latin typeface="Segoe UI"/>
                  <a:ea typeface="Segoe UI" pitchFamily="34" charset="0"/>
                  <a:cs typeface="Segoe UI" pitchFamily="34" charset="0"/>
                </a:endParaRPr>
              </a:p>
            </p:txBody>
          </p:sp>
          <p:sp>
            <p:nvSpPr>
              <p:cNvPr id="234" name="Rounded Rectangle 133">
                <a:extLst>
                  <a:ext uri="{FF2B5EF4-FFF2-40B4-BE49-F238E27FC236}">
                    <a16:creationId xmlns:a16="http://schemas.microsoft.com/office/drawing/2014/main" id="{63E28E18-E567-403C-BB7B-5B0F3AF8037B}"/>
                  </a:ext>
                </a:extLst>
              </p:cNvPr>
              <p:cNvSpPr/>
              <p:nvPr/>
            </p:nvSpPr>
            <p:spPr bwMode="auto">
              <a:xfrm>
                <a:off x="10890340" y="3872130"/>
                <a:ext cx="135509" cy="194242"/>
              </a:xfrm>
              <a:custGeom>
                <a:avLst/>
                <a:gdLst/>
                <a:ahLst/>
                <a:cxnLst/>
                <a:rect l="l" t="t" r="r" b="b"/>
                <a:pathLst>
                  <a:path w="422605" h="605775">
                    <a:moveTo>
                      <a:pt x="97476" y="34462"/>
                    </a:moveTo>
                    <a:cubicBezTo>
                      <a:pt x="70323" y="34462"/>
                      <a:pt x="48311" y="56474"/>
                      <a:pt x="48311" y="83627"/>
                    </a:cubicBezTo>
                    <a:lnTo>
                      <a:pt x="48311" y="522148"/>
                    </a:lnTo>
                    <a:cubicBezTo>
                      <a:pt x="48311" y="549301"/>
                      <a:pt x="70323" y="571313"/>
                      <a:pt x="97476" y="571313"/>
                    </a:cubicBezTo>
                    <a:lnTo>
                      <a:pt x="325129" y="571313"/>
                    </a:lnTo>
                    <a:cubicBezTo>
                      <a:pt x="352282" y="571313"/>
                      <a:pt x="374294" y="549301"/>
                      <a:pt x="374294" y="522148"/>
                    </a:cubicBezTo>
                    <a:lnTo>
                      <a:pt x="374294" y="83627"/>
                    </a:lnTo>
                    <a:cubicBezTo>
                      <a:pt x="374294" y="56474"/>
                      <a:pt x="352282" y="34462"/>
                      <a:pt x="325129" y="34462"/>
                    </a:cubicBezTo>
                    <a:close/>
                    <a:moveTo>
                      <a:pt x="70436" y="0"/>
                    </a:moveTo>
                    <a:lnTo>
                      <a:pt x="352169" y="0"/>
                    </a:lnTo>
                    <a:cubicBezTo>
                      <a:pt x="391070" y="0"/>
                      <a:pt x="422605" y="31535"/>
                      <a:pt x="422605" y="70436"/>
                    </a:cubicBezTo>
                    <a:lnTo>
                      <a:pt x="422605" y="535339"/>
                    </a:lnTo>
                    <a:cubicBezTo>
                      <a:pt x="422605" y="574240"/>
                      <a:pt x="391070" y="605775"/>
                      <a:pt x="352169" y="605775"/>
                    </a:cubicBezTo>
                    <a:lnTo>
                      <a:pt x="70436" y="605775"/>
                    </a:lnTo>
                    <a:cubicBezTo>
                      <a:pt x="31535" y="605775"/>
                      <a:pt x="0" y="574240"/>
                      <a:pt x="0" y="535339"/>
                    </a:cubicBezTo>
                    <a:lnTo>
                      <a:pt x="0" y="70436"/>
                    </a:lnTo>
                    <a:cubicBezTo>
                      <a:pt x="0" y="31535"/>
                      <a:pt x="31535" y="0"/>
                      <a:pt x="70436"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1428" tIns="45714" rIns="45714" bIns="91428" numCol="1" spcCol="0" rtlCol="0" fromWordArt="0" anchor="b" anchorCtr="0" forceAA="0" compatLnSpc="1">
                <a:prstTxWarp prst="textNoShape">
                  <a:avLst/>
                </a:prstTxWarp>
                <a:noAutofit/>
              </a:bodyPr>
              <a:lstStyle/>
              <a:p>
                <a:pPr algn="ctr" defTabSz="914008" fontAlgn="base">
                  <a:spcBef>
                    <a:spcPct val="0"/>
                  </a:spcBef>
                  <a:spcAft>
                    <a:spcPct val="0"/>
                  </a:spcAft>
                  <a:defRPr/>
                </a:pPr>
                <a:endParaRPr lang="en-US" sz="1600" kern="0" spc="-50" err="1">
                  <a:solidFill>
                    <a:srgbClr val="00188F"/>
                  </a:solidFill>
                  <a:latin typeface="Segoe UI"/>
                  <a:ea typeface="Segoe UI" pitchFamily="34" charset="0"/>
                  <a:cs typeface="Segoe UI" pitchFamily="34" charset="0"/>
                </a:endParaRPr>
              </a:p>
            </p:txBody>
          </p:sp>
          <p:sp>
            <p:nvSpPr>
              <p:cNvPr id="235" name="Freeform 416">
                <a:extLst>
                  <a:ext uri="{FF2B5EF4-FFF2-40B4-BE49-F238E27FC236}">
                    <a16:creationId xmlns:a16="http://schemas.microsoft.com/office/drawing/2014/main" id="{B9BF2977-C07C-4D3B-9E8B-C8FCB34BF842}"/>
                  </a:ext>
                </a:extLst>
              </p:cNvPr>
              <p:cNvSpPr/>
              <p:nvPr/>
            </p:nvSpPr>
            <p:spPr bwMode="auto">
              <a:xfrm>
                <a:off x="10751409" y="3901181"/>
                <a:ext cx="220666" cy="67956"/>
              </a:xfrm>
              <a:custGeom>
                <a:avLst/>
                <a:gdLst>
                  <a:gd name="connsiteX0" fmla="*/ 688181 w 688181"/>
                  <a:gd name="connsiteY0" fmla="*/ 119063 h 211932"/>
                  <a:gd name="connsiteX1" fmla="*/ 604837 w 688181"/>
                  <a:gd name="connsiteY1" fmla="*/ 0 h 211932"/>
                  <a:gd name="connsiteX2" fmla="*/ 592931 w 688181"/>
                  <a:gd name="connsiteY2" fmla="*/ 59532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592931 w 688181"/>
                  <a:gd name="connsiteY2" fmla="*/ 59532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592931 w 688181"/>
                  <a:gd name="connsiteY2" fmla="*/ 59532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592931 w 688181"/>
                  <a:gd name="connsiteY2" fmla="*/ 59532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592931 w 688181"/>
                  <a:gd name="connsiteY2" fmla="*/ 59532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592931 w 688181"/>
                  <a:gd name="connsiteY2" fmla="*/ 59532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602456 w 688181"/>
                  <a:gd name="connsiteY2" fmla="*/ 59532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600075 w 688181"/>
                  <a:gd name="connsiteY2" fmla="*/ 57151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600075 w 688181"/>
                  <a:gd name="connsiteY2" fmla="*/ 57151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8181" h="211932">
                    <a:moveTo>
                      <a:pt x="688181" y="119063"/>
                    </a:moveTo>
                    <a:lnTo>
                      <a:pt x="604837" y="0"/>
                    </a:lnTo>
                    <a:cubicBezTo>
                      <a:pt x="604043" y="19844"/>
                      <a:pt x="600869" y="37307"/>
                      <a:pt x="600075" y="57151"/>
                    </a:cubicBezTo>
                    <a:cubicBezTo>
                      <a:pt x="321468" y="-15081"/>
                      <a:pt x="142876" y="60325"/>
                      <a:pt x="0" y="92869"/>
                    </a:cubicBezTo>
                    <a:lnTo>
                      <a:pt x="14287" y="152400"/>
                    </a:lnTo>
                    <a:cubicBezTo>
                      <a:pt x="220662" y="111125"/>
                      <a:pt x="391318" y="131764"/>
                      <a:pt x="576262" y="164307"/>
                    </a:cubicBezTo>
                    <a:lnTo>
                      <a:pt x="564356" y="211932"/>
                    </a:lnTo>
                    <a:lnTo>
                      <a:pt x="688181" y="119063"/>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1428" tIns="45714" rIns="45714" bIns="91428" numCol="1" spcCol="0" rtlCol="0" fromWordArt="0" anchor="b" anchorCtr="0" forceAA="0" compatLnSpc="1">
                <a:prstTxWarp prst="textNoShape">
                  <a:avLst/>
                </a:prstTxWarp>
                <a:noAutofit/>
              </a:bodyPr>
              <a:lstStyle/>
              <a:p>
                <a:pPr algn="ctr" defTabSz="914008" fontAlgn="base">
                  <a:spcBef>
                    <a:spcPct val="0"/>
                  </a:spcBef>
                  <a:spcAft>
                    <a:spcPct val="0"/>
                  </a:spcAft>
                  <a:defRPr/>
                </a:pPr>
                <a:endParaRPr lang="en-US" sz="1600" kern="0" spc="-50">
                  <a:solidFill>
                    <a:srgbClr val="00188F"/>
                  </a:solidFill>
                  <a:latin typeface="Segoe UI"/>
                  <a:ea typeface="Segoe UI" pitchFamily="34" charset="0"/>
                  <a:cs typeface="Segoe UI" pitchFamily="34" charset="0"/>
                </a:endParaRPr>
              </a:p>
            </p:txBody>
          </p:sp>
          <p:sp>
            <p:nvSpPr>
              <p:cNvPr id="236" name="Freeform 417">
                <a:extLst>
                  <a:ext uri="{FF2B5EF4-FFF2-40B4-BE49-F238E27FC236}">
                    <a16:creationId xmlns:a16="http://schemas.microsoft.com/office/drawing/2014/main" id="{FCD3720F-AEA7-4D63-8487-0FBA433659A5}"/>
                  </a:ext>
                </a:extLst>
              </p:cNvPr>
              <p:cNvSpPr/>
              <p:nvPr/>
            </p:nvSpPr>
            <p:spPr bwMode="auto">
              <a:xfrm flipH="1" flipV="1">
                <a:off x="10751409" y="3960624"/>
                <a:ext cx="220666" cy="67956"/>
              </a:xfrm>
              <a:custGeom>
                <a:avLst/>
                <a:gdLst>
                  <a:gd name="connsiteX0" fmla="*/ 688181 w 688181"/>
                  <a:gd name="connsiteY0" fmla="*/ 119063 h 211932"/>
                  <a:gd name="connsiteX1" fmla="*/ 604837 w 688181"/>
                  <a:gd name="connsiteY1" fmla="*/ 0 h 211932"/>
                  <a:gd name="connsiteX2" fmla="*/ 592931 w 688181"/>
                  <a:gd name="connsiteY2" fmla="*/ 59532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592931 w 688181"/>
                  <a:gd name="connsiteY2" fmla="*/ 59532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592931 w 688181"/>
                  <a:gd name="connsiteY2" fmla="*/ 59532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592931 w 688181"/>
                  <a:gd name="connsiteY2" fmla="*/ 59532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592931 w 688181"/>
                  <a:gd name="connsiteY2" fmla="*/ 59532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592931 w 688181"/>
                  <a:gd name="connsiteY2" fmla="*/ 59532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602456 w 688181"/>
                  <a:gd name="connsiteY2" fmla="*/ 59532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600075 w 688181"/>
                  <a:gd name="connsiteY2" fmla="*/ 57151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 name="connsiteX0" fmla="*/ 688181 w 688181"/>
                  <a:gd name="connsiteY0" fmla="*/ 119063 h 211932"/>
                  <a:gd name="connsiteX1" fmla="*/ 604837 w 688181"/>
                  <a:gd name="connsiteY1" fmla="*/ 0 h 211932"/>
                  <a:gd name="connsiteX2" fmla="*/ 600075 w 688181"/>
                  <a:gd name="connsiteY2" fmla="*/ 57151 h 211932"/>
                  <a:gd name="connsiteX3" fmla="*/ 0 w 688181"/>
                  <a:gd name="connsiteY3" fmla="*/ 92869 h 211932"/>
                  <a:gd name="connsiteX4" fmla="*/ 14287 w 688181"/>
                  <a:gd name="connsiteY4" fmla="*/ 152400 h 211932"/>
                  <a:gd name="connsiteX5" fmla="*/ 576262 w 688181"/>
                  <a:gd name="connsiteY5" fmla="*/ 164307 h 211932"/>
                  <a:gd name="connsiteX6" fmla="*/ 564356 w 688181"/>
                  <a:gd name="connsiteY6" fmla="*/ 211932 h 211932"/>
                  <a:gd name="connsiteX7" fmla="*/ 688181 w 688181"/>
                  <a:gd name="connsiteY7" fmla="*/ 119063 h 211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8181" h="211932">
                    <a:moveTo>
                      <a:pt x="688181" y="119063"/>
                    </a:moveTo>
                    <a:lnTo>
                      <a:pt x="604837" y="0"/>
                    </a:lnTo>
                    <a:cubicBezTo>
                      <a:pt x="604043" y="19844"/>
                      <a:pt x="600869" y="37307"/>
                      <a:pt x="600075" y="57151"/>
                    </a:cubicBezTo>
                    <a:cubicBezTo>
                      <a:pt x="321468" y="-15081"/>
                      <a:pt x="142876" y="60325"/>
                      <a:pt x="0" y="92869"/>
                    </a:cubicBezTo>
                    <a:lnTo>
                      <a:pt x="14287" y="152400"/>
                    </a:lnTo>
                    <a:cubicBezTo>
                      <a:pt x="220662" y="111125"/>
                      <a:pt x="391318" y="131764"/>
                      <a:pt x="576262" y="164307"/>
                    </a:cubicBezTo>
                    <a:lnTo>
                      <a:pt x="564356" y="211932"/>
                    </a:lnTo>
                    <a:lnTo>
                      <a:pt x="688181" y="119063"/>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1428" tIns="45714" rIns="45714" bIns="91428" numCol="1" spcCol="0" rtlCol="0" fromWordArt="0" anchor="b" anchorCtr="0" forceAA="0" compatLnSpc="1">
                <a:prstTxWarp prst="textNoShape">
                  <a:avLst/>
                </a:prstTxWarp>
                <a:noAutofit/>
              </a:bodyPr>
              <a:lstStyle/>
              <a:p>
                <a:pPr algn="ctr" defTabSz="914008" fontAlgn="base">
                  <a:spcBef>
                    <a:spcPct val="0"/>
                  </a:spcBef>
                  <a:spcAft>
                    <a:spcPct val="0"/>
                  </a:spcAft>
                  <a:defRPr/>
                </a:pPr>
                <a:endParaRPr lang="en-US" sz="1600" kern="0" spc="-50" err="1">
                  <a:solidFill>
                    <a:srgbClr val="00188F"/>
                  </a:solidFill>
                  <a:latin typeface="Segoe UI"/>
                  <a:ea typeface="Segoe UI" pitchFamily="34" charset="0"/>
                  <a:cs typeface="Segoe UI" pitchFamily="34" charset="0"/>
                </a:endParaRPr>
              </a:p>
            </p:txBody>
          </p:sp>
        </p:grpSp>
        <p:grpSp>
          <p:nvGrpSpPr>
            <p:cNvPr id="182" name="Group 181">
              <a:extLst>
                <a:ext uri="{FF2B5EF4-FFF2-40B4-BE49-F238E27FC236}">
                  <a16:creationId xmlns:a16="http://schemas.microsoft.com/office/drawing/2014/main" id="{538AE5F2-7F56-4634-819F-0D2165BE95C9}"/>
                </a:ext>
              </a:extLst>
            </p:cNvPr>
            <p:cNvGrpSpPr/>
            <p:nvPr/>
          </p:nvGrpSpPr>
          <p:grpSpPr>
            <a:xfrm>
              <a:off x="9170278" y="1959013"/>
              <a:ext cx="276716" cy="178149"/>
              <a:chOff x="6178009" y="3441668"/>
              <a:chExt cx="749958" cy="482815"/>
            </a:xfrm>
            <a:solidFill>
              <a:srgbClr val="00188F"/>
            </a:solidFill>
          </p:grpSpPr>
          <p:grpSp>
            <p:nvGrpSpPr>
              <p:cNvPr id="226" name="Graphic 38">
                <a:extLst>
                  <a:ext uri="{FF2B5EF4-FFF2-40B4-BE49-F238E27FC236}">
                    <a16:creationId xmlns:a16="http://schemas.microsoft.com/office/drawing/2014/main" id="{992ACD09-B99F-41A0-89C0-842DB827E36F}"/>
                  </a:ext>
                </a:extLst>
              </p:cNvPr>
              <p:cNvGrpSpPr/>
              <p:nvPr/>
            </p:nvGrpSpPr>
            <p:grpSpPr>
              <a:xfrm>
                <a:off x="6178009" y="3441668"/>
                <a:ext cx="749958" cy="482815"/>
                <a:chOff x="5875164" y="3158650"/>
                <a:chExt cx="634940" cy="408766"/>
              </a:xfrm>
              <a:grpFill/>
            </p:grpSpPr>
            <p:sp>
              <p:nvSpPr>
                <p:cNvPr id="230" name="Freeform: Shape 229">
                  <a:extLst>
                    <a:ext uri="{FF2B5EF4-FFF2-40B4-BE49-F238E27FC236}">
                      <a16:creationId xmlns:a16="http://schemas.microsoft.com/office/drawing/2014/main" id="{F9E6683F-D0CC-44D1-A546-B51FF15C78DD}"/>
                    </a:ext>
                  </a:extLst>
                </p:cNvPr>
                <p:cNvSpPr/>
                <p:nvPr/>
              </p:nvSpPr>
              <p:spPr>
                <a:xfrm>
                  <a:off x="5875164" y="3251142"/>
                  <a:ext cx="546292" cy="316274"/>
                </a:xfrm>
                <a:custGeom>
                  <a:avLst/>
                  <a:gdLst/>
                  <a:ahLst/>
                  <a:cxnLst/>
                  <a:rect l="0" t="0" r="0" b="0"/>
                  <a:pathLst>
                    <a:path w="546292" h="316274">
                      <a:moveTo>
                        <a:pt x="533588" y="309320"/>
                      </a:moveTo>
                      <a:lnTo>
                        <a:pt x="16048" y="309320"/>
                      </a:lnTo>
                      <a:lnTo>
                        <a:pt x="16048" y="16048"/>
                      </a:lnTo>
                      <a:lnTo>
                        <a:pt x="533588" y="16048"/>
                      </a:lnTo>
                      <a:lnTo>
                        <a:pt x="533588" y="309320"/>
                      </a:lnTo>
                      <a:close/>
                      <a:moveTo>
                        <a:pt x="36174" y="290631"/>
                      </a:moveTo>
                      <a:lnTo>
                        <a:pt x="514899" y="290631"/>
                      </a:lnTo>
                      <a:lnTo>
                        <a:pt x="514899" y="36174"/>
                      </a:lnTo>
                      <a:lnTo>
                        <a:pt x="36174" y="36174"/>
                      </a:lnTo>
                      <a:lnTo>
                        <a:pt x="36174" y="290631"/>
                      </a:lnTo>
                      <a:close/>
                    </a:path>
                  </a:pathLst>
                </a:custGeom>
                <a:grpFill/>
                <a:ln w="14177" cap="flat">
                  <a:noFill/>
                  <a:prstDash val="solid"/>
                  <a:miter/>
                </a:ln>
              </p:spPr>
              <p:txBody>
                <a:bodyPr/>
                <a:lstStyle/>
                <a:p>
                  <a:pPr defTabSz="932504">
                    <a:defRPr/>
                  </a:pPr>
                  <a:endParaRPr lang="en-US" sz="1836" kern="0">
                    <a:solidFill>
                      <a:srgbClr val="353535"/>
                    </a:solidFill>
                    <a:latin typeface="Segoe UI Semilight"/>
                  </a:endParaRPr>
                </a:p>
              </p:txBody>
            </p:sp>
            <p:sp>
              <p:nvSpPr>
                <p:cNvPr id="231" name="Freeform: Shape 230">
                  <a:extLst>
                    <a:ext uri="{FF2B5EF4-FFF2-40B4-BE49-F238E27FC236}">
                      <a16:creationId xmlns:a16="http://schemas.microsoft.com/office/drawing/2014/main" id="{87C65E9D-F6E1-4F69-9435-3E775BF8DDC9}"/>
                    </a:ext>
                  </a:extLst>
                </p:cNvPr>
                <p:cNvSpPr/>
                <p:nvPr/>
              </p:nvSpPr>
              <p:spPr>
                <a:xfrm>
                  <a:off x="5933622" y="3210404"/>
                  <a:ext cx="531916" cy="301898"/>
                </a:xfrm>
                <a:custGeom>
                  <a:avLst/>
                  <a:gdLst/>
                  <a:ahLst/>
                  <a:cxnLst/>
                  <a:rect l="0" t="0" r="0" b="0"/>
                  <a:pathLst>
                    <a:path w="531916" h="301898">
                      <a:moveTo>
                        <a:pt x="518259" y="298304"/>
                      </a:moveTo>
                      <a:lnTo>
                        <a:pt x="469380" y="298304"/>
                      </a:lnTo>
                      <a:cubicBezTo>
                        <a:pt x="463630" y="298304"/>
                        <a:pt x="459317" y="293991"/>
                        <a:pt x="459317" y="288241"/>
                      </a:cubicBezTo>
                      <a:lnTo>
                        <a:pt x="459317" y="78350"/>
                      </a:lnTo>
                      <a:lnTo>
                        <a:pt x="19408" y="78350"/>
                      </a:lnTo>
                      <a:cubicBezTo>
                        <a:pt x="15095" y="78350"/>
                        <a:pt x="10782" y="74037"/>
                        <a:pt x="10782" y="68287"/>
                      </a:cubicBezTo>
                      <a:lnTo>
                        <a:pt x="10782" y="20845"/>
                      </a:lnTo>
                      <a:cubicBezTo>
                        <a:pt x="10782" y="15095"/>
                        <a:pt x="15095" y="10782"/>
                        <a:pt x="20845" y="10782"/>
                      </a:cubicBezTo>
                      <a:lnTo>
                        <a:pt x="518259" y="10782"/>
                      </a:lnTo>
                      <a:cubicBezTo>
                        <a:pt x="524009" y="10782"/>
                        <a:pt x="528322" y="15095"/>
                        <a:pt x="528322" y="20845"/>
                      </a:cubicBezTo>
                      <a:lnTo>
                        <a:pt x="528322" y="288241"/>
                      </a:lnTo>
                      <a:cubicBezTo>
                        <a:pt x="528322" y="293991"/>
                        <a:pt x="524009" y="298304"/>
                        <a:pt x="518259" y="298304"/>
                      </a:cubicBezTo>
                      <a:close/>
                      <a:moveTo>
                        <a:pt x="479443" y="278178"/>
                      </a:moveTo>
                      <a:lnTo>
                        <a:pt x="508196" y="278178"/>
                      </a:lnTo>
                      <a:lnTo>
                        <a:pt x="508196" y="30909"/>
                      </a:lnTo>
                      <a:lnTo>
                        <a:pt x="29471" y="30909"/>
                      </a:lnTo>
                      <a:lnTo>
                        <a:pt x="29471" y="59661"/>
                      </a:lnTo>
                      <a:lnTo>
                        <a:pt x="469380" y="59661"/>
                      </a:lnTo>
                      <a:cubicBezTo>
                        <a:pt x="475131" y="59661"/>
                        <a:pt x="479443" y="63974"/>
                        <a:pt x="479443" y="69724"/>
                      </a:cubicBezTo>
                      <a:lnTo>
                        <a:pt x="479443" y="278178"/>
                      </a:lnTo>
                      <a:close/>
                    </a:path>
                  </a:pathLst>
                </a:custGeom>
                <a:grpFill/>
                <a:ln w="9525" cap="flat">
                  <a:noFill/>
                  <a:prstDash val="solid"/>
                  <a:miter/>
                </a:ln>
              </p:spPr>
              <p:txBody>
                <a:bodyPr/>
                <a:lstStyle/>
                <a:p>
                  <a:pPr defTabSz="932504">
                    <a:defRPr/>
                  </a:pPr>
                  <a:endParaRPr lang="en-US" sz="1836" kern="0">
                    <a:solidFill>
                      <a:srgbClr val="353535"/>
                    </a:solidFill>
                    <a:latin typeface="Segoe UI Semilight"/>
                  </a:endParaRPr>
                </a:p>
              </p:txBody>
            </p:sp>
            <p:sp>
              <p:nvSpPr>
                <p:cNvPr id="232" name="Freeform: Shape 231">
                  <a:extLst>
                    <a:ext uri="{FF2B5EF4-FFF2-40B4-BE49-F238E27FC236}">
                      <a16:creationId xmlns:a16="http://schemas.microsoft.com/office/drawing/2014/main" id="{041C4DEB-C3EF-40BC-8E23-CE5F0F7A782C}"/>
                    </a:ext>
                  </a:extLst>
                </p:cNvPr>
                <p:cNvSpPr/>
                <p:nvPr/>
              </p:nvSpPr>
              <p:spPr>
                <a:xfrm>
                  <a:off x="5978188" y="3158650"/>
                  <a:ext cx="531916" cy="301898"/>
                </a:xfrm>
                <a:custGeom>
                  <a:avLst/>
                  <a:gdLst/>
                  <a:ahLst/>
                  <a:cxnLst/>
                  <a:rect l="0" t="0" r="0" b="0"/>
                  <a:pathLst>
                    <a:path w="531916" h="301898">
                      <a:moveTo>
                        <a:pt x="519697" y="304055"/>
                      </a:moveTo>
                      <a:lnTo>
                        <a:pt x="472255" y="304055"/>
                      </a:lnTo>
                      <a:cubicBezTo>
                        <a:pt x="466505" y="304055"/>
                        <a:pt x="462192" y="299742"/>
                        <a:pt x="462192" y="293991"/>
                      </a:cubicBezTo>
                      <a:lnTo>
                        <a:pt x="462192" y="78350"/>
                      </a:lnTo>
                      <a:lnTo>
                        <a:pt x="20845" y="78350"/>
                      </a:lnTo>
                      <a:cubicBezTo>
                        <a:pt x="16533" y="78350"/>
                        <a:pt x="10782" y="74037"/>
                        <a:pt x="10782" y="68287"/>
                      </a:cubicBezTo>
                      <a:lnTo>
                        <a:pt x="10782" y="20845"/>
                      </a:lnTo>
                      <a:cubicBezTo>
                        <a:pt x="10782" y="15095"/>
                        <a:pt x="16533" y="10782"/>
                        <a:pt x="20845" y="10782"/>
                      </a:cubicBezTo>
                      <a:lnTo>
                        <a:pt x="519697" y="10782"/>
                      </a:lnTo>
                      <a:cubicBezTo>
                        <a:pt x="525447" y="10782"/>
                        <a:pt x="529760" y="15095"/>
                        <a:pt x="529760" y="20845"/>
                      </a:cubicBezTo>
                      <a:lnTo>
                        <a:pt x="529760" y="295429"/>
                      </a:lnTo>
                      <a:cubicBezTo>
                        <a:pt x="529760" y="299742"/>
                        <a:pt x="525447" y="304055"/>
                        <a:pt x="519697" y="304055"/>
                      </a:cubicBezTo>
                      <a:close/>
                      <a:moveTo>
                        <a:pt x="482319" y="285366"/>
                      </a:moveTo>
                      <a:lnTo>
                        <a:pt x="511071" y="285366"/>
                      </a:lnTo>
                      <a:lnTo>
                        <a:pt x="511071" y="30909"/>
                      </a:lnTo>
                      <a:lnTo>
                        <a:pt x="30909" y="30909"/>
                      </a:lnTo>
                      <a:lnTo>
                        <a:pt x="30909" y="59661"/>
                      </a:lnTo>
                      <a:lnTo>
                        <a:pt x="472255" y="59661"/>
                      </a:lnTo>
                      <a:cubicBezTo>
                        <a:pt x="478006" y="59661"/>
                        <a:pt x="482319" y="63974"/>
                        <a:pt x="482319" y="69724"/>
                      </a:cubicBezTo>
                      <a:lnTo>
                        <a:pt x="482319" y="285366"/>
                      </a:lnTo>
                      <a:close/>
                    </a:path>
                  </a:pathLst>
                </a:custGeom>
                <a:grpFill/>
                <a:ln w="9525" cap="flat">
                  <a:noFill/>
                  <a:prstDash val="solid"/>
                  <a:miter/>
                </a:ln>
              </p:spPr>
              <p:txBody>
                <a:bodyPr/>
                <a:lstStyle/>
                <a:p>
                  <a:pPr defTabSz="932504">
                    <a:defRPr/>
                  </a:pPr>
                  <a:endParaRPr lang="en-US" sz="1836" kern="0">
                    <a:solidFill>
                      <a:srgbClr val="353535"/>
                    </a:solidFill>
                    <a:latin typeface="Segoe UI Semilight"/>
                  </a:endParaRPr>
                </a:p>
              </p:txBody>
            </p:sp>
          </p:grpSp>
          <p:grpSp>
            <p:nvGrpSpPr>
              <p:cNvPr id="227" name="Group 226">
                <a:extLst>
                  <a:ext uri="{FF2B5EF4-FFF2-40B4-BE49-F238E27FC236}">
                    <a16:creationId xmlns:a16="http://schemas.microsoft.com/office/drawing/2014/main" id="{8DDA2DCC-F054-436D-B0C2-C7BB32D6E773}"/>
                  </a:ext>
                </a:extLst>
              </p:cNvPr>
              <p:cNvGrpSpPr/>
              <p:nvPr/>
            </p:nvGrpSpPr>
            <p:grpSpPr>
              <a:xfrm>
                <a:off x="6418453" y="3619042"/>
                <a:ext cx="148082" cy="246802"/>
                <a:chOff x="6065044" y="3378994"/>
                <a:chExt cx="57150" cy="95250"/>
              </a:xfrm>
              <a:grpFill/>
            </p:grpSpPr>
            <p:sp>
              <p:nvSpPr>
                <p:cNvPr id="228" name="Freeform: Shape 227">
                  <a:extLst>
                    <a:ext uri="{FF2B5EF4-FFF2-40B4-BE49-F238E27FC236}">
                      <a16:creationId xmlns:a16="http://schemas.microsoft.com/office/drawing/2014/main" id="{A88D4D11-D9ED-45B3-9E14-A6443BA5B84F}"/>
                    </a:ext>
                  </a:extLst>
                </p:cNvPr>
                <p:cNvSpPr/>
                <p:nvPr/>
              </p:nvSpPr>
              <p:spPr>
                <a:xfrm>
                  <a:off x="6065044" y="3388519"/>
                  <a:ext cx="57150" cy="76200"/>
                </a:xfrm>
                <a:custGeom>
                  <a:avLst/>
                  <a:gdLst/>
                  <a:ahLst/>
                  <a:cxnLst/>
                  <a:rect l="0" t="0" r="0" b="0"/>
                  <a:pathLst>
                    <a:path w="57150" h="76200">
                      <a:moveTo>
                        <a:pt x="30947" y="73819"/>
                      </a:moveTo>
                      <a:cubicBezTo>
                        <a:pt x="18240" y="73819"/>
                        <a:pt x="8011" y="66189"/>
                        <a:pt x="7163" y="56083"/>
                      </a:cubicBezTo>
                      <a:cubicBezTo>
                        <a:pt x="6944" y="53464"/>
                        <a:pt x="8887" y="51159"/>
                        <a:pt x="11506" y="50940"/>
                      </a:cubicBezTo>
                      <a:cubicBezTo>
                        <a:pt x="14087" y="50673"/>
                        <a:pt x="16431" y="52664"/>
                        <a:pt x="16650" y="55283"/>
                      </a:cubicBezTo>
                      <a:cubicBezTo>
                        <a:pt x="17069" y="60255"/>
                        <a:pt x="23479" y="64294"/>
                        <a:pt x="30937" y="64294"/>
                      </a:cubicBezTo>
                      <a:cubicBezTo>
                        <a:pt x="38691" y="64294"/>
                        <a:pt x="45234" y="59931"/>
                        <a:pt x="45234" y="54769"/>
                      </a:cubicBezTo>
                      <a:cubicBezTo>
                        <a:pt x="45234" y="50121"/>
                        <a:pt x="40719" y="47130"/>
                        <a:pt x="31032" y="45339"/>
                      </a:cubicBezTo>
                      <a:lnTo>
                        <a:pt x="30004" y="45148"/>
                      </a:lnTo>
                      <a:cubicBezTo>
                        <a:pt x="14545" y="42301"/>
                        <a:pt x="7144" y="35976"/>
                        <a:pt x="7144" y="26194"/>
                      </a:cubicBezTo>
                      <a:cubicBezTo>
                        <a:pt x="7144" y="15688"/>
                        <a:pt x="17831" y="7144"/>
                        <a:pt x="30966" y="7144"/>
                      </a:cubicBezTo>
                      <a:cubicBezTo>
                        <a:pt x="43672" y="7144"/>
                        <a:pt x="53892" y="14764"/>
                        <a:pt x="54750" y="24879"/>
                      </a:cubicBezTo>
                      <a:cubicBezTo>
                        <a:pt x="54969" y="27499"/>
                        <a:pt x="53026" y="29804"/>
                        <a:pt x="50406" y="30023"/>
                      </a:cubicBezTo>
                      <a:cubicBezTo>
                        <a:pt x="47873" y="30347"/>
                        <a:pt x="45482" y="28299"/>
                        <a:pt x="45263" y="25679"/>
                      </a:cubicBezTo>
                      <a:cubicBezTo>
                        <a:pt x="44844" y="20717"/>
                        <a:pt x="38433" y="16669"/>
                        <a:pt x="30975" y="16669"/>
                      </a:cubicBezTo>
                      <a:cubicBezTo>
                        <a:pt x="23222" y="16669"/>
                        <a:pt x="16678" y="21031"/>
                        <a:pt x="16678" y="26194"/>
                      </a:cubicBezTo>
                      <a:cubicBezTo>
                        <a:pt x="16678" y="30842"/>
                        <a:pt x="21203" y="33833"/>
                        <a:pt x="30899" y="35623"/>
                      </a:cubicBezTo>
                      <a:lnTo>
                        <a:pt x="31947" y="35824"/>
                      </a:lnTo>
                      <a:cubicBezTo>
                        <a:pt x="47377" y="38672"/>
                        <a:pt x="54778" y="44987"/>
                        <a:pt x="54778" y="54778"/>
                      </a:cubicBezTo>
                      <a:cubicBezTo>
                        <a:pt x="54769" y="65275"/>
                        <a:pt x="44082" y="73819"/>
                        <a:pt x="30947" y="73819"/>
                      </a:cubicBezTo>
                      <a:close/>
                    </a:path>
                  </a:pathLst>
                </a:custGeom>
                <a:grpFill/>
                <a:ln w="9525" cap="flat">
                  <a:noFill/>
                  <a:prstDash val="solid"/>
                  <a:miter/>
                </a:ln>
              </p:spPr>
              <p:txBody>
                <a:bodyPr/>
                <a:lstStyle/>
                <a:p>
                  <a:pPr defTabSz="932504">
                    <a:defRPr/>
                  </a:pPr>
                  <a:endParaRPr lang="en-US" sz="1836" kern="0">
                    <a:solidFill>
                      <a:srgbClr val="353535"/>
                    </a:solidFill>
                    <a:latin typeface="Segoe UI Semilight"/>
                  </a:endParaRPr>
                </a:p>
              </p:txBody>
            </p:sp>
            <p:sp>
              <p:nvSpPr>
                <p:cNvPr id="229" name="Freeform: Shape 228">
                  <a:extLst>
                    <a:ext uri="{FF2B5EF4-FFF2-40B4-BE49-F238E27FC236}">
                      <a16:creationId xmlns:a16="http://schemas.microsoft.com/office/drawing/2014/main" id="{77070076-BECC-4AE3-91F5-72F89FB91038}"/>
                    </a:ext>
                  </a:extLst>
                </p:cNvPr>
                <p:cNvSpPr/>
                <p:nvPr/>
              </p:nvSpPr>
              <p:spPr>
                <a:xfrm>
                  <a:off x="6084094" y="3378994"/>
                  <a:ext cx="19050" cy="95250"/>
                </a:xfrm>
                <a:custGeom>
                  <a:avLst/>
                  <a:gdLst/>
                  <a:ahLst/>
                  <a:cxnLst/>
                  <a:rect l="0" t="0" r="0" b="0"/>
                  <a:pathLst>
                    <a:path w="19050" h="95250">
                      <a:moveTo>
                        <a:pt x="11906" y="92869"/>
                      </a:moveTo>
                      <a:cubicBezTo>
                        <a:pt x="9277" y="92869"/>
                        <a:pt x="7144" y="90735"/>
                        <a:pt x="7144" y="88106"/>
                      </a:cubicBezTo>
                      <a:lnTo>
                        <a:pt x="7144" y="11906"/>
                      </a:lnTo>
                      <a:cubicBezTo>
                        <a:pt x="7144" y="9277"/>
                        <a:pt x="9277" y="7144"/>
                        <a:pt x="11906" y="7144"/>
                      </a:cubicBezTo>
                      <a:cubicBezTo>
                        <a:pt x="14535" y="7144"/>
                        <a:pt x="16669" y="9277"/>
                        <a:pt x="16669" y="11906"/>
                      </a:cubicBezTo>
                      <a:lnTo>
                        <a:pt x="16669" y="88106"/>
                      </a:lnTo>
                      <a:cubicBezTo>
                        <a:pt x="16669" y="90735"/>
                        <a:pt x="14535" y="92869"/>
                        <a:pt x="11906" y="92869"/>
                      </a:cubicBezTo>
                      <a:close/>
                    </a:path>
                  </a:pathLst>
                </a:custGeom>
                <a:grpFill/>
                <a:ln w="9525" cap="flat">
                  <a:noFill/>
                  <a:prstDash val="solid"/>
                  <a:miter/>
                </a:ln>
              </p:spPr>
              <p:txBody>
                <a:bodyPr/>
                <a:lstStyle/>
                <a:p>
                  <a:pPr defTabSz="932504">
                    <a:defRPr/>
                  </a:pPr>
                  <a:endParaRPr lang="en-US" sz="1836" kern="0">
                    <a:solidFill>
                      <a:srgbClr val="353535"/>
                    </a:solidFill>
                    <a:latin typeface="Segoe UI Semilight"/>
                  </a:endParaRPr>
                </a:p>
              </p:txBody>
            </p:sp>
          </p:grpSp>
        </p:grpSp>
        <p:sp>
          <p:nvSpPr>
            <p:cNvPr id="183" name="Graphic 2306">
              <a:extLst>
                <a:ext uri="{FF2B5EF4-FFF2-40B4-BE49-F238E27FC236}">
                  <a16:creationId xmlns:a16="http://schemas.microsoft.com/office/drawing/2014/main" id="{036B2DDD-6C27-425D-B7FB-E14249603759}"/>
                </a:ext>
              </a:extLst>
            </p:cNvPr>
            <p:cNvSpPr/>
            <p:nvPr/>
          </p:nvSpPr>
          <p:spPr>
            <a:xfrm>
              <a:off x="11210483" y="1594613"/>
              <a:ext cx="181101" cy="181101"/>
            </a:xfrm>
            <a:custGeom>
              <a:avLst/>
              <a:gdLst>
                <a:gd name="connsiteX0" fmla="*/ 377428 w 790575"/>
                <a:gd name="connsiteY0" fmla="*/ 7149 h 790575"/>
                <a:gd name="connsiteX1" fmla="*/ 7144 w 790575"/>
                <a:gd name="connsiteY1" fmla="*/ 397065 h 790575"/>
                <a:gd name="connsiteX2" fmla="*/ 397669 w 790575"/>
                <a:gd name="connsiteY2" fmla="*/ 787589 h 790575"/>
                <a:gd name="connsiteX3" fmla="*/ 660202 w 790575"/>
                <a:gd name="connsiteY3" fmla="*/ 686054 h 790575"/>
                <a:gd name="connsiteX4" fmla="*/ 386953 w 790575"/>
                <a:gd name="connsiteY4" fmla="*/ 412876 h 790575"/>
                <a:gd name="connsiteX5" fmla="*/ 378619 w 790575"/>
                <a:gd name="connsiteY5" fmla="*/ 397065 h 790575"/>
                <a:gd name="connsiteX6" fmla="*/ 378619 w 790575"/>
                <a:gd name="connsiteY6" fmla="*/ 7149 h 790575"/>
                <a:gd name="connsiteX7" fmla="*/ 377428 w 790575"/>
                <a:gd name="connsiteY7" fmla="*/ 7149 h 790575"/>
                <a:gd name="connsiteX8" fmla="*/ 416719 w 790575"/>
                <a:gd name="connsiteY8" fmla="*/ 7149 h 790575"/>
                <a:gd name="connsiteX9" fmla="*/ 416719 w 790575"/>
                <a:gd name="connsiteY9" fmla="*/ 362841 h 790575"/>
                <a:gd name="connsiteX10" fmla="*/ 725388 w 790575"/>
                <a:gd name="connsiteY10" fmla="*/ 184552 h 790575"/>
                <a:gd name="connsiteX11" fmla="*/ 416719 w 790575"/>
                <a:gd name="connsiteY11" fmla="*/ 7149 h 790575"/>
                <a:gd name="connsiteX12" fmla="*/ 744438 w 790575"/>
                <a:gd name="connsiteY12" fmla="*/ 217585 h 790575"/>
                <a:gd name="connsiteX13" fmla="*/ 428328 w 790575"/>
                <a:gd name="connsiteY13" fmla="*/ 400303 h 790575"/>
                <a:gd name="connsiteX14" fmla="*/ 686991 w 790575"/>
                <a:gd name="connsiteY14" fmla="*/ 659002 h 790575"/>
                <a:gd name="connsiteX15" fmla="*/ 788194 w 790575"/>
                <a:gd name="connsiteY15" fmla="*/ 397065 h 790575"/>
                <a:gd name="connsiteX16" fmla="*/ 744438 w 790575"/>
                <a:gd name="connsiteY16" fmla="*/ 217585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575" h="790575">
                  <a:moveTo>
                    <a:pt x="377428" y="7149"/>
                  </a:moveTo>
                  <a:cubicBezTo>
                    <a:pt x="171087" y="17608"/>
                    <a:pt x="7144" y="188134"/>
                    <a:pt x="7144" y="397065"/>
                  </a:cubicBezTo>
                  <a:cubicBezTo>
                    <a:pt x="7144" y="612710"/>
                    <a:pt x="181988" y="787589"/>
                    <a:pt x="397669" y="787589"/>
                  </a:cubicBezTo>
                  <a:cubicBezTo>
                    <a:pt x="498769" y="787589"/>
                    <a:pt x="590849" y="749109"/>
                    <a:pt x="660202" y="686054"/>
                  </a:cubicBezTo>
                  <a:lnTo>
                    <a:pt x="386953" y="412876"/>
                  </a:lnTo>
                  <a:cubicBezTo>
                    <a:pt x="381463" y="408971"/>
                    <a:pt x="379259" y="403732"/>
                    <a:pt x="378619" y="397065"/>
                  </a:cubicBezTo>
                  <a:lnTo>
                    <a:pt x="378619" y="7149"/>
                  </a:lnTo>
                  <a:cubicBezTo>
                    <a:pt x="378228" y="7168"/>
                    <a:pt x="377819" y="7130"/>
                    <a:pt x="377428" y="7149"/>
                  </a:cubicBezTo>
                  <a:close/>
                  <a:moveTo>
                    <a:pt x="416719" y="7149"/>
                  </a:moveTo>
                  <a:lnTo>
                    <a:pt x="416719" y="362841"/>
                  </a:lnTo>
                  <a:lnTo>
                    <a:pt x="725388" y="184552"/>
                  </a:lnTo>
                  <a:cubicBezTo>
                    <a:pt x="658979" y="82340"/>
                    <a:pt x="546165" y="13321"/>
                    <a:pt x="416719" y="7149"/>
                  </a:cubicBezTo>
                  <a:close/>
                  <a:moveTo>
                    <a:pt x="744438" y="217585"/>
                  </a:moveTo>
                  <a:lnTo>
                    <a:pt x="428328" y="400303"/>
                  </a:lnTo>
                  <a:lnTo>
                    <a:pt x="686991" y="659002"/>
                  </a:lnTo>
                  <a:cubicBezTo>
                    <a:pt x="749764" y="589755"/>
                    <a:pt x="788194" y="497934"/>
                    <a:pt x="788194" y="397065"/>
                  </a:cubicBezTo>
                  <a:cubicBezTo>
                    <a:pt x="788194" y="332304"/>
                    <a:pt x="772347" y="271363"/>
                    <a:pt x="744438" y="217585"/>
                  </a:cubicBezTo>
                  <a:close/>
                </a:path>
              </a:pathLst>
            </a:custGeom>
            <a:solidFill>
              <a:srgbClr val="00188F"/>
            </a:solidFill>
            <a:ln w="9525" cap="flat">
              <a:noFill/>
              <a:prstDash val="solid"/>
              <a:miter/>
            </a:ln>
          </p:spPr>
          <p:txBody>
            <a:bodyPr rtlCol="0" anchor="ctr"/>
            <a:lstStyle/>
            <a:p>
              <a:pPr defTabSz="914309">
                <a:defRPr/>
              </a:pPr>
              <a:endParaRPr lang="en-IN">
                <a:solidFill>
                  <a:srgbClr val="505050"/>
                </a:solidFill>
                <a:latin typeface="Segoe UI"/>
              </a:endParaRPr>
            </a:p>
          </p:txBody>
        </p:sp>
        <p:grpSp>
          <p:nvGrpSpPr>
            <p:cNvPr id="184" name="Graphic 2311">
              <a:extLst>
                <a:ext uri="{FF2B5EF4-FFF2-40B4-BE49-F238E27FC236}">
                  <a16:creationId xmlns:a16="http://schemas.microsoft.com/office/drawing/2014/main" id="{922597D2-FB4A-47FB-9E8B-9D6741139D5C}"/>
                </a:ext>
              </a:extLst>
            </p:cNvPr>
            <p:cNvGrpSpPr/>
            <p:nvPr/>
          </p:nvGrpSpPr>
          <p:grpSpPr>
            <a:xfrm>
              <a:off x="10203057" y="1084510"/>
              <a:ext cx="211991" cy="193964"/>
              <a:chOff x="5660231" y="3032855"/>
              <a:chExt cx="865413" cy="791814"/>
            </a:xfrm>
            <a:solidFill>
              <a:srgbClr val="00188F"/>
            </a:solidFill>
          </p:grpSpPr>
          <p:sp>
            <p:nvSpPr>
              <p:cNvPr id="221" name="Freeform: Shape 220">
                <a:extLst>
                  <a:ext uri="{FF2B5EF4-FFF2-40B4-BE49-F238E27FC236}">
                    <a16:creationId xmlns:a16="http://schemas.microsoft.com/office/drawing/2014/main" id="{B2B8FF13-6E5B-4AAE-AF82-E77728E661E2}"/>
                  </a:ext>
                </a:extLst>
              </p:cNvPr>
              <p:cNvSpPr/>
              <p:nvPr/>
            </p:nvSpPr>
            <p:spPr>
              <a:xfrm>
                <a:off x="5891555" y="3310319"/>
                <a:ext cx="171450" cy="514350"/>
              </a:xfrm>
              <a:custGeom>
                <a:avLst/>
                <a:gdLst>
                  <a:gd name="connsiteX0" fmla="*/ 7144 w 171450"/>
                  <a:gd name="connsiteY0" fmla="*/ 7144 h 514350"/>
                  <a:gd name="connsiteX1" fmla="*/ 170431 w 171450"/>
                  <a:gd name="connsiteY1" fmla="*/ 7144 h 514350"/>
                  <a:gd name="connsiteX2" fmla="*/ 170431 w 171450"/>
                  <a:gd name="connsiteY2" fmla="*/ 507683 h 514350"/>
                  <a:gd name="connsiteX3" fmla="*/ 7144 w 171450"/>
                  <a:gd name="connsiteY3" fmla="*/ 507683 h 514350"/>
                </a:gdLst>
                <a:ahLst/>
                <a:cxnLst>
                  <a:cxn ang="0">
                    <a:pos x="connsiteX0" y="connsiteY0"/>
                  </a:cxn>
                  <a:cxn ang="0">
                    <a:pos x="connsiteX1" y="connsiteY1"/>
                  </a:cxn>
                  <a:cxn ang="0">
                    <a:pos x="connsiteX2" y="connsiteY2"/>
                  </a:cxn>
                  <a:cxn ang="0">
                    <a:pos x="connsiteX3" y="connsiteY3"/>
                  </a:cxn>
                </a:cxnLst>
                <a:rect l="l" t="t" r="r" b="b"/>
                <a:pathLst>
                  <a:path w="171450" h="514350">
                    <a:moveTo>
                      <a:pt x="7144" y="7144"/>
                    </a:moveTo>
                    <a:lnTo>
                      <a:pt x="170431" y="7144"/>
                    </a:lnTo>
                    <a:lnTo>
                      <a:pt x="170431" y="507683"/>
                    </a:lnTo>
                    <a:lnTo>
                      <a:pt x="7144" y="507683"/>
                    </a:lnTo>
                    <a:close/>
                  </a:path>
                </a:pathLst>
              </a:custGeom>
              <a:grp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222" name="Freeform: Shape 221">
                <a:extLst>
                  <a:ext uri="{FF2B5EF4-FFF2-40B4-BE49-F238E27FC236}">
                    <a16:creationId xmlns:a16="http://schemas.microsoft.com/office/drawing/2014/main" id="{1D2207BD-4444-4D8A-8A0C-EE1FAFE8905A}"/>
                  </a:ext>
                </a:extLst>
              </p:cNvPr>
              <p:cNvSpPr/>
              <p:nvPr/>
            </p:nvSpPr>
            <p:spPr>
              <a:xfrm>
                <a:off x="6122870" y="3445935"/>
                <a:ext cx="171450" cy="371475"/>
              </a:xfrm>
              <a:custGeom>
                <a:avLst/>
                <a:gdLst>
                  <a:gd name="connsiteX0" fmla="*/ 7144 w 171450"/>
                  <a:gd name="connsiteY0" fmla="*/ 7144 h 371475"/>
                  <a:gd name="connsiteX1" fmla="*/ 170431 w 171450"/>
                  <a:gd name="connsiteY1" fmla="*/ 7144 h 371475"/>
                  <a:gd name="connsiteX2" fmla="*/ 170431 w 171450"/>
                  <a:gd name="connsiteY2" fmla="*/ 372066 h 371475"/>
                  <a:gd name="connsiteX3" fmla="*/ 7144 w 171450"/>
                  <a:gd name="connsiteY3" fmla="*/ 372066 h 371475"/>
                </a:gdLst>
                <a:ahLst/>
                <a:cxnLst>
                  <a:cxn ang="0">
                    <a:pos x="connsiteX0" y="connsiteY0"/>
                  </a:cxn>
                  <a:cxn ang="0">
                    <a:pos x="connsiteX1" y="connsiteY1"/>
                  </a:cxn>
                  <a:cxn ang="0">
                    <a:pos x="connsiteX2" y="connsiteY2"/>
                  </a:cxn>
                  <a:cxn ang="0">
                    <a:pos x="connsiteX3" y="connsiteY3"/>
                  </a:cxn>
                </a:cxnLst>
                <a:rect l="l" t="t" r="r" b="b"/>
                <a:pathLst>
                  <a:path w="171450" h="371475">
                    <a:moveTo>
                      <a:pt x="7144" y="7144"/>
                    </a:moveTo>
                    <a:lnTo>
                      <a:pt x="170431" y="7144"/>
                    </a:lnTo>
                    <a:lnTo>
                      <a:pt x="170431" y="372066"/>
                    </a:lnTo>
                    <a:lnTo>
                      <a:pt x="7144" y="372066"/>
                    </a:lnTo>
                    <a:close/>
                  </a:path>
                </a:pathLst>
              </a:custGeom>
              <a:grp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223" name="Freeform: Shape 222">
                <a:extLst>
                  <a:ext uri="{FF2B5EF4-FFF2-40B4-BE49-F238E27FC236}">
                    <a16:creationId xmlns:a16="http://schemas.microsoft.com/office/drawing/2014/main" id="{F4195B1A-49C7-4E11-8D8D-1DF626B1958C}"/>
                  </a:ext>
                </a:extLst>
              </p:cNvPr>
              <p:cNvSpPr/>
              <p:nvPr/>
            </p:nvSpPr>
            <p:spPr>
              <a:xfrm>
                <a:off x="6354194" y="3217107"/>
                <a:ext cx="171450" cy="600075"/>
              </a:xfrm>
              <a:custGeom>
                <a:avLst/>
                <a:gdLst>
                  <a:gd name="connsiteX0" fmla="*/ 7144 w 171450"/>
                  <a:gd name="connsiteY0" fmla="*/ 7144 h 600075"/>
                  <a:gd name="connsiteX1" fmla="*/ 170431 w 171450"/>
                  <a:gd name="connsiteY1" fmla="*/ 7144 h 600075"/>
                  <a:gd name="connsiteX2" fmla="*/ 170431 w 171450"/>
                  <a:gd name="connsiteY2" fmla="*/ 600885 h 600075"/>
                  <a:gd name="connsiteX3" fmla="*/ 7144 w 171450"/>
                  <a:gd name="connsiteY3" fmla="*/ 600885 h 600075"/>
                </a:gdLst>
                <a:ahLst/>
                <a:cxnLst>
                  <a:cxn ang="0">
                    <a:pos x="connsiteX0" y="connsiteY0"/>
                  </a:cxn>
                  <a:cxn ang="0">
                    <a:pos x="connsiteX1" y="connsiteY1"/>
                  </a:cxn>
                  <a:cxn ang="0">
                    <a:pos x="connsiteX2" y="connsiteY2"/>
                  </a:cxn>
                  <a:cxn ang="0">
                    <a:pos x="connsiteX3" y="connsiteY3"/>
                  </a:cxn>
                </a:cxnLst>
                <a:rect l="l" t="t" r="r" b="b"/>
                <a:pathLst>
                  <a:path w="171450" h="600075">
                    <a:moveTo>
                      <a:pt x="7144" y="7144"/>
                    </a:moveTo>
                    <a:lnTo>
                      <a:pt x="170431" y="7144"/>
                    </a:lnTo>
                    <a:lnTo>
                      <a:pt x="170431" y="600885"/>
                    </a:lnTo>
                    <a:lnTo>
                      <a:pt x="7144" y="600885"/>
                    </a:lnTo>
                    <a:close/>
                  </a:path>
                </a:pathLst>
              </a:custGeom>
              <a:grp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224" name="Freeform: Shape 223">
                <a:extLst>
                  <a:ext uri="{FF2B5EF4-FFF2-40B4-BE49-F238E27FC236}">
                    <a16:creationId xmlns:a16="http://schemas.microsoft.com/office/drawing/2014/main" id="{01BD2355-A144-43AA-85C8-7FB408951DF1}"/>
                  </a:ext>
                </a:extLst>
              </p:cNvPr>
              <p:cNvSpPr/>
              <p:nvPr/>
            </p:nvSpPr>
            <p:spPr>
              <a:xfrm>
                <a:off x="5660231" y="3499190"/>
                <a:ext cx="171450" cy="323850"/>
              </a:xfrm>
              <a:custGeom>
                <a:avLst/>
                <a:gdLst>
                  <a:gd name="connsiteX0" fmla="*/ 7144 w 171450"/>
                  <a:gd name="connsiteY0" fmla="*/ 7144 h 323850"/>
                  <a:gd name="connsiteX1" fmla="*/ 170431 w 171450"/>
                  <a:gd name="connsiteY1" fmla="*/ 7144 h 323850"/>
                  <a:gd name="connsiteX2" fmla="*/ 170431 w 171450"/>
                  <a:gd name="connsiteY2" fmla="*/ 318811 h 323850"/>
                  <a:gd name="connsiteX3" fmla="*/ 7144 w 171450"/>
                  <a:gd name="connsiteY3" fmla="*/ 318811 h 323850"/>
                </a:gdLst>
                <a:ahLst/>
                <a:cxnLst>
                  <a:cxn ang="0">
                    <a:pos x="connsiteX0" y="connsiteY0"/>
                  </a:cxn>
                  <a:cxn ang="0">
                    <a:pos x="connsiteX1" y="connsiteY1"/>
                  </a:cxn>
                  <a:cxn ang="0">
                    <a:pos x="connsiteX2" y="connsiteY2"/>
                  </a:cxn>
                  <a:cxn ang="0">
                    <a:pos x="connsiteX3" y="connsiteY3"/>
                  </a:cxn>
                </a:cxnLst>
                <a:rect l="l" t="t" r="r" b="b"/>
                <a:pathLst>
                  <a:path w="171450" h="323850">
                    <a:moveTo>
                      <a:pt x="7144" y="7144"/>
                    </a:moveTo>
                    <a:lnTo>
                      <a:pt x="170431" y="7144"/>
                    </a:lnTo>
                    <a:lnTo>
                      <a:pt x="170431" y="318811"/>
                    </a:lnTo>
                    <a:lnTo>
                      <a:pt x="7144" y="318811"/>
                    </a:lnTo>
                    <a:close/>
                  </a:path>
                </a:pathLst>
              </a:custGeom>
              <a:grp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225" name="Freeform: Shape 224">
                <a:extLst>
                  <a:ext uri="{FF2B5EF4-FFF2-40B4-BE49-F238E27FC236}">
                    <a16:creationId xmlns:a16="http://schemas.microsoft.com/office/drawing/2014/main" id="{14F1C59E-FE30-4439-A9F1-2F9241FD0598}"/>
                  </a:ext>
                </a:extLst>
              </p:cNvPr>
              <p:cNvSpPr/>
              <p:nvPr/>
            </p:nvSpPr>
            <p:spPr>
              <a:xfrm>
                <a:off x="5721456" y="3032855"/>
                <a:ext cx="742950" cy="333375"/>
              </a:xfrm>
              <a:custGeom>
                <a:avLst/>
                <a:gdLst>
                  <a:gd name="connsiteX0" fmla="*/ 27577 w 742950"/>
                  <a:gd name="connsiteY0" fmla="*/ 330051 h 333375"/>
                  <a:gd name="connsiteX1" fmla="*/ 40474 w 742950"/>
                  <a:gd name="connsiteY1" fmla="*/ 325450 h 333375"/>
                  <a:gd name="connsiteX2" fmla="*/ 260787 w 742950"/>
                  <a:gd name="connsiteY2" fmla="*/ 145552 h 333375"/>
                  <a:gd name="connsiteX3" fmla="*/ 479843 w 742950"/>
                  <a:gd name="connsiteY3" fmla="*/ 274425 h 333375"/>
                  <a:gd name="connsiteX4" fmla="*/ 481672 w 742950"/>
                  <a:gd name="connsiteY4" fmla="*/ 275196 h 333375"/>
                  <a:gd name="connsiteX5" fmla="*/ 483377 w 742950"/>
                  <a:gd name="connsiteY5" fmla="*/ 275901 h 333375"/>
                  <a:gd name="connsiteX6" fmla="*/ 490178 w 742950"/>
                  <a:gd name="connsiteY6" fmla="*/ 277244 h 333375"/>
                  <a:gd name="connsiteX7" fmla="*/ 490206 w 742950"/>
                  <a:gd name="connsiteY7" fmla="*/ 277244 h 333375"/>
                  <a:gd name="connsiteX8" fmla="*/ 490206 w 742950"/>
                  <a:gd name="connsiteY8" fmla="*/ 277244 h 333375"/>
                  <a:gd name="connsiteX9" fmla="*/ 490235 w 742950"/>
                  <a:gd name="connsiteY9" fmla="*/ 277235 h 333375"/>
                  <a:gd name="connsiteX10" fmla="*/ 496931 w 742950"/>
                  <a:gd name="connsiteY10" fmla="*/ 275949 h 333375"/>
                  <a:gd name="connsiteX11" fmla="*/ 498579 w 742950"/>
                  <a:gd name="connsiteY11" fmla="*/ 275282 h 333375"/>
                  <a:gd name="connsiteX12" fmla="*/ 504503 w 742950"/>
                  <a:gd name="connsiteY12" fmla="*/ 271377 h 333375"/>
                  <a:gd name="connsiteX13" fmla="*/ 504589 w 742950"/>
                  <a:gd name="connsiteY13" fmla="*/ 271339 h 333375"/>
                  <a:gd name="connsiteX14" fmla="*/ 701128 w 742950"/>
                  <a:gd name="connsiteY14" fmla="*/ 76533 h 333375"/>
                  <a:gd name="connsiteX15" fmla="*/ 701128 w 742950"/>
                  <a:gd name="connsiteY15" fmla="*/ 120777 h 333375"/>
                  <a:gd name="connsiteX16" fmla="*/ 721540 w 742950"/>
                  <a:gd name="connsiteY16" fmla="*/ 141189 h 333375"/>
                  <a:gd name="connsiteX17" fmla="*/ 741952 w 742950"/>
                  <a:gd name="connsiteY17" fmla="*/ 120777 h 333375"/>
                  <a:gd name="connsiteX18" fmla="*/ 741952 w 742950"/>
                  <a:gd name="connsiteY18" fmla="*/ 27670 h 333375"/>
                  <a:gd name="connsiteX19" fmla="*/ 741952 w 742950"/>
                  <a:gd name="connsiteY19" fmla="*/ 27670 h 333375"/>
                  <a:gd name="connsiteX20" fmla="*/ 741952 w 742950"/>
                  <a:gd name="connsiteY20" fmla="*/ 27575 h 333375"/>
                  <a:gd name="connsiteX21" fmla="*/ 740552 w 742950"/>
                  <a:gd name="connsiteY21" fmla="*/ 20279 h 333375"/>
                  <a:gd name="connsiteX22" fmla="*/ 740409 w 742950"/>
                  <a:gd name="connsiteY22" fmla="*/ 19879 h 333375"/>
                  <a:gd name="connsiteX23" fmla="*/ 736085 w 742950"/>
                  <a:gd name="connsiteY23" fmla="*/ 13259 h 333375"/>
                  <a:gd name="connsiteX24" fmla="*/ 736027 w 742950"/>
                  <a:gd name="connsiteY24" fmla="*/ 13211 h 333375"/>
                  <a:gd name="connsiteX25" fmla="*/ 736027 w 742950"/>
                  <a:gd name="connsiteY25" fmla="*/ 13173 h 333375"/>
                  <a:gd name="connsiteX26" fmla="*/ 729360 w 742950"/>
                  <a:gd name="connsiteY26" fmla="*/ 8706 h 333375"/>
                  <a:gd name="connsiteX27" fmla="*/ 729150 w 742950"/>
                  <a:gd name="connsiteY27" fmla="*/ 8630 h 333375"/>
                  <a:gd name="connsiteX28" fmla="*/ 721740 w 742950"/>
                  <a:gd name="connsiteY28" fmla="*/ 7153 h 333375"/>
                  <a:gd name="connsiteX29" fmla="*/ 721607 w 742950"/>
                  <a:gd name="connsiteY29" fmla="*/ 7144 h 333375"/>
                  <a:gd name="connsiteX30" fmla="*/ 721549 w 742950"/>
                  <a:gd name="connsiteY30" fmla="*/ 7144 h 333375"/>
                  <a:gd name="connsiteX31" fmla="*/ 628347 w 742950"/>
                  <a:gd name="connsiteY31" fmla="*/ 7144 h 333375"/>
                  <a:gd name="connsiteX32" fmla="*/ 607935 w 742950"/>
                  <a:gd name="connsiteY32" fmla="*/ 27556 h 333375"/>
                  <a:gd name="connsiteX33" fmla="*/ 628347 w 742950"/>
                  <a:gd name="connsiteY33" fmla="*/ 47968 h 333375"/>
                  <a:gd name="connsiteX34" fmla="*/ 671953 w 742950"/>
                  <a:gd name="connsiteY34" fmla="*/ 47968 h 333375"/>
                  <a:gd name="connsiteX35" fmla="*/ 486996 w 742950"/>
                  <a:gd name="connsiteY35" fmla="*/ 231267 h 333375"/>
                  <a:gd name="connsiteX36" fmla="*/ 269236 w 742950"/>
                  <a:gd name="connsiteY36" fmla="*/ 103165 h 333375"/>
                  <a:gd name="connsiteX37" fmla="*/ 268836 w 742950"/>
                  <a:gd name="connsiteY37" fmla="*/ 102975 h 333375"/>
                  <a:gd name="connsiteX38" fmla="*/ 266693 w 742950"/>
                  <a:gd name="connsiteY38" fmla="*/ 101984 h 333375"/>
                  <a:gd name="connsiteX39" fmla="*/ 265149 w 742950"/>
                  <a:gd name="connsiteY39" fmla="*/ 101346 h 333375"/>
                  <a:gd name="connsiteX40" fmla="*/ 262883 w 742950"/>
                  <a:gd name="connsiteY40" fmla="*/ 100832 h 333375"/>
                  <a:gd name="connsiteX41" fmla="*/ 261292 w 742950"/>
                  <a:gd name="connsiteY41" fmla="*/ 100508 h 333375"/>
                  <a:gd name="connsiteX42" fmla="*/ 258834 w 742950"/>
                  <a:gd name="connsiteY42" fmla="*/ 100432 h 333375"/>
                  <a:gd name="connsiteX43" fmla="*/ 257415 w 742950"/>
                  <a:gd name="connsiteY43" fmla="*/ 100422 h 333375"/>
                  <a:gd name="connsiteX44" fmla="*/ 254815 w 742950"/>
                  <a:gd name="connsiteY44" fmla="*/ 100832 h 333375"/>
                  <a:gd name="connsiteX45" fmla="*/ 253577 w 742950"/>
                  <a:gd name="connsiteY45" fmla="*/ 101070 h 333375"/>
                  <a:gd name="connsiteX46" fmla="*/ 251252 w 742950"/>
                  <a:gd name="connsiteY46" fmla="*/ 101908 h 333375"/>
                  <a:gd name="connsiteX47" fmla="*/ 249843 w 742950"/>
                  <a:gd name="connsiteY47" fmla="*/ 102499 h 333375"/>
                  <a:gd name="connsiteX48" fmla="*/ 248062 w 742950"/>
                  <a:gd name="connsiteY48" fmla="*/ 103556 h 333375"/>
                  <a:gd name="connsiteX49" fmla="*/ 246366 w 742950"/>
                  <a:gd name="connsiteY49" fmla="*/ 104670 h 333375"/>
                  <a:gd name="connsiteX50" fmla="*/ 245976 w 742950"/>
                  <a:gd name="connsiteY50" fmla="*/ 104937 h 333375"/>
                  <a:gd name="connsiteX51" fmla="*/ 14651 w 742950"/>
                  <a:gd name="connsiteY51" fmla="*/ 293818 h 333375"/>
                  <a:gd name="connsiteX52" fmla="*/ 11746 w 742950"/>
                  <a:gd name="connsiteY52" fmla="*/ 322536 h 333375"/>
                  <a:gd name="connsiteX53" fmla="*/ 27577 w 742950"/>
                  <a:gd name="connsiteY53" fmla="*/ 330051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42950" h="333375">
                    <a:moveTo>
                      <a:pt x="27577" y="330051"/>
                    </a:moveTo>
                    <a:cubicBezTo>
                      <a:pt x="32120" y="330051"/>
                      <a:pt x="36692" y="328546"/>
                      <a:pt x="40474" y="325450"/>
                    </a:cubicBezTo>
                    <a:lnTo>
                      <a:pt x="260787" y="145552"/>
                    </a:lnTo>
                    <a:lnTo>
                      <a:pt x="479843" y="274425"/>
                    </a:lnTo>
                    <a:cubicBezTo>
                      <a:pt x="480434" y="274768"/>
                      <a:pt x="481062" y="274901"/>
                      <a:pt x="481672" y="275196"/>
                    </a:cubicBezTo>
                    <a:cubicBezTo>
                      <a:pt x="482262" y="275463"/>
                      <a:pt x="482786" y="275701"/>
                      <a:pt x="483377" y="275901"/>
                    </a:cubicBezTo>
                    <a:cubicBezTo>
                      <a:pt x="485606" y="276692"/>
                      <a:pt x="487901" y="277244"/>
                      <a:pt x="490178" y="277244"/>
                    </a:cubicBezTo>
                    <a:cubicBezTo>
                      <a:pt x="490178" y="277244"/>
                      <a:pt x="490178" y="277244"/>
                      <a:pt x="490206" y="277244"/>
                    </a:cubicBezTo>
                    <a:lnTo>
                      <a:pt x="490206" y="277244"/>
                    </a:lnTo>
                    <a:lnTo>
                      <a:pt x="490235" y="277235"/>
                    </a:lnTo>
                    <a:cubicBezTo>
                      <a:pt x="492549" y="277235"/>
                      <a:pt x="494788" y="276701"/>
                      <a:pt x="496931" y="275949"/>
                    </a:cubicBezTo>
                    <a:cubicBezTo>
                      <a:pt x="497521" y="275749"/>
                      <a:pt x="498017" y="275539"/>
                      <a:pt x="498579" y="275282"/>
                    </a:cubicBezTo>
                    <a:cubicBezTo>
                      <a:pt x="500741" y="274310"/>
                      <a:pt x="502779" y="273091"/>
                      <a:pt x="504503" y="271377"/>
                    </a:cubicBezTo>
                    <a:cubicBezTo>
                      <a:pt x="504532" y="271367"/>
                      <a:pt x="504560" y="271367"/>
                      <a:pt x="504589" y="271339"/>
                    </a:cubicBezTo>
                    <a:lnTo>
                      <a:pt x="701128" y="76533"/>
                    </a:lnTo>
                    <a:lnTo>
                      <a:pt x="701128" y="120777"/>
                    </a:lnTo>
                    <a:cubicBezTo>
                      <a:pt x="701128" y="132045"/>
                      <a:pt x="710262" y="141189"/>
                      <a:pt x="721540" y="141189"/>
                    </a:cubicBezTo>
                    <a:cubicBezTo>
                      <a:pt x="732808" y="141189"/>
                      <a:pt x="741952" y="132045"/>
                      <a:pt x="741952" y="120777"/>
                    </a:cubicBezTo>
                    <a:lnTo>
                      <a:pt x="741952" y="27670"/>
                    </a:lnTo>
                    <a:lnTo>
                      <a:pt x="741952" y="27670"/>
                    </a:lnTo>
                    <a:lnTo>
                      <a:pt x="741952" y="27575"/>
                    </a:lnTo>
                    <a:cubicBezTo>
                      <a:pt x="741952" y="24994"/>
                      <a:pt x="741419" y="22555"/>
                      <a:pt x="740552" y="20279"/>
                    </a:cubicBezTo>
                    <a:cubicBezTo>
                      <a:pt x="740495" y="20145"/>
                      <a:pt x="740466" y="20012"/>
                      <a:pt x="740409" y="19879"/>
                    </a:cubicBezTo>
                    <a:cubicBezTo>
                      <a:pt x="739409" y="17393"/>
                      <a:pt x="737942" y="15145"/>
                      <a:pt x="736085" y="13259"/>
                    </a:cubicBezTo>
                    <a:cubicBezTo>
                      <a:pt x="736056" y="13249"/>
                      <a:pt x="736056" y="13221"/>
                      <a:pt x="736027" y="13211"/>
                    </a:cubicBezTo>
                    <a:lnTo>
                      <a:pt x="736027" y="13173"/>
                    </a:lnTo>
                    <a:cubicBezTo>
                      <a:pt x="734141" y="11278"/>
                      <a:pt x="731874" y="9744"/>
                      <a:pt x="729360" y="8706"/>
                    </a:cubicBezTo>
                    <a:cubicBezTo>
                      <a:pt x="729274" y="8668"/>
                      <a:pt x="729198" y="8668"/>
                      <a:pt x="729150" y="8630"/>
                    </a:cubicBezTo>
                    <a:cubicBezTo>
                      <a:pt x="726836" y="7715"/>
                      <a:pt x="724340" y="7182"/>
                      <a:pt x="721740" y="7153"/>
                    </a:cubicBezTo>
                    <a:cubicBezTo>
                      <a:pt x="721683" y="7153"/>
                      <a:pt x="721654" y="7144"/>
                      <a:pt x="721607" y="7144"/>
                    </a:cubicBezTo>
                    <a:cubicBezTo>
                      <a:pt x="721578" y="7144"/>
                      <a:pt x="721578" y="7144"/>
                      <a:pt x="721549" y="7144"/>
                    </a:cubicBezTo>
                    <a:lnTo>
                      <a:pt x="628347" y="7144"/>
                    </a:lnTo>
                    <a:cubicBezTo>
                      <a:pt x="617051" y="7144"/>
                      <a:pt x="607935" y="16288"/>
                      <a:pt x="607935" y="27556"/>
                    </a:cubicBezTo>
                    <a:cubicBezTo>
                      <a:pt x="607935" y="38824"/>
                      <a:pt x="617051" y="47968"/>
                      <a:pt x="628347" y="47968"/>
                    </a:cubicBezTo>
                    <a:lnTo>
                      <a:pt x="671953" y="47968"/>
                    </a:lnTo>
                    <a:lnTo>
                      <a:pt x="486996" y="231267"/>
                    </a:lnTo>
                    <a:lnTo>
                      <a:pt x="269236" y="103165"/>
                    </a:lnTo>
                    <a:cubicBezTo>
                      <a:pt x="269102" y="103089"/>
                      <a:pt x="268969" y="103061"/>
                      <a:pt x="268836" y="102975"/>
                    </a:cubicBezTo>
                    <a:cubicBezTo>
                      <a:pt x="268140" y="102584"/>
                      <a:pt x="267426" y="102299"/>
                      <a:pt x="266693" y="101984"/>
                    </a:cubicBezTo>
                    <a:cubicBezTo>
                      <a:pt x="266178" y="101775"/>
                      <a:pt x="265673" y="101517"/>
                      <a:pt x="265149" y="101346"/>
                    </a:cubicBezTo>
                    <a:cubicBezTo>
                      <a:pt x="264416" y="101108"/>
                      <a:pt x="263645" y="100975"/>
                      <a:pt x="262883" y="100832"/>
                    </a:cubicBezTo>
                    <a:cubicBezTo>
                      <a:pt x="262349" y="100727"/>
                      <a:pt x="261835" y="100574"/>
                      <a:pt x="261292" y="100508"/>
                    </a:cubicBezTo>
                    <a:cubicBezTo>
                      <a:pt x="260482" y="100413"/>
                      <a:pt x="259663" y="100413"/>
                      <a:pt x="258834" y="100432"/>
                    </a:cubicBezTo>
                    <a:cubicBezTo>
                      <a:pt x="258368" y="100432"/>
                      <a:pt x="257882" y="100384"/>
                      <a:pt x="257415" y="100422"/>
                    </a:cubicBezTo>
                    <a:cubicBezTo>
                      <a:pt x="256539" y="100489"/>
                      <a:pt x="255682" y="100660"/>
                      <a:pt x="254815" y="100832"/>
                    </a:cubicBezTo>
                    <a:cubicBezTo>
                      <a:pt x="254405" y="100927"/>
                      <a:pt x="253986" y="100965"/>
                      <a:pt x="253577" y="101070"/>
                    </a:cubicBezTo>
                    <a:cubicBezTo>
                      <a:pt x="252786" y="101279"/>
                      <a:pt x="252024" y="101603"/>
                      <a:pt x="251252" y="101908"/>
                    </a:cubicBezTo>
                    <a:cubicBezTo>
                      <a:pt x="250786" y="102108"/>
                      <a:pt x="250300" y="102251"/>
                      <a:pt x="249843" y="102499"/>
                    </a:cubicBezTo>
                    <a:cubicBezTo>
                      <a:pt x="249224" y="102794"/>
                      <a:pt x="248652" y="103184"/>
                      <a:pt x="248062" y="103556"/>
                    </a:cubicBezTo>
                    <a:cubicBezTo>
                      <a:pt x="247481" y="103918"/>
                      <a:pt x="246909" y="104261"/>
                      <a:pt x="246366" y="104670"/>
                    </a:cubicBezTo>
                    <a:cubicBezTo>
                      <a:pt x="246242" y="104775"/>
                      <a:pt x="246099" y="104832"/>
                      <a:pt x="245976" y="104937"/>
                    </a:cubicBezTo>
                    <a:lnTo>
                      <a:pt x="14651" y="293818"/>
                    </a:lnTo>
                    <a:cubicBezTo>
                      <a:pt x="5917" y="300952"/>
                      <a:pt x="4612" y="313801"/>
                      <a:pt x="11746" y="322536"/>
                    </a:cubicBezTo>
                    <a:cubicBezTo>
                      <a:pt x="15785" y="327489"/>
                      <a:pt x="21652" y="330051"/>
                      <a:pt x="27577" y="330051"/>
                    </a:cubicBezTo>
                    <a:close/>
                  </a:path>
                </a:pathLst>
              </a:custGeom>
              <a:grpFill/>
              <a:ln w="9525" cap="flat">
                <a:noFill/>
                <a:prstDash val="solid"/>
                <a:miter/>
              </a:ln>
            </p:spPr>
            <p:txBody>
              <a:bodyPr rtlCol="0" anchor="ctr"/>
              <a:lstStyle/>
              <a:p>
                <a:pPr defTabSz="914309">
                  <a:defRPr/>
                </a:pPr>
                <a:endParaRPr lang="en-IN">
                  <a:solidFill>
                    <a:srgbClr val="505050"/>
                  </a:solidFill>
                  <a:latin typeface="Segoe UI"/>
                </a:endParaRPr>
              </a:p>
            </p:txBody>
          </p:sp>
        </p:grpSp>
        <p:sp>
          <p:nvSpPr>
            <p:cNvPr id="185" name="Graphic 2319">
              <a:extLst>
                <a:ext uri="{FF2B5EF4-FFF2-40B4-BE49-F238E27FC236}">
                  <a16:creationId xmlns:a16="http://schemas.microsoft.com/office/drawing/2014/main" id="{666E449B-3736-4488-894D-E3286A82A9CB}"/>
                </a:ext>
              </a:extLst>
            </p:cNvPr>
            <p:cNvSpPr/>
            <p:nvPr/>
          </p:nvSpPr>
          <p:spPr>
            <a:xfrm>
              <a:off x="10484996" y="1397259"/>
              <a:ext cx="292564" cy="179767"/>
            </a:xfrm>
            <a:custGeom>
              <a:avLst/>
              <a:gdLst>
                <a:gd name="connsiteX0" fmla="*/ 64592 w 790575"/>
                <a:gd name="connsiteY0" fmla="*/ 7144 h 485775"/>
                <a:gd name="connsiteX1" fmla="*/ 33040 w 790575"/>
                <a:gd name="connsiteY1" fmla="*/ 13097 h 485775"/>
                <a:gd name="connsiteX2" fmla="*/ 378322 w 790575"/>
                <a:gd name="connsiteY2" fmla="*/ 294684 h 485775"/>
                <a:gd name="connsiteX3" fmla="*/ 417017 w 790575"/>
                <a:gd name="connsiteY3" fmla="*/ 294684 h 485775"/>
                <a:gd name="connsiteX4" fmla="*/ 762298 w 790575"/>
                <a:gd name="connsiteY4" fmla="*/ 13097 h 485775"/>
                <a:gd name="connsiteX5" fmla="*/ 731937 w 790575"/>
                <a:gd name="connsiteY5" fmla="*/ 7144 h 485775"/>
                <a:gd name="connsiteX6" fmla="*/ 9823 w 790575"/>
                <a:gd name="connsiteY6" fmla="*/ 42863 h 485775"/>
                <a:gd name="connsiteX7" fmla="*/ 7144 w 790575"/>
                <a:gd name="connsiteY7" fmla="*/ 64294 h 485775"/>
                <a:gd name="connsiteX8" fmla="*/ 7144 w 790575"/>
                <a:gd name="connsiteY8" fmla="*/ 426225 h 485775"/>
                <a:gd name="connsiteX9" fmla="*/ 11013 w 790575"/>
                <a:gd name="connsiteY9" fmla="*/ 451847 h 485775"/>
                <a:gd name="connsiteX10" fmla="*/ 255389 w 790575"/>
                <a:gd name="connsiteY10" fmla="*/ 244107 h 485775"/>
                <a:gd name="connsiteX11" fmla="*/ 785813 w 790575"/>
                <a:gd name="connsiteY11" fmla="*/ 42863 h 485775"/>
                <a:gd name="connsiteX12" fmla="*/ 539948 w 790575"/>
                <a:gd name="connsiteY12" fmla="*/ 244107 h 485775"/>
                <a:gd name="connsiteX13" fmla="*/ 784325 w 790575"/>
                <a:gd name="connsiteY13" fmla="*/ 451847 h 485775"/>
                <a:gd name="connsiteX14" fmla="*/ 788194 w 790575"/>
                <a:gd name="connsiteY14" fmla="*/ 425368 h 485775"/>
                <a:gd name="connsiteX15" fmla="*/ 788194 w 790575"/>
                <a:gd name="connsiteY15" fmla="*/ 63398 h 485775"/>
                <a:gd name="connsiteX16" fmla="*/ 785813 w 790575"/>
                <a:gd name="connsiteY16" fmla="*/ 42863 h 485775"/>
                <a:gd name="connsiteX17" fmla="*/ 285750 w 790575"/>
                <a:gd name="connsiteY17" fmla="*/ 268491 h 485775"/>
                <a:gd name="connsiteX18" fmla="*/ 37803 w 790575"/>
                <a:gd name="connsiteY18" fmla="*/ 479184 h 485775"/>
                <a:gd name="connsiteX19" fmla="*/ 65187 w 790575"/>
                <a:gd name="connsiteY19" fmla="*/ 483375 h 485775"/>
                <a:gd name="connsiteX20" fmla="*/ 731342 w 790575"/>
                <a:gd name="connsiteY20" fmla="*/ 483375 h 485775"/>
                <a:gd name="connsiteX21" fmla="*/ 757536 w 790575"/>
                <a:gd name="connsiteY21" fmla="*/ 479184 h 485775"/>
                <a:gd name="connsiteX22" fmla="*/ 509588 w 790575"/>
                <a:gd name="connsiteY22" fmla="*/ 268491 h 485775"/>
                <a:gd name="connsiteX23" fmla="*/ 434876 w 790575"/>
                <a:gd name="connsiteY23" fmla="*/ 328879 h 485775"/>
                <a:gd name="connsiteX24" fmla="*/ 360462 w 790575"/>
                <a:gd name="connsiteY24" fmla="*/ 328879 h 485775"/>
                <a:gd name="connsiteX25" fmla="*/ 285750 w 790575"/>
                <a:gd name="connsiteY25" fmla="*/ 26849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0575" h="485775">
                  <a:moveTo>
                    <a:pt x="64592" y="7144"/>
                  </a:moveTo>
                  <a:cubicBezTo>
                    <a:pt x="51994" y="7144"/>
                    <a:pt x="41484" y="9010"/>
                    <a:pt x="33040" y="13097"/>
                  </a:cubicBezTo>
                  <a:lnTo>
                    <a:pt x="378322" y="294684"/>
                  </a:lnTo>
                  <a:cubicBezTo>
                    <a:pt x="392336" y="301543"/>
                    <a:pt x="403002" y="301543"/>
                    <a:pt x="417017" y="294684"/>
                  </a:cubicBezTo>
                  <a:lnTo>
                    <a:pt x="762298" y="13097"/>
                  </a:lnTo>
                  <a:cubicBezTo>
                    <a:pt x="754057" y="9106"/>
                    <a:pt x="744061" y="7144"/>
                    <a:pt x="731937" y="7144"/>
                  </a:cubicBezTo>
                  <a:close/>
                  <a:moveTo>
                    <a:pt x="9823" y="42863"/>
                  </a:moveTo>
                  <a:cubicBezTo>
                    <a:pt x="8161" y="49159"/>
                    <a:pt x="7144" y="56340"/>
                    <a:pt x="7144" y="64294"/>
                  </a:cubicBezTo>
                  <a:lnTo>
                    <a:pt x="7144" y="426225"/>
                  </a:lnTo>
                  <a:cubicBezTo>
                    <a:pt x="7144" y="436036"/>
                    <a:pt x="8472" y="444608"/>
                    <a:pt x="11013" y="451847"/>
                  </a:cubicBezTo>
                  <a:lnTo>
                    <a:pt x="255389" y="244107"/>
                  </a:lnTo>
                  <a:close/>
                  <a:moveTo>
                    <a:pt x="785813" y="42863"/>
                  </a:moveTo>
                  <a:lnTo>
                    <a:pt x="539948" y="244107"/>
                  </a:lnTo>
                  <a:lnTo>
                    <a:pt x="784325" y="451847"/>
                  </a:lnTo>
                  <a:cubicBezTo>
                    <a:pt x="786908" y="444418"/>
                    <a:pt x="788194" y="435464"/>
                    <a:pt x="788194" y="425368"/>
                  </a:cubicBezTo>
                  <a:lnTo>
                    <a:pt x="788194" y="63398"/>
                  </a:lnTo>
                  <a:cubicBezTo>
                    <a:pt x="788194" y="55816"/>
                    <a:pt x="787387" y="48939"/>
                    <a:pt x="785813" y="42863"/>
                  </a:cubicBezTo>
                  <a:close/>
                  <a:moveTo>
                    <a:pt x="285750" y="268491"/>
                  </a:moveTo>
                  <a:lnTo>
                    <a:pt x="37803" y="479184"/>
                  </a:lnTo>
                  <a:cubicBezTo>
                    <a:pt x="45447" y="482041"/>
                    <a:pt x="54637" y="483375"/>
                    <a:pt x="65187" y="483375"/>
                  </a:cubicBezTo>
                  <a:lnTo>
                    <a:pt x="731342" y="483375"/>
                  </a:lnTo>
                  <a:cubicBezTo>
                    <a:pt x="741345" y="483375"/>
                    <a:pt x="750165" y="481946"/>
                    <a:pt x="757536" y="479184"/>
                  </a:cubicBezTo>
                  <a:lnTo>
                    <a:pt x="509588" y="268491"/>
                  </a:lnTo>
                  <a:cubicBezTo>
                    <a:pt x="484820" y="288493"/>
                    <a:pt x="459600" y="309448"/>
                    <a:pt x="434876" y="328879"/>
                  </a:cubicBezTo>
                  <a:cubicBezTo>
                    <a:pt x="411282" y="340690"/>
                    <a:pt x="384056" y="340690"/>
                    <a:pt x="360462" y="328879"/>
                  </a:cubicBezTo>
                  <a:cubicBezTo>
                    <a:pt x="335548" y="309448"/>
                    <a:pt x="310533" y="288588"/>
                    <a:pt x="285750" y="268491"/>
                  </a:cubicBezTo>
                  <a:close/>
                </a:path>
              </a:pathLst>
            </a:custGeom>
            <a:solidFill>
              <a:srgbClr val="00188F"/>
            </a:solid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186" name="Graphic 2328">
              <a:extLst>
                <a:ext uri="{FF2B5EF4-FFF2-40B4-BE49-F238E27FC236}">
                  <a16:creationId xmlns:a16="http://schemas.microsoft.com/office/drawing/2014/main" id="{4A09B071-11FC-478D-879C-2B76ACF03E4E}"/>
                </a:ext>
              </a:extLst>
            </p:cNvPr>
            <p:cNvSpPr/>
            <p:nvPr/>
          </p:nvSpPr>
          <p:spPr>
            <a:xfrm>
              <a:off x="9880959" y="1724844"/>
              <a:ext cx="188040" cy="188040"/>
            </a:xfrm>
            <a:custGeom>
              <a:avLst/>
              <a:gdLst>
                <a:gd name="connsiteX0" fmla="*/ 220266 w 504825"/>
                <a:gd name="connsiteY0" fmla="*/ 7144 h 504825"/>
                <a:gd name="connsiteX1" fmla="*/ 203002 w 504825"/>
                <a:gd name="connsiteY1" fmla="*/ 67227 h 504825"/>
                <a:gd name="connsiteX2" fmla="*/ 158651 w 504825"/>
                <a:gd name="connsiteY2" fmla="*/ 85706 h 504825"/>
                <a:gd name="connsiteX3" fmla="*/ 104180 w 504825"/>
                <a:gd name="connsiteY3" fmla="*/ 55321 h 504825"/>
                <a:gd name="connsiteX4" fmla="*/ 55364 w 504825"/>
                <a:gd name="connsiteY4" fmla="*/ 104184 h 504825"/>
                <a:gd name="connsiteX5" fmla="*/ 85725 w 504825"/>
                <a:gd name="connsiteY5" fmla="*/ 158668 h 504825"/>
                <a:gd name="connsiteX6" fmla="*/ 67270 w 504825"/>
                <a:gd name="connsiteY6" fmla="*/ 202959 h 504825"/>
                <a:gd name="connsiteX7" fmla="*/ 7144 w 504825"/>
                <a:gd name="connsiteY7" fmla="*/ 220294 h 504825"/>
                <a:gd name="connsiteX8" fmla="*/ 7144 w 504825"/>
                <a:gd name="connsiteY8" fmla="*/ 289350 h 504825"/>
                <a:gd name="connsiteX9" fmla="*/ 67270 w 504825"/>
                <a:gd name="connsiteY9" fmla="*/ 306591 h 504825"/>
                <a:gd name="connsiteX10" fmla="*/ 85725 w 504825"/>
                <a:gd name="connsiteY10" fmla="*/ 350977 h 504825"/>
                <a:gd name="connsiteX11" fmla="*/ 55364 w 504825"/>
                <a:gd name="connsiteY11" fmla="*/ 405365 h 504825"/>
                <a:gd name="connsiteX12" fmla="*/ 104180 w 504825"/>
                <a:gd name="connsiteY12" fmla="*/ 454229 h 504825"/>
                <a:gd name="connsiteX13" fmla="*/ 158651 w 504825"/>
                <a:gd name="connsiteY13" fmla="*/ 423843 h 504825"/>
                <a:gd name="connsiteX14" fmla="*/ 203002 w 504825"/>
                <a:gd name="connsiteY14" fmla="*/ 442322 h 504825"/>
                <a:gd name="connsiteX15" fmla="*/ 220266 w 504825"/>
                <a:gd name="connsiteY15" fmla="*/ 502425 h 504825"/>
                <a:gd name="connsiteX16" fmla="*/ 289322 w 504825"/>
                <a:gd name="connsiteY16" fmla="*/ 502425 h 504825"/>
                <a:gd name="connsiteX17" fmla="*/ 306586 w 504825"/>
                <a:gd name="connsiteY17" fmla="*/ 442322 h 504825"/>
                <a:gd name="connsiteX18" fmla="*/ 350937 w 504825"/>
                <a:gd name="connsiteY18" fmla="*/ 423843 h 504825"/>
                <a:gd name="connsiteX19" fmla="*/ 405408 w 504825"/>
                <a:gd name="connsiteY19" fmla="*/ 454229 h 504825"/>
                <a:gd name="connsiteX20" fmla="*/ 454223 w 504825"/>
                <a:gd name="connsiteY20" fmla="*/ 405365 h 504825"/>
                <a:gd name="connsiteX21" fmla="*/ 423863 w 504825"/>
                <a:gd name="connsiteY21" fmla="*/ 350977 h 504825"/>
                <a:gd name="connsiteX22" fmla="*/ 442317 w 504825"/>
                <a:gd name="connsiteY22" fmla="*/ 306591 h 504825"/>
                <a:gd name="connsiteX23" fmla="*/ 502444 w 504825"/>
                <a:gd name="connsiteY23" fmla="*/ 289350 h 504825"/>
                <a:gd name="connsiteX24" fmla="*/ 502444 w 504825"/>
                <a:gd name="connsiteY24" fmla="*/ 220294 h 504825"/>
                <a:gd name="connsiteX25" fmla="*/ 442317 w 504825"/>
                <a:gd name="connsiteY25" fmla="*/ 202959 h 504825"/>
                <a:gd name="connsiteX26" fmla="*/ 423863 w 504825"/>
                <a:gd name="connsiteY26" fmla="*/ 158668 h 504825"/>
                <a:gd name="connsiteX27" fmla="*/ 454223 w 504825"/>
                <a:gd name="connsiteY27" fmla="*/ 104184 h 504825"/>
                <a:gd name="connsiteX28" fmla="*/ 405408 w 504825"/>
                <a:gd name="connsiteY28" fmla="*/ 55321 h 504825"/>
                <a:gd name="connsiteX29" fmla="*/ 350937 w 504825"/>
                <a:gd name="connsiteY29" fmla="*/ 85706 h 504825"/>
                <a:gd name="connsiteX30" fmla="*/ 306586 w 504825"/>
                <a:gd name="connsiteY30" fmla="*/ 67227 h 504825"/>
                <a:gd name="connsiteX31" fmla="*/ 289322 w 504825"/>
                <a:gd name="connsiteY31" fmla="*/ 7144 h 504825"/>
                <a:gd name="connsiteX32" fmla="*/ 220266 w 504825"/>
                <a:gd name="connsiteY32" fmla="*/ 7144 h 504825"/>
                <a:gd name="connsiteX33" fmla="*/ 254794 w 504825"/>
                <a:gd name="connsiteY33" fmla="*/ 140475 h 504825"/>
                <a:gd name="connsiteX34" fmla="*/ 369094 w 504825"/>
                <a:gd name="connsiteY34" fmla="*/ 254775 h 504825"/>
                <a:gd name="connsiteX35" fmla="*/ 254794 w 504825"/>
                <a:gd name="connsiteY35" fmla="*/ 369075 h 504825"/>
                <a:gd name="connsiteX36" fmla="*/ 140494 w 504825"/>
                <a:gd name="connsiteY36" fmla="*/ 254775 h 504825"/>
                <a:gd name="connsiteX37" fmla="*/ 254794 w 504825"/>
                <a:gd name="connsiteY37" fmla="*/ 140475 h 504825"/>
                <a:gd name="connsiteX38" fmla="*/ 254794 w 504825"/>
                <a:gd name="connsiteY38" fmla="*/ 197625 h 504825"/>
                <a:gd name="connsiteX39" fmla="*/ 197644 w 504825"/>
                <a:gd name="connsiteY39" fmla="*/ 254775 h 504825"/>
                <a:gd name="connsiteX40" fmla="*/ 254794 w 504825"/>
                <a:gd name="connsiteY40" fmla="*/ 311925 h 504825"/>
                <a:gd name="connsiteX41" fmla="*/ 311944 w 504825"/>
                <a:gd name="connsiteY41" fmla="*/ 254775 h 504825"/>
                <a:gd name="connsiteX42" fmla="*/ 254794 w 504825"/>
                <a:gd name="connsiteY42" fmla="*/ 197625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04825" h="504825">
                  <a:moveTo>
                    <a:pt x="220266" y="7144"/>
                  </a:moveTo>
                  <a:lnTo>
                    <a:pt x="203002" y="67227"/>
                  </a:lnTo>
                  <a:cubicBezTo>
                    <a:pt x="187362" y="71609"/>
                    <a:pt x="172447" y="77895"/>
                    <a:pt x="158651" y="85706"/>
                  </a:cubicBezTo>
                  <a:lnTo>
                    <a:pt x="104180" y="55321"/>
                  </a:lnTo>
                  <a:lnTo>
                    <a:pt x="55364" y="104184"/>
                  </a:lnTo>
                  <a:lnTo>
                    <a:pt x="85725" y="158668"/>
                  </a:lnTo>
                  <a:cubicBezTo>
                    <a:pt x="77875" y="172478"/>
                    <a:pt x="71578" y="187338"/>
                    <a:pt x="67270" y="202959"/>
                  </a:cubicBezTo>
                  <a:lnTo>
                    <a:pt x="7144" y="220294"/>
                  </a:lnTo>
                  <a:lnTo>
                    <a:pt x="7144" y="289350"/>
                  </a:lnTo>
                  <a:lnTo>
                    <a:pt x="67270" y="306591"/>
                  </a:lnTo>
                  <a:cubicBezTo>
                    <a:pt x="71578" y="322211"/>
                    <a:pt x="77875" y="337166"/>
                    <a:pt x="85725" y="350977"/>
                  </a:cubicBezTo>
                  <a:lnTo>
                    <a:pt x="55364" y="405365"/>
                  </a:lnTo>
                  <a:lnTo>
                    <a:pt x="104180" y="454229"/>
                  </a:lnTo>
                  <a:lnTo>
                    <a:pt x="158651" y="423843"/>
                  </a:lnTo>
                  <a:cubicBezTo>
                    <a:pt x="172447" y="431749"/>
                    <a:pt x="187362" y="438035"/>
                    <a:pt x="203002" y="442322"/>
                  </a:cubicBezTo>
                  <a:lnTo>
                    <a:pt x="220266" y="502425"/>
                  </a:lnTo>
                  <a:lnTo>
                    <a:pt x="289322" y="502425"/>
                  </a:lnTo>
                  <a:lnTo>
                    <a:pt x="306586" y="442322"/>
                  </a:lnTo>
                  <a:cubicBezTo>
                    <a:pt x="322224" y="438035"/>
                    <a:pt x="337140" y="431749"/>
                    <a:pt x="350937" y="423843"/>
                  </a:cubicBezTo>
                  <a:lnTo>
                    <a:pt x="405408" y="454229"/>
                  </a:lnTo>
                  <a:lnTo>
                    <a:pt x="454223" y="405365"/>
                  </a:lnTo>
                  <a:lnTo>
                    <a:pt x="423863" y="350977"/>
                  </a:lnTo>
                  <a:cubicBezTo>
                    <a:pt x="431712" y="337166"/>
                    <a:pt x="438009" y="322211"/>
                    <a:pt x="442317" y="306591"/>
                  </a:cubicBezTo>
                  <a:lnTo>
                    <a:pt x="502444" y="289350"/>
                  </a:lnTo>
                  <a:lnTo>
                    <a:pt x="502444" y="220294"/>
                  </a:lnTo>
                  <a:lnTo>
                    <a:pt x="442317" y="202959"/>
                  </a:lnTo>
                  <a:cubicBezTo>
                    <a:pt x="438009" y="187338"/>
                    <a:pt x="431712" y="172478"/>
                    <a:pt x="423863" y="158668"/>
                  </a:cubicBezTo>
                  <a:lnTo>
                    <a:pt x="454223" y="104184"/>
                  </a:lnTo>
                  <a:lnTo>
                    <a:pt x="405408" y="55321"/>
                  </a:lnTo>
                  <a:lnTo>
                    <a:pt x="350937" y="85706"/>
                  </a:lnTo>
                  <a:cubicBezTo>
                    <a:pt x="337140" y="77895"/>
                    <a:pt x="322224" y="71609"/>
                    <a:pt x="306586" y="67227"/>
                  </a:cubicBezTo>
                  <a:lnTo>
                    <a:pt x="289322" y="7144"/>
                  </a:lnTo>
                  <a:lnTo>
                    <a:pt x="220266" y="7144"/>
                  </a:lnTo>
                  <a:close/>
                  <a:moveTo>
                    <a:pt x="254794" y="140475"/>
                  </a:moveTo>
                  <a:cubicBezTo>
                    <a:pt x="317582" y="140475"/>
                    <a:pt x="369094" y="192005"/>
                    <a:pt x="369094" y="254775"/>
                  </a:cubicBezTo>
                  <a:cubicBezTo>
                    <a:pt x="369094" y="317544"/>
                    <a:pt x="317582" y="369075"/>
                    <a:pt x="254794" y="369075"/>
                  </a:cubicBezTo>
                  <a:cubicBezTo>
                    <a:pt x="192006" y="369075"/>
                    <a:pt x="140494" y="317544"/>
                    <a:pt x="140494" y="254775"/>
                  </a:cubicBezTo>
                  <a:cubicBezTo>
                    <a:pt x="140494" y="192005"/>
                    <a:pt x="192006" y="140475"/>
                    <a:pt x="254794" y="140475"/>
                  </a:cubicBezTo>
                  <a:close/>
                  <a:moveTo>
                    <a:pt x="254794" y="197625"/>
                  </a:moveTo>
                  <a:cubicBezTo>
                    <a:pt x="222893" y="197625"/>
                    <a:pt x="197644" y="222866"/>
                    <a:pt x="197644" y="254775"/>
                  </a:cubicBezTo>
                  <a:cubicBezTo>
                    <a:pt x="197644" y="286683"/>
                    <a:pt x="222893" y="311925"/>
                    <a:pt x="254794" y="311925"/>
                  </a:cubicBezTo>
                  <a:cubicBezTo>
                    <a:pt x="286695" y="311925"/>
                    <a:pt x="311944" y="286683"/>
                    <a:pt x="311944" y="254775"/>
                  </a:cubicBezTo>
                  <a:cubicBezTo>
                    <a:pt x="311944" y="222866"/>
                    <a:pt x="286695" y="197625"/>
                    <a:pt x="254794" y="197625"/>
                  </a:cubicBezTo>
                  <a:close/>
                </a:path>
              </a:pathLst>
            </a:custGeom>
            <a:solidFill>
              <a:srgbClr val="00188F"/>
            </a:solid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187" name="Graphic 2331">
              <a:extLst>
                <a:ext uri="{FF2B5EF4-FFF2-40B4-BE49-F238E27FC236}">
                  <a16:creationId xmlns:a16="http://schemas.microsoft.com/office/drawing/2014/main" id="{AFFEBD3E-BA2F-4D09-9566-5ED8E5478D11}"/>
                </a:ext>
              </a:extLst>
            </p:cNvPr>
            <p:cNvSpPr/>
            <p:nvPr/>
          </p:nvSpPr>
          <p:spPr>
            <a:xfrm>
              <a:off x="10771224" y="1846898"/>
              <a:ext cx="206259" cy="172287"/>
            </a:xfrm>
            <a:custGeom>
              <a:avLst/>
              <a:gdLst>
                <a:gd name="connsiteX0" fmla="*/ 292894 w 809625"/>
                <a:gd name="connsiteY0" fmla="*/ 7144 h 676275"/>
                <a:gd name="connsiteX1" fmla="*/ 235744 w 809625"/>
                <a:gd name="connsiteY1" fmla="*/ 102394 h 676275"/>
                <a:gd name="connsiteX2" fmla="*/ 578644 w 809625"/>
                <a:gd name="connsiteY2" fmla="*/ 102394 h 676275"/>
                <a:gd name="connsiteX3" fmla="*/ 521494 w 809625"/>
                <a:gd name="connsiteY3" fmla="*/ 7144 h 676275"/>
                <a:gd name="connsiteX4" fmla="*/ 292894 w 809625"/>
                <a:gd name="connsiteY4" fmla="*/ 7144 h 676275"/>
                <a:gd name="connsiteX5" fmla="*/ 92869 w 809625"/>
                <a:gd name="connsiteY5" fmla="*/ 121444 h 676275"/>
                <a:gd name="connsiteX6" fmla="*/ 7144 w 809625"/>
                <a:gd name="connsiteY6" fmla="*/ 207169 h 676275"/>
                <a:gd name="connsiteX7" fmla="*/ 7144 w 809625"/>
                <a:gd name="connsiteY7" fmla="*/ 588150 h 676275"/>
                <a:gd name="connsiteX8" fmla="*/ 92869 w 809625"/>
                <a:gd name="connsiteY8" fmla="*/ 673875 h 676275"/>
                <a:gd name="connsiteX9" fmla="*/ 721519 w 809625"/>
                <a:gd name="connsiteY9" fmla="*/ 673875 h 676275"/>
                <a:gd name="connsiteX10" fmla="*/ 807244 w 809625"/>
                <a:gd name="connsiteY10" fmla="*/ 588150 h 676275"/>
                <a:gd name="connsiteX11" fmla="*/ 807244 w 809625"/>
                <a:gd name="connsiteY11" fmla="*/ 207169 h 676275"/>
                <a:gd name="connsiteX12" fmla="*/ 721519 w 809625"/>
                <a:gd name="connsiteY12" fmla="*/ 121444 h 676275"/>
                <a:gd name="connsiteX13" fmla="*/ 92869 w 809625"/>
                <a:gd name="connsiteY13" fmla="*/ 121444 h 676275"/>
                <a:gd name="connsiteX14" fmla="*/ 407194 w 809625"/>
                <a:gd name="connsiteY14" fmla="*/ 178594 h 676275"/>
                <a:gd name="connsiteX15" fmla="*/ 626269 w 809625"/>
                <a:gd name="connsiteY15" fmla="*/ 397650 h 676275"/>
                <a:gd name="connsiteX16" fmla="*/ 407194 w 809625"/>
                <a:gd name="connsiteY16" fmla="*/ 616725 h 676275"/>
                <a:gd name="connsiteX17" fmla="*/ 188119 w 809625"/>
                <a:gd name="connsiteY17" fmla="*/ 397650 h 676275"/>
                <a:gd name="connsiteX18" fmla="*/ 407194 w 809625"/>
                <a:gd name="connsiteY18" fmla="*/ 178594 h 676275"/>
                <a:gd name="connsiteX19" fmla="*/ 683419 w 809625"/>
                <a:gd name="connsiteY19" fmla="*/ 207169 h 676275"/>
                <a:gd name="connsiteX20" fmla="*/ 711994 w 809625"/>
                <a:gd name="connsiteY20" fmla="*/ 235744 h 676275"/>
                <a:gd name="connsiteX21" fmla="*/ 683419 w 809625"/>
                <a:gd name="connsiteY21" fmla="*/ 264319 h 676275"/>
                <a:gd name="connsiteX22" fmla="*/ 654844 w 809625"/>
                <a:gd name="connsiteY22" fmla="*/ 235744 h 676275"/>
                <a:gd name="connsiteX23" fmla="*/ 683419 w 809625"/>
                <a:gd name="connsiteY23" fmla="*/ 207169 h 676275"/>
                <a:gd name="connsiteX24" fmla="*/ 407194 w 809625"/>
                <a:gd name="connsiteY24" fmla="*/ 216694 h 676275"/>
                <a:gd name="connsiteX25" fmla="*/ 226219 w 809625"/>
                <a:gd name="connsiteY25" fmla="*/ 397650 h 676275"/>
                <a:gd name="connsiteX26" fmla="*/ 407194 w 809625"/>
                <a:gd name="connsiteY26" fmla="*/ 578625 h 676275"/>
                <a:gd name="connsiteX27" fmla="*/ 588169 w 809625"/>
                <a:gd name="connsiteY27" fmla="*/ 397650 h 676275"/>
                <a:gd name="connsiteX28" fmla="*/ 407194 w 809625"/>
                <a:gd name="connsiteY28" fmla="*/ 216694 h 676275"/>
                <a:gd name="connsiteX29" fmla="*/ 407194 w 809625"/>
                <a:gd name="connsiteY29" fmla="*/ 264319 h 676275"/>
                <a:gd name="connsiteX30" fmla="*/ 540544 w 809625"/>
                <a:gd name="connsiteY30" fmla="*/ 397650 h 676275"/>
                <a:gd name="connsiteX31" fmla="*/ 407194 w 809625"/>
                <a:gd name="connsiteY31" fmla="*/ 531000 h 676275"/>
                <a:gd name="connsiteX32" fmla="*/ 273844 w 809625"/>
                <a:gd name="connsiteY32" fmla="*/ 397650 h 676275"/>
                <a:gd name="connsiteX33" fmla="*/ 407194 w 809625"/>
                <a:gd name="connsiteY33" fmla="*/ 264319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09625" h="676275">
                  <a:moveTo>
                    <a:pt x="292894" y="7144"/>
                  </a:moveTo>
                  <a:lnTo>
                    <a:pt x="235744" y="102394"/>
                  </a:lnTo>
                  <a:lnTo>
                    <a:pt x="578644" y="102394"/>
                  </a:lnTo>
                  <a:lnTo>
                    <a:pt x="521494" y="7144"/>
                  </a:lnTo>
                  <a:lnTo>
                    <a:pt x="292894" y="7144"/>
                  </a:lnTo>
                  <a:close/>
                  <a:moveTo>
                    <a:pt x="92869" y="121444"/>
                  </a:moveTo>
                  <a:cubicBezTo>
                    <a:pt x="45377" y="121444"/>
                    <a:pt x="7144" y="159677"/>
                    <a:pt x="7144" y="207169"/>
                  </a:cubicBezTo>
                  <a:lnTo>
                    <a:pt x="7144" y="588150"/>
                  </a:lnTo>
                  <a:cubicBezTo>
                    <a:pt x="7144" y="635679"/>
                    <a:pt x="45377" y="673875"/>
                    <a:pt x="92869" y="673875"/>
                  </a:cubicBezTo>
                  <a:lnTo>
                    <a:pt x="721519" y="673875"/>
                  </a:lnTo>
                  <a:cubicBezTo>
                    <a:pt x="769010" y="673875"/>
                    <a:pt x="807244" y="635679"/>
                    <a:pt x="807244" y="588150"/>
                  </a:cubicBezTo>
                  <a:lnTo>
                    <a:pt x="807244" y="207169"/>
                  </a:lnTo>
                  <a:cubicBezTo>
                    <a:pt x="807244" y="159677"/>
                    <a:pt x="769010" y="121444"/>
                    <a:pt x="721519" y="121444"/>
                  </a:cubicBezTo>
                  <a:lnTo>
                    <a:pt x="92869" y="121444"/>
                  </a:lnTo>
                  <a:close/>
                  <a:moveTo>
                    <a:pt x="407194" y="178594"/>
                  </a:moveTo>
                  <a:cubicBezTo>
                    <a:pt x="527961" y="178594"/>
                    <a:pt x="626269" y="276901"/>
                    <a:pt x="626269" y="397650"/>
                  </a:cubicBezTo>
                  <a:cubicBezTo>
                    <a:pt x="626269" y="518427"/>
                    <a:pt x="527961" y="616725"/>
                    <a:pt x="407194" y="616725"/>
                  </a:cubicBezTo>
                  <a:cubicBezTo>
                    <a:pt x="286428" y="616725"/>
                    <a:pt x="188119" y="518427"/>
                    <a:pt x="188119" y="397650"/>
                  </a:cubicBezTo>
                  <a:cubicBezTo>
                    <a:pt x="188119" y="276901"/>
                    <a:pt x="286428" y="178594"/>
                    <a:pt x="407194" y="178594"/>
                  </a:cubicBezTo>
                  <a:close/>
                  <a:moveTo>
                    <a:pt x="683419" y="207169"/>
                  </a:moveTo>
                  <a:cubicBezTo>
                    <a:pt x="699200" y="207169"/>
                    <a:pt x="711994" y="219961"/>
                    <a:pt x="711994" y="235744"/>
                  </a:cubicBezTo>
                  <a:cubicBezTo>
                    <a:pt x="711994" y="251527"/>
                    <a:pt x="699200" y="264319"/>
                    <a:pt x="683419" y="264319"/>
                  </a:cubicBezTo>
                  <a:cubicBezTo>
                    <a:pt x="667638" y="264319"/>
                    <a:pt x="654844" y="251527"/>
                    <a:pt x="654844" y="235744"/>
                  </a:cubicBezTo>
                  <a:cubicBezTo>
                    <a:pt x="654844" y="219961"/>
                    <a:pt x="667638" y="207169"/>
                    <a:pt x="683419" y="207169"/>
                  </a:cubicBezTo>
                  <a:close/>
                  <a:moveTo>
                    <a:pt x="407194" y="216694"/>
                  </a:moveTo>
                  <a:cubicBezTo>
                    <a:pt x="307019" y="216694"/>
                    <a:pt x="226219" y="297494"/>
                    <a:pt x="226219" y="397650"/>
                  </a:cubicBezTo>
                  <a:cubicBezTo>
                    <a:pt x="226219" y="497853"/>
                    <a:pt x="307019" y="578625"/>
                    <a:pt x="407194" y="578625"/>
                  </a:cubicBezTo>
                  <a:cubicBezTo>
                    <a:pt x="507370" y="578625"/>
                    <a:pt x="588169" y="497853"/>
                    <a:pt x="588169" y="397650"/>
                  </a:cubicBezTo>
                  <a:cubicBezTo>
                    <a:pt x="588169" y="297494"/>
                    <a:pt x="507370" y="216694"/>
                    <a:pt x="407194" y="216694"/>
                  </a:cubicBezTo>
                  <a:close/>
                  <a:moveTo>
                    <a:pt x="407194" y="264319"/>
                  </a:moveTo>
                  <a:cubicBezTo>
                    <a:pt x="480840" y="264319"/>
                    <a:pt x="540544" y="324022"/>
                    <a:pt x="540544" y="397650"/>
                  </a:cubicBezTo>
                  <a:cubicBezTo>
                    <a:pt x="540544" y="471278"/>
                    <a:pt x="480840" y="531000"/>
                    <a:pt x="407194" y="531000"/>
                  </a:cubicBezTo>
                  <a:cubicBezTo>
                    <a:pt x="333547" y="531000"/>
                    <a:pt x="273844" y="471278"/>
                    <a:pt x="273844" y="397650"/>
                  </a:cubicBezTo>
                  <a:cubicBezTo>
                    <a:pt x="273844" y="324022"/>
                    <a:pt x="333547" y="264319"/>
                    <a:pt x="407194" y="264319"/>
                  </a:cubicBezTo>
                  <a:close/>
                </a:path>
              </a:pathLst>
            </a:custGeom>
            <a:solidFill>
              <a:srgbClr val="00188F"/>
            </a:solid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188" name="Graphic 2349">
              <a:extLst>
                <a:ext uri="{FF2B5EF4-FFF2-40B4-BE49-F238E27FC236}">
                  <a16:creationId xmlns:a16="http://schemas.microsoft.com/office/drawing/2014/main" id="{18E2D1E4-3E48-4A6B-A8F8-9A23BAABC81C}"/>
                </a:ext>
              </a:extLst>
            </p:cNvPr>
            <p:cNvSpPr/>
            <p:nvPr/>
          </p:nvSpPr>
          <p:spPr>
            <a:xfrm>
              <a:off x="10481408" y="1765533"/>
              <a:ext cx="177207" cy="172605"/>
            </a:xfrm>
            <a:custGeom>
              <a:avLst/>
              <a:gdLst>
                <a:gd name="connsiteX0" fmla="*/ 690517 w 733425"/>
                <a:gd name="connsiteY0" fmla="*/ 48126 h 714375"/>
                <a:gd name="connsiteX1" fmla="*/ 703909 w 733425"/>
                <a:gd name="connsiteY1" fmla="*/ 212566 h 714375"/>
                <a:gd name="connsiteX2" fmla="*/ 663731 w 733425"/>
                <a:gd name="connsiteY2" fmla="*/ 212566 h 714375"/>
                <a:gd name="connsiteX3" fmla="*/ 529804 w 733425"/>
                <a:gd name="connsiteY3" fmla="*/ 75834 h 714375"/>
                <a:gd name="connsiteX4" fmla="*/ 529804 w 733425"/>
                <a:gd name="connsiteY4" fmla="*/ 34420 h 714375"/>
                <a:gd name="connsiteX5" fmla="*/ 690517 w 733425"/>
                <a:gd name="connsiteY5" fmla="*/ 48126 h 714375"/>
                <a:gd name="connsiteX6" fmla="*/ 208381 w 733425"/>
                <a:gd name="connsiteY6" fmla="*/ 34420 h 714375"/>
                <a:gd name="connsiteX7" fmla="*/ 208381 w 733425"/>
                <a:gd name="connsiteY7" fmla="*/ 75834 h 714375"/>
                <a:gd name="connsiteX8" fmla="*/ 74752 w 733425"/>
                <a:gd name="connsiteY8" fmla="*/ 212566 h 714375"/>
                <a:gd name="connsiteX9" fmla="*/ 34277 w 733425"/>
                <a:gd name="connsiteY9" fmla="*/ 212566 h 714375"/>
                <a:gd name="connsiteX10" fmla="*/ 47669 w 733425"/>
                <a:gd name="connsiteY10" fmla="*/ 48126 h 714375"/>
                <a:gd name="connsiteX11" fmla="*/ 208381 w 733425"/>
                <a:gd name="connsiteY11" fmla="*/ 34420 h 714375"/>
                <a:gd name="connsiteX12" fmla="*/ 369093 w 733425"/>
                <a:gd name="connsiteY12" fmla="*/ 53603 h 714375"/>
                <a:gd name="connsiteX13" fmla="*/ 683374 w 733425"/>
                <a:gd name="connsiteY13" fmla="*/ 375167 h 714375"/>
                <a:gd name="connsiteX14" fmla="*/ 551531 w 733425"/>
                <a:gd name="connsiteY14" fmla="*/ 636819 h 714375"/>
                <a:gd name="connsiteX15" fmla="*/ 575638 w 733425"/>
                <a:gd name="connsiteY15" fmla="*/ 685777 h 714375"/>
                <a:gd name="connsiteX16" fmla="*/ 524447 w 733425"/>
                <a:gd name="connsiteY16" fmla="*/ 711971 h 714375"/>
                <a:gd name="connsiteX17" fmla="*/ 502126 w 733425"/>
                <a:gd name="connsiteY17" fmla="*/ 666346 h 714375"/>
                <a:gd name="connsiteX18" fmla="*/ 369093 w 733425"/>
                <a:gd name="connsiteY18" fmla="*/ 696731 h 714375"/>
                <a:gd name="connsiteX19" fmla="*/ 236059 w 733425"/>
                <a:gd name="connsiteY19" fmla="*/ 666346 h 714375"/>
                <a:gd name="connsiteX20" fmla="*/ 213738 w 733425"/>
                <a:gd name="connsiteY20" fmla="*/ 711971 h 714375"/>
                <a:gd name="connsiteX21" fmla="*/ 162548 w 733425"/>
                <a:gd name="connsiteY21" fmla="*/ 685777 h 714375"/>
                <a:gd name="connsiteX22" fmla="*/ 186655 w 733425"/>
                <a:gd name="connsiteY22" fmla="*/ 636819 h 714375"/>
                <a:gd name="connsiteX23" fmla="*/ 54811 w 733425"/>
                <a:gd name="connsiteY23" fmla="*/ 375167 h 714375"/>
                <a:gd name="connsiteX24" fmla="*/ 369093 w 733425"/>
                <a:gd name="connsiteY24" fmla="*/ 53603 h 714375"/>
                <a:gd name="connsiteX25" fmla="*/ 369093 w 733425"/>
                <a:gd name="connsiteY25" fmla="*/ 112068 h 714375"/>
                <a:gd name="connsiteX26" fmla="*/ 111954 w 733425"/>
                <a:gd name="connsiteY26" fmla="*/ 375167 h 714375"/>
                <a:gd name="connsiteX27" fmla="*/ 369093 w 733425"/>
                <a:gd name="connsiteY27" fmla="*/ 638343 h 714375"/>
                <a:gd name="connsiteX28" fmla="*/ 626232 w 733425"/>
                <a:gd name="connsiteY28" fmla="*/ 375167 h 714375"/>
                <a:gd name="connsiteX29" fmla="*/ 369093 w 733425"/>
                <a:gd name="connsiteY29" fmla="*/ 112068 h 714375"/>
                <a:gd name="connsiteX30" fmla="*/ 239333 w 733425"/>
                <a:gd name="connsiteY30" fmla="*/ 224444 h 714375"/>
                <a:gd name="connsiteX31" fmla="*/ 366711 w 733425"/>
                <a:gd name="connsiteY31" fmla="*/ 346211 h 714375"/>
                <a:gd name="connsiteX32" fmla="*/ 370581 w 733425"/>
                <a:gd name="connsiteY32" fmla="*/ 346211 h 714375"/>
                <a:gd name="connsiteX33" fmla="*/ 450936 w 733425"/>
                <a:gd name="connsiteY33" fmla="*/ 264029 h 714375"/>
                <a:gd name="connsiteX34" fmla="*/ 477722 w 733425"/>
                <a:gd name="connsiteY34" fmla="*/ 291443 h 714375"/>
                <a:gd name="connsiteX35" fmla="*/ 397663 w 733425"/>
                <a:gd name="connsiteY35" fmla="*/ 375167 h 714375"/>
                <a:gd name="connsiteX36" fmla="*/ 369093 w 733425"/>
                <a:gd name="connsiteY36" fmla="*/ 404409 h 714375"/>
                <a:gd name="connsiteX37" fmla="*/ 340522 w 733425"/>
                <a:gd name="connsiteY37" fmla="*/ 375167 h 714375"/>
                <a:gd name="connsiteX38" fmla="*/ 213143 w 733425"/>
                <a:gd name="connsiteY38" fmla="*/ 253066 h 714375"/>
                <a:gd name="connsiteX39" fmla="*/ 239333 w 733425"/>
                <a:gd name="connsiteY39" fmla="*/ 224444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33425" h="714375">
                  <a:moveTo>
                    <a:pt x="690517" y="48126"/>
                  </a:moveTo>
                  <a:cubicBezTo>
                    <a:pt x="739619" y="98371"/>
                    <a:pt x="744125" y="171418"/>
                    <a:pt x="703909" y="212566"/>
                  </a:cubicBezTo>
                  <a:cubicBezTo>
                    <a:pt x="693347" y="223253"/>
                    <a:pt x="674293" y="223253"/>
                    <a:pt x="663731" y="212566"/>
                  </a:cubicBezTo>
                  <a:lnTo>
                    <a:pt x="529804" y="75834"/>
                  </a:lnTo>
                  <a:cubicBezTo>
                    <a:pt x="519186" y="65005"/>
                    <a:pt x="519186" y="45249"/>
                    <a:pt x="529804" y="34420"/>
                  </a:cubicBezTo>
                  <a:cubicBezTo>
                    <a:pt x="579829" y="-10462"/>
                    <a:pt x="647962" y="5683"/>
                    <a:pt x="690517" y="48126"/>
                  </a:cubicBezTo>
                  <a:close/>
                  <a:moveTo>
                    <a:pt x="208381" y="34420"/>
                  </a:moveTo>
                  <a:cubicBezTo>
                    <a:pt x="219000" y="45249"/>
                    <a:pt x="219000" y="65005"/>
                    <a:pt x="208381" y="75834"/>
                  </a:cubicBezTo>
                  <a:lnTo>
                    <a:pt x="74752" y="212566"/>
                  </a:lnTo>
                  <a:cubicBezTo>
                    <a:pt x="64168" y="223434"/>
                    <a:pt x="44860" y="223434"/>
                    <a:pt x="34277" y="212566"/>
                  </a:cubicBezTo>
                  <a:cubicBezTo>
                    <a:pt x="-5940" y="171418"/>
                    <a:pt x="-1428" y="98361"/>
                    <a:pt x="47669" y="48126"/>
                  </a:cubicBezTo>
                  <a:cubicBezTo>
                    <a:pt x="93615" y="6016"/>
                    <a:pt x="161809" y="-11748"/>
                    <a:pt x="208381" y="34420"/>
                  </a:cubicBezTo>
                  <a:close/>
                  <a:moveTo>
                    <a:pt x="369093" y="53603"/>
                  </a:moveTo>
                  <a:cubicBezTo>
                    <a:pt x="542327" y="53603"/>
                    <a:pt x="683374" y="197926"/>
                    <a:pt x="683374" y="375167"/>
                  </a:cubicBezTo>
                  <a:cubicBezTo>
                    <a:pt x="683374" y="482895"/>
                    <a:pt x="631212" y="578335"/>
                    <a:pt x="551531" y="636819"/>
                  </a:cubicBezTo>
                  <a:lnTo>
                    <a:pt x="575638" y="685777"/>
                  </a:lnTo>
                  <a:lnTo>
                    <a:pt x="524447" y="711971"/>
                  </a:lnTo>
                  <a:lnTo>
                    <a:pt x="502126" y="666346"/>
                  </a:lnTo>
                  <a:cubicBezTo>
                    <a:pt x="461664" y="685777"/>
                    <a:pt x="416663" y="696731"/>
                    <a:pt x="369093" y="696731"/>
                  </a:cubicBezTo>
                  <a:cubicBezTo>
                    <a:pt x="321502" y="696731"/>
                    <a:pt x="276534" y="685777"/>
                    <a:pt x="236059" y="666346"/>
                  </a:cubicBezTo>
                  <a:lnTo>
                    <a:pt x="213738" y="711971"/>
                  </a:lnTo>
                  <a:lnTo>
                    <a:pt x="162548" y="685777"/>
                  </a:lnTo>
                  <a:lnTo>
                    <a:pt x="186655" y="636819"/>
                  </a:lnTo>
                  <a:cubicBezTo>
                    <a:pt x="106973" y="578335"/>
                    <a:pt x="54811" y="482895"/>
                    <a:pt x="54811" y="375167"/>
                  </a:cubicBezTo>
                  <a:cubicBezTo>
                    <a:pt x="54811" y="197926"/>
                    <a:pt x="195859" y="53603"/>
                    <a:pt x="369093" y="53603"/>
                  </a:cubicBezTo>
                  <a:close/>
                  <a:moveTo>
                    <a:pt x="369093" y="112068"/>
                  </a:moveTo>
                  <a:cubicBezTo>
                    <a:pt x="226741" y="112068"/>
                    <a:pt x="111954" y="229520"/>
                    <a:pt x="111954" y="375167"/>
                  </a:cubicBezTo>
                  <a:cubicBezTo>
                    <a:pt x="111954" y="520804"/>
                    <a:pt x="226741" y="638343"/>
                    <a:pt x="369093" y="638343"/>
                  </a:cubicBezTo>
                  <a:cubicBezTo>
                    <a:pt x="511445" y="638343"/>
                    <a:pt x="626232" y="520804"/>
                    <a:pt x="626232" y="375167"/>
                  </a:cubicBezTo>
                  <a:cubicBezTo>
                    <a:pt x="626232" y="229520"/>
                    <a:pt x="511445" y="112068"/>
                    <a:pt x="369093" y="112068"/>
                  </a:cubicBezTo>
                  <a:close/>
                  <a:moveTo>
                    <a:pt x="239333" y="224444"/>
                  </a:moveTo>
                  <a:lnTo>
                    <a:pt x="366711" y="346211"/>
                  </a:lnTo>
                  <a:cubicBezTo>
                    <a:pt x="368093" y="345640"/>
                    <a:pt x="369363" y="346211"/>
                    <a:pt x="370581" y="346211"/>
                  </a:cubicBezTo>
                  <a:lnTo>
                    <a:pt x="450936" y="264029"/>
                  </a:lnTo>
                  <a:lnTo>
                    <a:pt x="477722" y="291443"/>
                  </a:lnTo>
                  <a:cubicBezTo>
                    <a:pt x="452031" y="319532"/>
                    <a:pt x="420647" y="346497"/>
                    <a:pt x="397663" y="375167"/>
                  </a:cubicBezTo>
                  <a:cubicBezTo>
                    <a:pt x="397663" y="391360"/>
                    <a:pt x="384872" y="404409"/>
                    <a:pt x="369093" y="404409"/>
                  </a:cubicBezTo>
                  <a:cubicBezTo>
                    <a:pt x="353313" y="404409"/>
                    <a:pt x="340522" y="391360"/>
                    <a:pt x="340522" y="375167"/>
                  </a:cubicBezTo>
                  <a:cubicBezTo>
                    <a:pt x="298494" y="334381"/>
                    <a:pt x="255616" y="293681"/>
                    <a:pt x="213143" y="253066"/>
                  </a:cubicBezTo>
                  <a:lnTo>
                    <a:pt x="239333" y="224444"/>
                  </a:lnTo>
                  <a:close/>
                </a:path>
              </a:pathLst>
            </a:custGeom>
            <a:solidFill>
              <a:srgbClr val="00188F"/>
            </a:solidFill>
            <a:ln w="9525" cap="flat">
              <a:noFill/>
              <a:prstDash val="solid"/>
              <a:miter/>
            </a:ln>
          </p:spPr>
          <p:txBody>
            <a:bodyPr rtlCol="0" anchor="ctr"/>
            <a:lstStyle/>
            <a:p>
              <a:pPr defTabSz="914309">
                <a:defRPr/>
              </a:pPr>
              <a:endParaRPr lang="en-IN">
                <a:solidFill>
                  <a:srgbClr val="505050"/>
                </a:solidFill>
                <a:latin typeface="Segoe UI"/>
              </a:endParaRPr>
            </a:p>
          </p:txBody>
        </p:sp>
        <p:grpSp>
          <p:nvGrpSpPr>
            <p:cNvPr id="189" name="Graphic 2353">
              <a:extLst>
                <a:ext uri="{FF2B5EF4-FFF2-40B4-BE49-F238E27FC236}">
                  <a16:creationId xmlns:a16="http://schemas.microsoft.com/office/drawing/2014/main" id="{51BE61B6-3459-4F2C-ABDE-0DD90C2518A4}"/>
                </a:ext>
              </a:extLst>
            </p:cNvPr>
            <p:cNvGrpSpPr/>
            <p:nvPr/>
          </p:nvGrpSpPr>
          <p:grpSpPr>
            <a:xfrm>
              <a:off x="11043820" y="1992639"/>
              <a:ext cx="206833" cy="206834"/>
              <a:chOff x="5860256" y="3193256"/>
              <a:chExt cx="466725" cy="466725"/>
            </a:xfrm>
            <a:solidFill>
              <a:srgbClr val="00188F"/>
            </a:solidFill>
          </p:grpSpPr>
          <p:sp>
            <p:nvSpPr>
              <p:cNvPr id="212" name="Freeform: Shape 211">
                <a:extLst>
                  <a:ext uri="{FF2B5EF4-FFF2-40B4-BE49-F238E27FC236}">
                    <a16:creationId xmlns:a16="http://schemas.microsoft.com/office/drawing/2014/main" id="{A9B80078-18FA-4FD1-8AFE-85AF8D63AFCB}"/>
                  </a:ext>
                </a:extLst>
              </p:cNvPr>
              <p:cNvSpPr/>
              <p:nvPr/>
            </p:nvSpPr>
            <p:spPr>
              <a:xfrm>
                <a:off x="5860256" y="3231356"/>
                <a:ext cx="466725" cy="428625"/>
              </a:xfrm>
              <a:custGeom>
                <a:avLst/>
                <a:gdLst>
                  <a:gd name="connsiteX0" fmla="*/ 416719 w 466725"/>
                  <a:gd name="connsiteY0" fmla="*/ 7144 h 428625"/>
                  <a:gd name="connsiteX1" fmla="*/ 392906 w 466725"/>
                  <a:gd name="connsiteY1" fmla="*/ 7144 h 428625"/>
                  <a:gd name="connsiteX2" fmla="*/ 392906 w 466725"/>
                  <a:gd name="connsiteY2" fmla="*/ 30956 h 428625"/>
                  <a:gd name="connsiteX3" fmla="*/ 350044 w 466725"/>
                  <a:gd name="connsiteY3" fmla="*/ 73819 h 428625"/>
                  <a:gd name="connsiteX4" fmla="*/ 307181 w 466725"/>
                  <a:gd name="connsiteY4" fmla="*/ 30956 h 428625"/>
                  <a:gd name="connsiteX5" fmla="*/ 307181 w 466725"/>
                  <a:gd name="connsiteY5" fmla="*/ 7144 h 428625"/>
                  <a:gd name="connsiteX6" fmla="*/ 164306 w 466725"/>
                  <a:gd name="connsiteY6" fmla="*/ 7144 h 428625"/>
                  <a:gd name="connsiteX7" fmla="*/ 164306 w 466725"/>
                  <a:gd name="connsiteY7" fmla="*/ 30956 h 428625"/>
                  <a:gd name="connsiteX8" fmla="*/ 121444 w 466725"/>
                  <a:gd name="connsiteY8" fmla="*/ 73819 h 428625"/>
                  <a:gd name="connsiteX9" fmla="*/ 78581 w 466725"/>
                  <a:gd name="connsiteY9" fmla="*/ 30956 h 428625"/>
                  <a:gd name="connsiteX10" fmla="*/ 78581 w 466725"/>
                  <a:gd name="connsiteY10" fmla="*/ 7144 h 428625"/>
                  <a:gd name="connsiteX11" fmla="*/ 54769 w 466725"/>
                  <a:gd name="connsiteY11" fmla="*/ 7144 h 428625"/>
                  <a:gd name="connsiteX12" fmla="*/ 7144 w 466725"/>
                  <a:gd name="connsiteY12" fmla="*/ 54769 h 428625"/>
                  <a:gd name="connsiteX13" fmla="*/ 7144 w 466725"/>
                  <a:gd name="connsiteY13" fmla="*/ 378619 h 428625"/>
                  <a:gd name="connsiteX14" fmla="*/ 54769 w 466725"/>
                  <a:gd name="connsiteY14" fmla="*/ 426244 h 428625"/>
                  <a:gd name="connsiteX15" fmla="*/ 416719 w 466725"/>
                  <a:gd name="connsiteY15" fmla="*/ 426244 h 428625"/>
                  <a:gd name="connsiteX16" fmla="*/ 464344 w 466725"/>
                  <a:gd name="connsiteY16" fmla="*/ 378619 h 428625"/>
                  <a:gd name="connsiteX17" fmla="*/ 464344 w 466725"/>
                  <a:gd name="connsiteY17" fmla="*/ 54769 h 428625"/>
                  <a:gd name="connsiteX18" fmla="*/ 416719 w 466725"/>
                  <a:gd name="connsiteY18" fmla="*/ 7144 h 428625"/>
                  <a:gd name="connsiteX19" fmla="*/ 445294 w 466725"/>
                  <a:gd name="connsiteY19" fmla="*/ 378619 h 428625"/>
                  <a:gd name="connsiteX20" fmla="*/ 416719 w 466725"/>
                  <a:gd name="connsiteY20" fmla="*/ 407194 h 428625"/>
                  <a:gd name="connsiteX21" fmla="*/ 54769 w 466725"/>
                  <a:gd name="connsiteY21" fmla="*/ 407194 h 428625"/>
                  <a:gd name="connsiteX22" fmla="*/ 26194 w 466725"/>
                  <a:gd name="connsiteY22" fmla="*/ 378619 h 428625"/>
                  <a:gd name="connsiteX23" fmla="*/ 26194 w 466725"/>
                  <a:gd name="connsiteY23" fmla="*/ 152400 h 428625"/>
                  <a:gd name="connsiteX24" fmla="*/ 445294 w 466725"/>
                  <a:gd name="connsiteY24" fmla="*/ 15240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6725" h="428625">
                    <a:moveTo>
                      <a:pt x="416719" y="7144"/>
                    </a:moveTo>
                    <a:lnTo>
                      <a:pt x="392906" y="7144"/>
                    </a:lnTo>
                    <a:lnTo>
                      <a:pt x="392906" y="30956"/>
                    </a:lnTo>
                    <a:cubicBezTo>
                      <a:pt x="392906" y="54629"/>
                      <a:pt x="373716" y="73819"/>
                      <a:pt x="350044" y="73819"/>
                    </a:cubicBezTo>
                    <a:cubicBezTo>
                      <a:pt x="326371" y="73819"/>
                      <a:pt x="307181" y="54629"/>
                      <a:pt x="307181" y="30956"/>
                    </a:cubicBezTo>
                    <a:lnTo>
                      <a:pt x="307181" y="7144"/>
                    </a:lnTo>
                    <a:lnTo>
                      <a:pt x="164306" y="7144"/>
                    </a:lnTo>
                    <a:lnTo>
                      <a:pt x="164306" y="30956"/>
                    </a:lnTo>
                    <a:cubicBezTo>
                      <a:pt x="164306" y="54629"/>
                      <a:pt x="145116" y="73819"/>
                      <a:pt x="121444" y="73819"/>
                    </a:cubicBezTo>
                    <a:cubicBezTo>
                      <a:pt x="97771" y="73819"/>
                      <a:pt x="78581" y="54629"/>
                      <a:pt x="78581" y="30956"/>
                    </a:cubicBezTo>
                    <a:lnTo>
                      <a:pt x="78581" y="7144"/>
                    </a:lnTo>
                    <a:lnTo>
                      <a:pt x="54769" y="7144"/>
                    </a:lnTo>
                    <a:cubicBezTo>
                      <a:pt x="28466" y="7144"/>
                      <a:pt x="7144" y="28466"/>
                      <a:pt x="7144" y="54769"/>
                    </a:cubicBezTo>
                    <a:lnTo>
                      <a:pt x="7144" y="378619"/>
                    </a:lnTo>
                    <a:cubicBezTo>
                      <a:pt x="7144" y="404921"/>
                      <a:pt x="28466" y="426244"/>
                      <a:pt x="54769" y="426244"/>
                    </a:cubicBezTo>
                    <a:lnTo>
                      <a:pt x="416719" y="426244"/>
                    </a:lnTo>
                    <a:cubicBezTo>
                      <a:pt x="443021" y="426244"/>
                      <a:pt x="464344" y="404921"/>
                      <a:pt x="464344" y="378619"/>
                    </a:cubicBezTo>
                    <a:lnTo>
                      <a:pt x="464344" y="54769"/>
                    </a:lnTo>
                    <a:cubicBezTo>
                      <a:pt x="464344" y="28466"/>
                      <a:pt x="443021" y="7144"/>
                      <a:pt x="416719" y="7144"/>
                    </a:cubicBezTo>
                    <a:close/>
                    <a:moveTo>
                      <a:pt x="445294" y="378619"/>
                    </a:moveTo>
                    <a:cubicBezTo>
                      <a:pt x="445294" y="394401"/>
                      <a:pt x="432501" y="407194"/>
                      <a:pt x="416719" y="407194"/>
                    </a:cubicBezTo>
                    <a:lnTo>
                      <a:pt x="54769" y="407194"/>
                    </a:lnTo>
                    <a:cubicBezTo>
                      <a:pt x="38987" y="407194"/>
                      <a:pt x="26194" y="394401"/>
                      <a:pt x="26194" y="378619"/>
                    </a:cubicBezTo>
                    <a:lnTo>
                      <a:pt x="26194" y="152400"/>
                    </a:lnTo>
                    <a:lnTo>
                      <a:pt x="445294" y="152400"/>
                    </a:lnTo>
                    <a:close/>
                  </a:path>
                </a:pathLst>
              </a:custGeom>
              <a:grp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213" name="Freeform: Shape 212">
                <a:extLst>
                  <a:ext uri="{FF2B5EF4-FFF2-40B4-BE49-F238E27FC236}">
                    <a16:creationId xmlns:a16="http://schemas.microsoft.com/office/drawing/2014/main" id="{D401CD7A-4E6D-47D8-AE48-4C11F35F96D9}"/>
                  </a:ext>
                </a:extLst>
              </p:cNvPr>
              <p:cNvSpPr/>
              <p:nvPr/>
            </p:nvSpPr>
            <p:spPr>
              <a:xfrm>
                <a:off x="6065044" y="3426619"/>
                <a:ext cx="57150" cy="57150"/>
              </a:xfrm>
              <a:custGeom>
                <a:avLst/>
                <a:gdLst>
                  <a:gd name="connsiteX0" fmla="*/ 45244 w 57150"/>
                  <a:gd name="connsiteY0" fmla="*/ 7144 h 57150"/>
                  <a:gd name="connsiteX1" fmla="*/ 54769 w 57150"/>
                  <a:gd name="connsiteY1" fmla="*/ 16669 h 57150"/>
                  <a:gd name="connsiteX2" fmla="*/ 54769 w 57150"/>
                  <a:gd name="connsiteY2" fmla="*/ 45244 h 57150"/>
                  <a:gd name="connsiteX3" fmla="*/ 45244 w 57150"/>
                  <a:gd name="connsiteY3" fmla="*/ 54769 h 57150"/>
                  <a:gd name="connsiteX4" fmla="*/ 16669 w 57150"/>
                  <a:gd name="connsiteY4" fmla="*/ 54769 h 57150"/>
                  <a:gd name="connsiteX5" fmla="*/ 7144 w 57150"/>
                  <a:gd name="connsiteY5" fmla="*/ 45244 h 57150"/>
                  <a:gd name="connsiteX6" fmla="*/ 7144 w 57150"/>
                  <a:gd name="connsiteY6" fmla="*/ 16669 h 57150"/>
                  <a:gd name="connsiteX7" fmla="*/ 16669 w 57150"/>
                  <a:gd name="connsiteY7" fmla="*/ 714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45244" y="7144"/>
                    </a:moveTo>
                    <a:cubicBezTo>
                      <a:pt x="50504" y="7144"/>
                      <a:pt x="54769" y="11408"/>
                      <a:pt x="54769" y="16669"/>
                    </a:cubicBezTo>
                    <a:lnTo>
                      <a:pt x="54769" y="45244"/>
                    </a:lnTo>
                    <a:cubicBezTo>
                      <a:pt x="54769" y="50504"/>
                      <a:pt x="50504" y="54769"/>
                      <a:pt x="45244" y="54769"/>
                    </a:cubicBezTo>
                    <a:lnTo>
                      <a:pt x="16669" y="54769"/>
                    </a:lnTo>
                    <a:cubicBezTo>
                      <a:pt x="11408" y="54769"/>
                      <a:pt x="7144" y="50504"/>
                      <a:pt x="7144" y="45244"/>
                    </a:cubicBezTo>
                    <a:lnTo>
                      <a:pt x="7144" y="16669"/>
                    </a:lnTo>
                    <a:cubicBezTo>
                      <a:pt x="7144" y="11408"/>
                      <a:pt x="11408" y="7144"/>
                      <a:pt x="16669" y="7144"/>
                    </a:cubicBezTo>
                    <a:close/>
                  </a:path>
                </a:pathLst>
              </a:custGeom>
              <a:grp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214" name="Freeform: Shape 213">
                <a:extLst>
                  <a:ext uri="{FF2B5EF4-FFF2-40B4-BE49-F238E27FC236}">
                    <a16:creationId xmlns:a16="http://schemas.microsoft.com/office/drawing/2014/main" id="{484A3BE7-9EC4-472E-9355-2493BC5A7A78}"/>
                  </a:ext>
                </a:extLst>
              </p:cNvPr>
              <p:cNvSpPr/>
              <p:nvPr/>
            </p:nvSpPr>
            <p:spPr>
              <a:xfrm>
                <a:off x="5950744" y="3426619"/>
                <a:ext cx="57150" cy="57150"/>
              </a:xfrm>
              <a:custGeom>
                <a:avLst/>
                <a:gdLst>
                  <a:gd name="connsiteX0" fmla="*/ 45244 w 57150"/>
                  <a:gd name="connsiteY0" fmla="*/ 7144 h 57150"/>
                  <a:gd name="connsiteX1" fmla="*/ 54769 w 57150"/>
                  <a:gd name="connsiteY1" fmla="*/ 16669 h 57150"/>
                  <a:gd name="connsiteX2" fmla="*/ 54769 w 57150"/>
                  <a:gd name="connsiteY2" fmla="*/ 45244 h 57150"/>
                  <a:gd name="connsiteX3" fmla="*/ 45244 w 57150"/>
                  <a:gd name="connsiteY3" fmla="*/ 54769 h 57150"/>
                  <a:gd name="connsiteX4" fmla="*/ 16669 w 57150"/>
                  <a:gd name="connsiteY4" fmla="*/ 54769 h 57150"/>
                  <a:gd name="connsiteX5" fmla="*/ 7144 w 57150"/>
                  <a:gd name="connsiteY5" fmla="*/ 45244 h 57150"/>
                  <a:gd name="connsiteX6" fmla="*/ 7144 w 57150"/>
                  <a:gd name="connsiteY6" fmla="*/ 16669 h 57150"/>
                  <a:gd name="connsiteX7" fmla="*/ 16669 w 57150"/>
                  <a:gd name="connsiteY7" fmla="*/ 714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45244" y="7144"/>
                    </a:moveTo>
                    <a:cubicBezTo>
                      <a:pt x="50504" y="7144"/>
                      <a:pt x="54769" y="11408"/>
                      <a:pt x="54769" y="16669"/>
                    </a:cubicBezTo>
                    <a:lnTo>
                      <a:pt x="54769" y="45244"/>
                    </a:lnTo>
                    <a:cubicBezTo>
                      <a:pt x="54769" y="50504"/>
                      <a:pt x="50504" y="54769"/>
                      <a:pt x="45244" y="54769"/>
                    </a:cubicBezTo>
                    <a:lnTo>
                      <a:pt x="16669" y="54769"/>
                    </a:lnTo>
                    <a:cubicBezTo>
                      <a:pt x="11408" y="54769"/>
                      <a:pt x="7144" y="50504"/>
                      <a:pt x="7144" y="45244"/>
                    </a:cubicBezTo>
                    <a:lnTo>
                      <a:pt x="7144" y="16669"/>
                    </a:lnTo>
                    <a:cubicBezTo>
                      <a:pt x="7144" y="11408"/>
                      <a:pt x="11408" y="7144"/>
                      <a:pt x="16669" y="7144"/>
                    </a:cubicBezTo>
                    <a:close/>
                  </a:path>
                </a:pathLst>
              </a:custGeom>
              <a:grp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215" name="Freeform: Shape 214">
                <a:extLst>
                  <a:ext uri="{FF2B5EF4-FFF2-40B4-BE49-F238E27FC236}">
                    <a16:creationId xmlns:a16="http://schemas.microsoft.com/office/drawing/2014/main" id="{CE2B7399-F7CB-4B60-97AC-6B4C7EAF928F}"/>
                  </a:ext>
                </a:extLst>
              </p:cNvPr>
              <p:cNvSpPr/>
              <p:nvPr/>
            </p:nvSpPr>
            <p:spPr>
              <a:xfrm>
                <a:off x="6179344" y="3426619"/>
                <a:ext cx="57150" cy="57150"/>
              </a:xfrm>
              <a:custGeom>
                <a:avLst/>
                <a:gdLst>
                  <a:gd name="connsiteX0" fmla="*/ 45244 w 57150"/>
                  <a:gd name="connsiteY0" fmla="*/ 7144 h 57150"/>
                  <a:gd name="connsiteX1" fmla="*/ 54769 w 57150"/>
                  <a:gd name="connsiteY1" fmla="*/ 16669 h 57150"/>
                  <a:gd name="connsiteX2" fmla="*/ 54769 w 57150"/>
                  <a:gd name="connsiteY2" fmla="*/ 45244 h 57150"/>
                  <a:gd name="connsiteX3" fmla="*/ 45244 w 57150"/>
                  <a:gd name="connsiteY3" fmla="*/ 54769 h 57150"/>
                  <a:gd name="connsiteX4" fmla="*/ 16669 w 57150"/>
                  <a:gd name="connsiteY4" fmla="*/ 54769 h 57150"/>
                  <a:gd name="connsiteX5" fmla="*/ 7144 w 57150"/>
                  <a:gd name="connsiteY5" fmla="*/ 45244 h 57150"/>
                  <a:gd name="connsiteX6" fmla="*/ 7144 w 57150"/>
                  <a:gd name="connsiteY6" fmla="*/ 16669 h 57150"/>
                  <a:gd name="connsiteX7" fmla="*/ 16669 w 57150"/>
                  <a:gd name="connsiteY7" fmla="*/ 714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45244" y="7144"/>
                    </a:moveTo>
                    <a:cubicBezTo>
                      <a:pt x="50504" y="7144"/>
                      <a:pt x="54769" y="11408"/>
                      <a:pt x="54769" y="16669"/>
                    </a:cubicBezTo>
                    <a:lnTo>
                      <a:pt x="54769" y="45244"/>
                    </a:lnTo>
                    <a:cubicBezTo>
                      <a:pt x="54769" y="50504"/>
                      <a:pt x="50504" y="54769"/>
                      <a:pt x="45244" y="54769"/>
                    </a:cubicBezTo>
                    <a:lnTo>
                      <a:pt x="16669" y="54769"/>
                    </a:lnTo>
                    <a:cubicBezTo>
                      <a:pt x="11408" y="54769"/>
                      <a:pt x="7144" y="50504"/>
                      <a:pt x="7144" y="45244"/>
                    </a:cubicBezTo>
                    <a:lnTo>
                      <a:pt x="7144" y="16669"/>
                    </a:lnTo>
                    <a:cubicBezTo>
                      <a:pt x="7144" y="11408"/>
                      <a:pt x="11408" y="7144"/>
                      <a:pt x="16669" y="7144"/>
                    </a:cubicBezTo>
                    <a:close/>
                  </a:path>
                </a:pathLst>
              </a:custGeom>
              <a:grp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216" name="Freeform: Shape 215">
                <a:extLst>
                  <a:ext uri="{FF2B5EF4-FFF2-40B4-BE49-F238E27FC236}">
                    <a16:creationId xmlns:a16="http://schemas.microsoft.com/office/drawing/2014/main" id="{A736B58A-9E87-4FAC-A8A9-86A931E199C0}"/>
                  </a:ext>
                </a:extLst>
              </p:cNvPr>
              <p:cNvSpPr/>
              <p:nvPr/>
            </p:nvSpPr>
            <p:spPr>
              <a:xfrm>
                <a:off x="6065044" y="3521869"/>
                <a:ext cx="57150" cy="57150"/>
              </a:xfrm>
              <a:custGeom>
                <a:avLst/>
                <a:gdLst>
                  <a:gd name="connsiteX0" fmla="*/ 45244 w 57150"/>
                  <a:gd name="connsiteY0" fmla="*/ 7144 h 57150"/>
                  <a:gd name="connsiteX1" fmla="*/ 54769 w 57150"/>
                  <a:gd name="connsiteY1" fmla="*/ 16669 h 57150"/>
                  <a:gd name="connsiteX2" fmla="*/ 54769 w 57150"/>
                  <a:gd name="connsiteY2" fmla="*/ 45244 h 57150"/>
                  <a:gd name="connsiteX3" fmla="*/ 45244 w 57150"/>
                  <a:gd name="connsiteY3" fmla="*/ 54769 h 57150"/>
                  <a:gd name="connsiteX4" fmla="*/ 16669 w 57150"/>
                  <a:gd name="connsiteY4" fmla="*/ 54769 h 57150"/>
                  <a:gd name="connsiteX5" fmla="*/ 7144 w 57150"/>
                  <a:gd name="connsiteY5" fmla="*/ 45244 h 57150"/>
                  <a:gd name="connsiteX6" fmla="*/ 7144 w 57150"/>
                  <a:gd name="connsiteY6" fmla="*/ 16669 h 57150"/>
                  <a:gd name="connsiteX7" fmla="*/ 16669 w 57150"/>
                  <a:gd name="connsiteY7" fmla="*/ 714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45244" y="7144"/>
                    </a:moveTo>
                    <a:cubicBezTo>
                      <a:pt x="50504" y="7144"/>
                      <a:pt x="54769" y="11408"/>
                      <a:pt x="54769" y="16669"/>
                    </a:cubicBezTo>
                    <a:lnTo>
                      <a:pt x="54769" y="45244"/>
                    </a:lnTo>
                    <a:cubicBezTo>
                      <a:pt x="54769" y="50504"/>
                      <a:pt x="50504" y="54769"/>
                      <a:pt x="45244" y="54769"/>
                    </a:cubicBezTo>
                    <a:lnTo>
                      <a:pt x="16669" y="54769"/>
                    </a:lnTo>
                    <a:cubicBezTo>
                      <a:pt x="11408" y="54769"/>
                      <a:pt x="7144" y="50504"/>
                      <a:pt x="7144" y="45244"/>
                    </a:cubicBezTo>
                    <a:lnTo>
                      <a:pt x="7144" y="16669"/>
                    </a:lnTo>
                    <a:cubicBezTo>
                      <a:pt x="7144" y="11408"/>
                      <a:pt x="11408" y="7144"/>
                      <a:pt x="16669" y="7144"/>
                    </a:cubicBezTo>
                    <a:close/>
                  </a:path>
                </a:pathLst>
              </a:custGeom>
              <a:grp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217" name="Freeform: Shape 216">
                <a:extLst>
                  <a:ext uri="{FF2B5EF4-FFF2-40B4-BE49-F238E27FC236}">
                    <a16:creationId xmlns:a16="http://schemas.microsoft.com/office/drawing/2014/main" id="{E14AF5C4-D733-4B14-B517-846D30DD0511}"/>
                  </a:ext>
                </a:extLst>
              </p:cNvPr>
              <p:cNvSpPr/>
              <p:nvPr/>
            </p:nvSpPr>
            <p:spPr>
              <a:xfrm>
                <a:off x="5950744" y="3521869"/>
                <a:ext cx="57150" cy="57150"/>
              </a:xfrm>
              <a:custGeom>
                <a:avLst/>
                <a:gdLst>
                  <a:gd name="connsiteX0" fmla="*/ 45244 w 57150"/>
                  <a:gd name="connsiteY0" fmla="*/ 7144 h 57150"/>
                  <a:gd name="connsiteX1" fmla="*/ 54769 w 57150"/>
                  <a:gd name="connsiteY1" fmla="*/ 16669 h 57150"/>
                  <a:gd name="connsiteX2" fmla="*/ 54769 w 57150"/>
                  <a:gd name="connsiteY2" fmla="*/ 45244 h 57150"/>
                  <a:gd name="connsiteX3" fmla="*/ 45244 w 57150"/>
                  <a:gd name="connsiteY3" fmla="*/ 54769 h 57150"/>
                  <a:gd name="connsiteX4" fmla="*/ 16669 w 57150"/>
                  <a:gd name="connsiteY4" fmla="*/ 54769 h 57150"/>
                  <a:gd name="connsiteX5" fmla="*/ 7144 w 57150"/>
                  <a:gd name="connsiteY5" fmla="*/ 45244 h 57150"/>
                  <a:gd name="connsiteX6" fmla="*/ 7144 w 57150"/>
                  <a:gd name="connsiteY6" fmla="*/ 16669 h 57150"/>
                  <a:gd name="connsiteX7" fmla="*/ 16669 w 57150"/>
                  <a:gd name="connsiteY7" fmla="*/ 714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45244" y="7144"/>
                    </a:moveTo>
                    <a:cubicBezTo>
                      <a:pt x="50504" y="7144"/>
                      <a:pt x="54769" y="11408"/>
                      <a:pt x="54769" y="16669"/>
                    </a:cubicBezTo>
                    <a:lnTo>
                      <a:pt x="54769" y="45244"/>
                    </a:lnTo>
                    <a:cubicBezTo>
                      <a:pt x="54769" y="50504"/>
                      <a:pt x="50504" y="54769"/>
                      <a:pt x="45244" y="54769"/>
                    </a:cubicBezTo>
                    <a:lnTo>
                      <a:pt x="16669" y="54769"/>
                    </a:lnTo>
                    <a:cubicBezTo>
                      <a:pt x="11408" y="54769"/>
                      <a:pt x="7144" y="50504"/>
                      <a:pt x="7144" y="45244"/>
                    </a:cubicBezTo>
                    <a:lnTo>
                      <a:pt x="7144" y="16669"/>
                    </a:lnTo>
                    <a:cubicBezTo>
                      <a:pt x="7144" y="11408"/>
                      <a:pt x="11408" y="7144"/>
                      <a:pt x="16669" y="7144"/>
                    </a:cubicBezTo>
                    <a:close/>
                  </a:path>
                </a:pathLst>
              </a:custGeom>
              <a:grp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218" name="Freeform: Shape 217">
                <a:extLst>
                  <a:ext uri="{FF2B5EF4-FFF2-40B4-BE49-F238E27FC236}">
                    <a16:creationId xmlns:a16="http://schemas.microsoft.com/office/drawing/2014/main" id="{7EF46FE0-F614-4B1F-BA24-16740AFE9BF2}"/>
                  </a:ext>
                </a:extLst>
              </p:cNvPr>
              <p:cNvSpPr/>
              <p:nvPr/>
            </p:nvSpPr>
            <p:spPr>
              <a:xfrm>
                <a:off x="6179344" y="3521869"/>
                <a:ext cx="57150" cy="57150"/>
              </a:xfrm>
              <a:custGeom>
                <a:avLst/>
                <a:gdLst>
                  <a:gd name="connsiteX0" fmla="*/ 45244 w 57150"/>
                  <a:gd name="connsiteY0" fmla="*/ 7144 h 57150"/>
                  <a:gd name="connsiteX1" fmla="*/ 54769 w 57150"/>
                  <a:gd name="connsiteY1" fmla="*/ 16669 h 57150"/>
                  <a:gd name="connsiteX2" fmla="*/ 54769 w 57150"/>
                  <a:gd name="connsiteY2" fmla="*/ 45244 h 57150"/>
                  <a:gd name="connsiteX3" fmla="*/ 45244 w 57150"/>
                  <a:gd name="connsiteY3" fmla="*/ 54769 h 57150"/>
                  <a:gd name="connsiteX4" fmla="*/ 16669 w 57150"/>
                  <a:gd name="connsiteY4" fmla="*/ 54769 h 57150"/>
                  <a:gd name="connsiteX5" fmla="*/ 7144 w 57150"/>
                  <a:gd name="connsiteY5" fmla="*/ 45244 h 57150"/>
                  <a:gd name="connsiteX6" fmla="*/ 7144 w 57150"/>
                  <a:gd name="connsiteY6" fmla="*/ 16669 h 57150"/>
                  <a:gd name="connsiteX7" fmla="*/ 16669 w 57150"/>
                  <a:gd name="connsiteY7" fmla="*/ 714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45244" y="7144"/>
                    </a:moveTo>
                    <a:cubicBezTo>
                      <a:pt x="50504" y="7144"/>
                      <a:pt x="54769" y="11408"/>
                      <a:pt x="54769" y="16669"/>
                    </a:cubicBezTo>
                    <a:lnTo>
                      <a:pt x="54769" y="45244"/>
                    </a:lnTo>
                    <a:cubicBezTo>
                      <a:pt x="54769" y="50504"/>
                      <a:pt x="50504" y="54769"/>
                      <a:pt x="45244" y="54769"/>
                    </a:cubicBezTo>
                    <a:lnTo>
                      <a:pt x="16669" y="54769"/>
                    </a:lnTo>
                    <a:cubicBezTo>
                      <a:pt x="11408" y="54769"/>
                      <a:pt x="7144" y="50504"/>
                      <a:pt x="7144" y="45244"/>
                    </a:cubicBezTo>
                    <a:lnTo>
                      <a:pt x="7144" y="16669"/>
                    </a:lnTo>
                    <a:cubicBezTo>
                      <a:pt x="7144" y="11408"/>
                      <a:pt x="11408" y="7144"/>
                      <a:pt x="16669" y="7144"/>
                    </a:cubicBezTo>
                    <a:close/>
                  </a:path>
                </a:pathLst>
              </a:custGeom>
              <a:grp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219" name="Freeform: Shape 218">
                <a:extLst>
                  <a:ext uri="{FF2B5EF4-FFF2-40B4-BE49-F238E27FC236}">
                    <a16:creationId xmlns:a16="http://schemas.microsoft.com/office/drawing/2014/main" id="{6FC655A9-DD39-4939-A932-6C7FB36C0770}"/>
                  </a:ext>
                </a:extLst>
              </p:cNvPr>
              <p:cNvSpPr/>
              <p:nvPr/>
            </p:nvSpPr>
            <p:spPr>
              <a:xfrm>
                <a:off x="5945909" y="3193256"/>
                <a:ext cx="66675" cy="104775"/>
              </a:xfrm>
              <a:custGeom>
                <a:avLst/>
                <a:gdLst>
                  <a:gd name="connsiteX0" fmla="*/ 35791 w 66675"/>
                  <a:gd name="connsiteY0" fmla="*/ 102394 h 104775"/>
                  <a:gd name="connsiteX1" fmla="*/ 64366 w 66675"/>
                  <a:gd name="connsiteY1" fmla="*/ 69056 h 104775"/>
                  <a:gd name="connsiteX2" fmla="*/ 64366 w 66675"/>
                  <a:gd name="connsiteY2" fmla="*/ 40481 h 104775"/>
                  <a:gd name="connsiteX3" fmla="*/ 35791 w 66675"/>
                  <a:gd name="connsiteY3" fmla="*/ 7144 h 104775"/>
                  <a:gd name="connsiteX4" fmla="*/ 7216 w 66675"/>
                  <a:gd name="connsiteY4" fmla="*/ 40481 h 104775"/>
                  <a:gd name="connsiteX5" fmla="*/ 7216 w 66675"/>
                  <a:gd name="connsiteY5" fmla="*/ 69056 h 104775"/>
                  <a:gd name="connsiteX6" fmla="*/ 35791 w 66675"/>
                  <a:gd name="connsiteY6" fmla="*/ 1023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104775">
                    <a:moveTo>
                      <a:pt x="35791" y="102394"/>
                    </a:moveTo>
                    <a:cubicBezTo>
                      <a:pt x="52811" y="100927"/>
                      <a:pt x="65520" y="86099"/>
                      <a:pt x="64366" y="69056"/>
                    </a:cubicBezTo>
                    <a:lnTo>
                      <a:pt x="64366" y="40481"/>
                    </a:lnTo>
                    <a:cubicBezTo>
                      <a:pt x="65520" y="23438"/>
                      <a:pt x="52811" y="8611"/>
                      <a:pt x="35791" y="7144"/>
                    </a:cubicBezTo>
                    <a:cubicBezTo>
                      <a:pt x="18772" y="8611"/>
                      <a:pt x="6063" y="23438"/>
                      <a:pt x="7216" y="40481"/>
                    </a:cubicBezTo>
                    <a:lnTo>
                      <a:pt x="7216" y="69056"/>
                    </a:lnTo>
                    <a:cubicBezTo>
                      <a:pt x="6063" y="86099"/>
                      <a:pt x="18772" y="100927"/>
                      <a:pt x="35791" y="102394"/>
                    </a:cubicBezTo>
                    <a:close/>
                  </a:path>
                </a:pathLst>
              </a:custGeom>
              <a:grp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220" name="Freeform: Shape 219">
                <a:extLst>
                  <a:ext uri="{FF2B5EF4-FFF2-40B4-BE49-F238E27FC236}">
                    <a16:creationId xmlns:a16="http://schemas.microsoft.com/office/drawing/2014/main" id="{1CE9E460-D9C3-46B1-8338-92C384F3C29F}"/>
                  </a:ext>
                </a:extLst>
              </p:cNvPr>
              <p:cNvSpPr/>
              <p:nvPr/>
            </p:nvSpPr>
            <p:spPr>
              <a:xfrm>
                <a:off x="6174509" y="3193256"/>
                <a:ext cx="66675" cy="104775"/>
              </a:xfrm>
              <a:custGeom>
                <a:avLst/>
                <a:gdLst>
                  <a:gd name="connsiteX0" fmla="*/ 35791 w 66675"/>
                  <a:gd name="connsiteY0" fmla="*/ 102394 h 104775"/>
                  <a:gd name="connsiteX1" fmla="*/ 64366 w 66675"/>
                  <a:gd name="connsiteY1" fmla="*/ 69056 h 104775"/>
                  <a:gd name="connsiteX2" fmla="*/ 64366 w 66675"/>
                  <a:gd name="connsiteY2" fmla="*/ 40481 h 104775"/>
                  <a:gd name="connsiteX3" fmla="*/ 35791 w 66675"/>
                  <a:gd name="connsiteY3" fmla="*/ 7144 h 104775"/>
                  <a:gd name="connsiteX4" fmla="*/ 7216 w 66675"/>
                  <a:gd name="connsiteY4" fmla="*/ 40481 h 104775"/>
                  <a:gd name="connsiteX5" fmla="*/ 7216 w 66675"/>
                  <a:gd name="connsiteY5" fmla="*/ 69056 h 104775"/>
                  <a:gd name="connsiteX6" fmla="*/ 35791 w 66675"/>
                  <a:gd name="connsiteY6" fmla="*/ 1023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104775">
                    <a:moveTo>
                      <a:pt x="35791" y="102394"/>
                    </a:moveTo>
                    <a:cubicBezTo>
                      <a:pt x="52811" y="100927"/>
                      <a:pt x="65520" y="86099"/>
                      <a:pt x="64366" y="69056"/>
                    </a:cubicBezTo>
                    <a:lnTo>
                      <a:pt x="64366" y="40481"/>
                    </a:lnTo>
                    <a:cubicBezTo>
                      <a:pt x="65520" y="23438"/>
                      <a:pt x="52811" y="8611"/>
                      <a:pt x="35791" y="7144"/>
                    </a:cubicBezTo>
                    <a:cubicBezTo>
                      <a:pt x="18772" y="8611"/>
                      <a:pt x="6063" y="23438"/>
                      <a:pt x="7216" y="40481"/>
                    </a:cubicBezTo>
                    <a:lnTo>
                      <a:pt x="7216" y="69056"/>
                    </a:lnTo>
                    <a:cubicBezTo>
                      <a:pt x="6063" y="86099"/>
                      <a:pt x="18772" y="100927"/>
                      <a:pt x="35791" y="102394"/>
                    </a:cubicBezTo>
                    <a:close/>
                  </a:path>
                </a:pathLst>
              </a:custGeom>
              <a:grpFill/>
              <a:ln w="9525" cap="flat">
                <a:noFill/>
                <a:prstDash val="solid"/>
                <a:miter/>
              </a:ln>
            </p:spPr>
            <p:txBody>
              <a:bodyPr rtlCol="0" anchor="ctr"/>
              <a:lstStyle/>
              <a:p>
                <a:pPr defTabSz="914309">
                  <a:defRPr/>
                </a:pPr>
                <a:endParaRPr lang="en-IN">
                  <a:solidFill>
                    <a:srgbClr val="505050"/>
                  </a:solidFill>
                  <a:latin typeface="Segoe UI"/>
                </a:endParaRPr>
              </a:p>
            </p:txBody>
          </p:sp>
        </p:grpSp>
        <p:grpSp>
          <p:nvGrpSpPr>
            <p:cNvPr id="190" name="Graphic 2369">
              <a:extLst>
                <a:ext uri="{FF2B5EF4-FFF2-40B4-BE49-F238E27FC236}">
                  <a16:creationId xmlns:a16="http://schemas.microsoft.com/office/drawing/2014/main" id="{5CEA8B05-2235-457B-ADFA-239DBA5D35DC}"/>
                </a:ext>
              </a:extLst>
            </p:cNvPr>
            <p:cNvGrpSpPr/>
            <p:nvPr/>
          </p:nvGrpSpPr>
          <p:grpSpPr>
            <a:xfrm>
              <a:off x="10885854" y="1232046"/>
              <a:ext cx="141331" cy="112483"/>
              <a:chOff x="5632609" y="3058001"/>
              <a:chExt cx="923925" cy="735330"/>
            </a:xfrm>
            <a:solidFill>
              <a:srgbClr val="00188F"/>
            </a:solidFill>
          </p:grpSpPr>
          <p:sp>
            <p:nvSpPr>
              <p:cNvPr id="208" name="Freeform: Shape 207">
                <a:extLst>
                  <a:ext uri="{FF2B5EF4-FFF2-40B4-BE49-F238E27FC236}">
                    <a16:creationId xmlns:a16="http://schemas.microsoft.com/office/drawing/2014/main" id="{1F9E8F73-F75B-4E81-9F00-136C014404D7}"/>
                  </a:ext>
                </a:extLst>
              </p:cNvPr>
              <p:cNvSpPr/>
              <p:nvPr/>
            </p:nvSpPr>
            <p:spPr>
              <a:xfrm>
                <a:off x="5985986" y="3574256"/>
                <a:ext cx="219075" cy="219075"/>
              </a:xfrm>
              <a:custGeom>
                <a:avLst/>
                <a:gdLst>
                  <a:gd name="connsiteX0" fmla="*/ 216694 w 219075"/>
                  <a:gd name="connsiteY0" fmla="*/ 111919 h 219075"/>
                  <a:gd name="connsiteX1" fmla="*/ 111919 w 219075"/>
                  <a:gd name="connsiteY1" fmla="*/ 216694 h 219075"/>
                  <a:gd name="connsiteX2" fmla="*/ 7144 w 219075"/>
                  <a:gd name="connsiteY2" fmla="*/ 111919 h 219075"/>
                  <a:gd name="connsiteX3" fmla="*/ 111919 w 219075"/>
                  <a:gd name="connsiteY3" fmla="*/ 7144 h 219075"/>
                  <a:gd name="connsiteX4" fmla="*/ 216694 w 219075"/>
                  <a:gd name="connsiteY4" fmla="*/ 111919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219075">
                    <a:moveTo>
                      <a:pt x="216694" y="111919"/>
                    </a:moveTo>
                    <a:cubicBezTo>
                      <a:pt x="216694" y="169784"/>
                      <a:pt x="169784" y="216694"/>
                      <a:pt x="111919" y="216694"/>
                    </a:cubicBezTo>
                    <a:cubicBezTo>
                      <a:pt x="54053" y="216694"/>
                      <a:pt x="7144" y="169784"/>
                      <a:pt x="7144" y="111919"/>
                    </a:cubicBezTo>
                    <a:cubicBezTo>
                      <a:pt x="7144" y="54053"/>
                      <a:pt x="54053" y="7144"/>
                      <a:pt x="111919" y="7144"/>
                    </a:cubicBezTo>
                    <a:cubicBezTo>
                      <a:pt x="169784" y="7144"/>
                      <a:pt x="216694" y="54053"/>
                      <a:pt x="216694" y="111919"/>
                    </a:cubicBezTo>
                    <a:close/>
                  </a:path>
                </a:pathLst>
              </a:custGeom>
              <a:grp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209" name="Freeform: Shape 208">
                <a:extLst>
                  <a:ext uri="{FF2B5EF4-FFF2-40B4-BE49-F238E27FC236}">
                    <a16:creationId xmlns:a16="http://schemas.microsoft.com/office/drawing/2014/main" id="{70A55E9B-8C0C-4FE9-A0D4-9C9B3020AD8D}"/>
                  </a:ext>
                </a:extLst>
              </p:cNvPr>
              <p:cNvSpPr/>
              <p:nvPr/>
            </p:nvSpPr>
            <p:spPr>
              <a:xfrm>
                <a:off x="5864066" y="3391376"/>
                <a:ext cx="457200" cy="180975"/>
              </a:xfrm>
              <a:custGeom>
                <a:avLst/>
                <a:gdLst>
                  <a:gd name="connsiteX0" fmla="*/ 375761 w 457200"/>
                  <a:gd name="connsiteY0" fmla="*/ 180499 h 180975"/>
                  <a:gd name="connsiteX1" fmla="*/ 458629 w 457200"/>
                  <a:gd name="connsiteY1" fmla="*/ 91916 h 180975"/>
                  <a:gd name="connsiteX2" fmla="*/ 233839 w 457200"/>
                  <a:gd name="connsiteY2" fmla="*/ 7144 h 180975"/>
                  <a:gd name="connsiteX3" fmla="*/ 7144 w 457200"/>
                  <a:gd name="connsiteY3" fmla="*/ 92869 h 180975"/>
                  <a:gd name="connsiteX4" fmla="*/ 89059 w 457200"/>
                  <a:gd name="connsiteY4" fmla="*/ 180499 h 180975"/>
                  <a:gd name="connsiteX5" fmla="*/ 232886 w 457200"/>
                  <a:gd name="connsiteY5" fmla="*/ 126206 h 180975"/>
                  <a:gd name="connsiteX6" fmla="*/ 375761 w 457200"/>
                  <a:gd name="connsiteY6" fmla="*/ 18049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180975">
                    <a:moveTo>
                      <a:pt x="375761" y="180499"/>
                    </a:moveTo>
                    <a:lnTo>
                      <a:pt x="458629" y="91916"/>
                    </a:lnTo>
                    <a:cubicBezTo>
                      <a:pt x="458629" y="91916"/>
                      <a:pt x="376714" y="7144"/>
                      <a:pt x="233839" y="7144"/>
                    </a:cubicBezTo>
                    <a:cubicBezTo>
                      <a:pt x="90964" y="7144"/>
                      <a:pt x="7144" y="92869"/>
                      <a:pt x="7144" y="92869"/>
                    </a:cubicBezTo>
                    <a:lnTo>
                      <a:pt x="89059" y="180499"/>
                    </a:lnTo>
                    <a:cubicBezTo>
                      <a:pt x="89059" y="180499"/>
                      <a:pt x="152876" y="126206"/>
                      <a:pt x="232886" y="126206"/>
                    </a:cubicBezTo>
                    <a:cubicBezTo>
                      <a:pt x="312896" y="126206"/>
                      <a:pt x="375761" y="180499"/>
                      <a:pt x="375761" y="180499"/>
                    </a:cubicBezTo>
                    <a:close/>
                  </a:path>
                </a:pathLst>
              </a:custGeom>
              <a:grp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210" name="Freeform: Shape 209">
                <a:extLst>
                  <a:ext uri="{FF2B5EF4-FFF2-40B4-BE49-F238E27FC236}">
                    <a16:creationId xmlns:a16="http://schemas.microsoft.com/office/drawing/2014/main" id="{D9870B95-8284-4734-8CA4-67542BDC3449}"/>
                  </a:ext>
                </a:extLst>
              </p:cNvPr>
              <p:cNvSpPr/>
              <p:nvPr/>
            </p:nvSpPr>
            <p:spPr>
              <a:xfrm>
                <a:off x="5748814" y="3225641"/>
                <a:ext cx="695325" cy="228600"/>
              </a:xfrm>
              <a:custGeom>
                <a:avLst/>
                <a:gdLst>
                  <a:gd name="connsiteX0" fmla="*/ 605314 w 695325"/>
                  <a:gd name="connsiteY0" fmla="*/ 224314 h 228600"/>
                  <a:gd name="connsiteX1" fmla="*/ 688181 w 695325"/>
                  <a:gd name="connsiteY1" fmla="*/ 135731 h 228600"/>
                  <a:gd name="connsiteX2" fmla="*/ 348139 w 695325"/>
                  <a:gd name="connsiteY2" fmla="*/ 7144 h 228600"/>
                  <a:gd name="connsiteX3" fmla="*/ 7144 w 695325"/>
                  <a:gd name="connsiteY3" fmla="*/ 135731 h 228600"/>
                  <a:gd name="connsiteX4" fmla="*/ 90011 w 695325"/>
                  <a:gd name="connsiteY4" fmla="*/ 224314 h 228600"/>
                  <a:gd name="connsiteX5" fmla="*/ 348139 w 695325"/>
                  <a:gd name="connsiteY5" fmla="*/ 126206 h 228600"/>
                  <a:gd name="connsiteX6" fmla="*/ 605314 w 695325"/>
                  <a:gd name="connsiteY6" fmla="*/ 22431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325" h="228600">
                    <a:moveTo>
                      <a:pt x="605314" y="224314"/>
                    </a:moveTo>
                    <a:lnTo>
                      <a:pt x="688181" y="135731"/>
                    </a:lnTo>
                    <a:cubicBezTo>
                      <a:pt x="688181" y="135731"/>
                      <a:pt x="556736" y="7144"/>
                      <a:pt x="348139" y="7144"/>
                    </a:cubicBezTo>
                    <a:cubicBezTo>
                      <a:pt x="139541" y="7144"/>
                      <a:pt x="7144" y="135731"/>
                      <a:pt x="7144" y="135731"/>
                    </a:cubicBezTo>
                    <a:lnTo>
                      <a:pt x="90011" y="224314"/>
                    </a:lnTo>
                    <a:cubicBezTo>
                      <a:pt x="90011" y="224314"/>
                      <a:pt x="207169" y="126206"/>
                      <a:pt x="348139" y="126206"/>
                    </a:cubicBezTo>
                    <a:cubicBezTo>
                      <a:pt x="489109" y="126206"/>
                      <a:pt x="605314" y="224314"/>
                      <a:pt x="605314" y="224314"/>
                    </a:cubicBezTo>
                    <a:close/>
                  </a:path>
                </a:pathLst>
              </a:custGeom>
              <a:grp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211" name="Freeform: Shape 210">
                <a:extLst>
                  <a:ext uri="{FF2B5EF4-FFF2-40B4-BE49-F238E27FC236}">
                    <a16:creationId xmlns:a16="http://schemas.microsoft.com/office/drawing/2014/main" id="{B086A998-6E51-46FE-B19D-7F58C2747D7D}"/>
                  </a:ext>
                </a:extLst>
              </p:cNvPr>
              <p:cNvSpPr/>
              <p:nvPr/>
            </p:nvSpPr>
            <p:spPr>
              <a:xfrm>
                <a:off x="5632609" y="3058001"/>
                <a:ext cx="923925" cy="266700"/>
              </a:xfrm>
              <a:custGeom>
                <a:avLst/>
                <a:gdLst>
                  <a:gd name="connsiteX0" fmla="*/ 836771 w 923925"/>
                  <a:gd name="connsiteY0" fmla="*/ 269081 h 266700"/>
                  <a:gd name="connsiteX1" fmla="*/ 921544 w 923925"/>
                  <a:gd name="connsiteY1" fmla="*/ 178594 h 266700"/>
                  <a:gd name="connsiteX2" fmla="*/ 465296 w 923925"/>
                  <a:gd name="connsiteY2" fmla="*/ 7144 h 266700"/>
                  <a:gd name="connsiteX3" fmla="*/ 7144 w 923925"/>
                  <a:gd name="connsiteY3" fmla="*/ 178594 h 266700"/>
                  <a:gd name="connsiteX4" fmla="*/ 91916 w 923925"/>
                  <a:gd name="connsiteY4" fmla="*/ 269081 h 266700"/>
                  <a:gd name="connsiteX5" fmla="*/ 465296 w 923925"/>
                  <a:gd name="connsiteY5" fmla="*/ 127159 h 266700"/>
                  <a:gd name="connsiteX6" fmla="*/ 836771 w 923925"/>
                  <a:gd name="connsiteY6" fmla="*/ 269081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3925" h="266700">
                    <a:moveTo>
                      <a:pt x="836771" y="269081"/>
                    </a:moveTo>
                    <a:lnTo>
                      <a:pt x="921544" y="178594"/>
                    </a:lnTo>
                    <a:cubicBezTo>
                      <a:pt x="921544" y="178594"/>
                      <a:pt x="745331" y="7144"/>
                      <a:pt x="465296" y="7144"/>
                    </a:cubicBezTo>
                    <a:cubicBezTo>
                      <a:pt x="185261" y="7144"/>
                      <a:pt x="7144" y="178594"/>
                      <a:pt x="7144" y="178594"/>
                    </a:cubicBezTo>
                    <a:lnTo>
                      <a:pt x="91916" y="269081"/>
                    </a:lnTo>
                    <a:cubicBezTo>
                      <a:pt x="91916" y="269081"/>
                      <a:pt x="240506" y="127159"/>
                      <a:pt x="465296" y="127159"/>
                    </a:cubicBezTo>
                    <a:cubicBezTo>
                      <a:pt x="690086" y="127159"/>
                      <a:pt x="836771" y="269081"/>
                      <a:pt x="836771" y="269081"/>
                    </a:cubicBezTo>
                    <a:close/>
                  </a:path>
                </a:pathLst>
              </a:custGeom>
              <a:grpFill/>
              <a:ln w="9525" cap="flat">
                <a:noFill/>
                <a:prstDash val="solid"/>
                <a:miter/>
              </a:ln>
            </p:spPr>
            <p:txBody>
              <a:bodyPr rtlCol="0" anchor="ctr"/>
              <a:lstStyle/>
              <a:p>
                <a:pPr defTabSz="914309">
                  <a:defRPr/>
                </a:pPr>
                <a:endParaRPr lang="en-IN">
                  <a:solidFill>
                    <a:srgbClr val="505050"/>
                  </a:solidFill>
                  <a:latin typeface="Segoe UI"/>
                </a:endParaRPr>
              </a:p>
            </p:txBody>
          </p:sp>
        </p:grpSp>
        <p:grpSp>
          <p:nvGrpSpPr>
            <p:cNvPr id="191" name="Group 190">
              <a:extLst>
                <a:ext uri="{FF2B5EF4-FFF2-40B4-BE49-F238E27FC236}">
                  <a16:creationId xmlns:a16="http://schemas.microsoft.com/office/drawing/2014/main" id="{BC3BCDA2-5B64-4891-8748-94DAF31F9759}"/>
                </a:ext>
              </a:extLst>
            </p:cNvPr>
            <p:cNvGrpSpPr/>
            <p:nvPr/>
          </p:nvGrpSpPr>
          <p:grpSpPr>
            <a:xfrm>
              <a:off x="10239933" y="1598196"/>
              <a:ext cx="186439" cy="111246"/>
              <a:chOff x="6178009" y="3441668"/>
              <a:chExt cx="749958" cy="482815"/>
            </a:xfrm>
            <a:solidFill>
              <a:srgbClr val="00188F"/>
            </a:solidFill>
          </p:grpSpPr>
          <p:grpSp>
            <p:nvGrpSpPr>
              <p:cNvPr id="201" name="Graphic 38">
                <a:extLst>
                  <a:ext uri="{FF2B5EF4-FFF2-40B4-BE49-F238E27FC236}">
                    <a16:creationId xmlns:a16="http://schemas.microsoft.com/office/drawing/2014/main" id="{1D9965AE-A27A-432B-98A4-F1F722B216F7}"/>
                  </a:ext>
                </a:extLst>
              </p:cNvPr>
              <p:cNvGrpSpPr/>
              <p:nvPr/>
            </p:nvGrpSpPr>
            <p:grpSpPr>
              <a:xfrm>
                <a:off x="6178009" y="3441668"/>
                <a:ext cx="749958" cy="482815"/>
                <a:chOff x="5875164" y="3158650"/>
                <a:chExt cx="634940" cy="408766"/>
              </a:xfrm>
              <a:grpFill/>
            </p:grpSpPr>
            <p:sp>
              <p:nvSpPr>
                <p:cNvPr id="205" name="Freeform: Shape 204">
                  <a:extLst>
                    <a:ext uri="{FF2B5EF4-FFF2-40B4-BE49-F238E27FC236}">
                      <a16:creationId xmlns:a16="http://schemas.microsoft.com/office/drawing/2014/main" id="{FEF5C0C0-A744-43EB-B224-7CE8D7112299}"/>
                    </a:ext>
                  </a:extLst>
                </p:cNvPr>
                <p:cNvSpPr/>
                <p:nvPr/>
              </p:nvSpPr>
              <p:spPr>
                <a:xfrm>
                  <a:off x="5875164" y="3251142"/>
                  <a:ext cx="546292" cy="316274"/>
                </a:xfrm>
                <a:custGeom>
                  <a:avLst/>
                  <a:gdLst/>
                  <a:ahLst/>
                  <a:cxnLst/>
                  <a:rect l="0" t="0" r="0" b="0"/>
                  <a:pathLst>
                    <a:path w="546292" h="316274">
                      <a:moveTo>
                        <a:pt x="533588" y="309320"/>
                      </a:moveTo>
                      <a:lnTo>
                        <a:pt x="16048" y="309320"/>
                      </a:lnTo>
                      <a:lnTo>
                        <a:pt x="16048" y="16048"/>
                      </a:lnTo>
                      <a:lnTo>
                        <a:pt x="533588" y="16048"/>
                      </a:lnTo>
                      <a:lnTo>
                        <a:pt x="533588" y="309320"/>
                      </a:lnTo>
                      <a:close/>
                      <a:moveTo>
                        <a:pt x="36174" y="290631"/>
                      </a:moveTo>
                      <a:lnTo>
                        <a:pt x="514899" y="290631"/>
                      </a:lnTo>
                      <a:lnTo>
                        <a:pt x="514899" y="36174"/>
                      </a:lnTo>
                      <a:lnTo>
                        <a:pt x="36174" y="36174"/>
                      </a:lnTo>
                      <a:lnTo>
                        <a:pt x="36174" y="290631"/>
                      </a:lnTo>
                      <a:close/>
                    </a:path>
                  </a:pathLst>
                </a:custGeom>
                <a:grpFill/>
                <a:ln w="14177" cap="flat">
                  <a:noFill/>
                  <a:prstDash val="solid"/>
                  <a:miter/>
                </a:ln>
              </p:spPr>
              <p:txBody>
                <a:bodyPr/>
                <a:lstStyle/>
                <a:p>
                  <a:pPr defTabSz="932504">
                    <a:defRPr/>
                  </a:pPr>
                  <a:endParaRPr lang="en-US" sz="1836" kern="0">
                    <a:solidFill>
                      <a:srgbClr val="353535"/>
                    </a:solidFill>
                    <a:latin typeface="Segoe UI Semilight"/>
                  </a:endParaRPr>
                </a:p>
              </p:txBody>
            </p:sp>
            <p:sp>
              <p:nvSpPr>
                <p:cNvPr id="206" name="Freeform: Shape 205">
                  <a:extLst>
                    <a:ext uri="{FF2B5EF4-FFF2-40B4-BE49-F238E27FC236}">
                      <a16:creationId xmlns:a16="http://schemas.microsoft.com/office/drawing/2014/main" id="{75FD4BE0-8D6A-4490-845D-26AD2D7A6FF7}"/>
                    </a:ext>
                  </a:extLst>
                </p:cNvPr>
                <p:cNvSpPr/>
                <p:nvPr/>
              </p:nvSpPr>
              <p:spPr>
                <a:xfrm>
                  <a:off x="5933622" y="3210404"/>
                  <a:ext cx="531916" cy="301898"/>
                </a:xfrm>
                <a:custGeom>
                  <a:avLst/>
                  <a:gdLst/>
                  <a:ahLst/>
                  <a:cxnLst/>
                  <a:rect l="0" t="0" r="0" b="0"/>
                  <a:pathLst>
                    <a:path w="531916" h="301898">
                      <a:moveTo>
                        <a:pt x="518259" y="298304"/>
                      </a:moveTo>
                      <a:lnTo>
                        <a:pt x="469380" y="298304"/>
                      </a:lnTo>
                      <a:cubicBezTo>
                        <a:pt x="463630" y="298304"/>
                        <a:pt x="459317" y="293991"/>
                        <a:pt x="459317" y="288241"/>
                      </a:cubicBezTo>
                      <a:lnTo>
                        <a:pt x="459317" y="78350"/>
                      </a:lnTo>
                      <a:lnTo>
                        <a:pt x="19408" y="78350"/>
                      </a:lnTo>
                      <a:cubicBezTo>
                        <a:pt x="15095" y="78350"/>
                        <a:pt x="10782" y="74037"/>
                        <a:pt x="10782" y="68287"/>
                      </a:cubicBezTo>
                      <a:lnTo>
                        <a:pt x="10782" y="20845"/>
                      </a:lnTo>
                      <a:cubicBezTo>
                        <a:pt x="10782" y="15095"/>
                        <a:pt x="15095" y="10782"/>
                        <a:pt x="20845" y="10782"/>
                      </a:cubicBezTo>
                      <a:lnTo>
                        <a:pt x="518259" y="10782"/>
                      </a:lnTo>
                      <a:cubicBezTo>
                        <a:pt x="524009" y="10782"/>
                        <a:pt x="528322" y="15095"/>
                        <a:pt x="528322" y="20845"/>
                      </a:cubicBezTo>
                      <a:lnTo>
                        <a:pt x="528322" y="288241"/>
                      </a:lnTo>
                      <a:cubicBezTo>
                        <a:pt x="528322" y="293991"/>
                        <a:pt x="524009" y="298304"/>
                        <a:pt x="518259" y="298304"/>
                      </a:cubicBezTo>
                      <a:close/>
                      <a:moveTo>
                        <a:pt x="479443" y="278178"/>
                      </a:moveTo>
                      <a:lnTo>
                        <a:pt x="508196" y="278178"/>
                      </a:lnTo>
                      <a:lnTo>
                        <a:pt x="508196" y="30909"/>
                      </a:lnTo>
                      <a:lnTo>
                        <a:pt x="29471" y="30909"/>
                      </a:lnTo>
                      <a:lnTo>
                        <a:pt x="29471" y="59661"/>
                      </a:lnTo>
                      <a:lnTo>
                        <a:pt x="469380" y="59661"/>
                      </a:lnTo>
                      <a:cubicBezTo>
                        <a:pt x="475131" y="59661"/>
                        <a:pt x="479443" y="63974"/>
                        <a:pt x="479443" y="69724"/>
                      </a:cubicBezTo>
                      <a:lnTo>
                        <a:pt x="479443" y="278178"/>
                      </a:lnTo>
                      <a:close/>
                    </a:path>
                  </a:pathLst>
                </a:custGeom>
                <a:grpFill/>
                <a:ln w="9525" cap="flat">
                  <a:noFill/>
                  <a:prstDash val="solid"/>
                  <a:miter/>
                </a:ln>
              </p:spPr>
              <p:txBody>
                <a:bodyPr/>
                <a:lstStyle/>
                <a:p>
                  <a:pPr defTabSz="932504">
                    <a:defRPr/>
                  </a:pPr>
                  <a:endParaRPr lang="en-US" sz="1836" kern="0">
                    <a:solidFill>
                      <a:srgbClr val="353535"/>
                    </a:solidFill>
                    <a:latin typeface="Segoe UI Semilight"/>
                  </a:endParaRPr>
                </a:p>
              </p:txBody>
            </p:sp>
            <p:sp>
              <p:nvSpPr>
                <p:cNvPr id="207" name="Freeform: Shape 206">
                  <a:extLst>
                    <a:ext uri="{FF2B5EF4-FFF2-40B4-BE49-F238E27FC236}">
                      <a16:creationId xmlns:a16="http://schemas.microsoft.com/office/drawing/2014/main" id="{109F685E-AAB5-432E-BA77-DB368FEFDDE5}"/>
                    </a:ext>
                  </a:extLst>
                </p:cNvPr>
                <p:cNvSpPr/>
                <p:nvPr/>
              </p:nvSpPr>
              <p:spPr>
                <a:xfrm>
                  <a:off x="5978188" y="3158650"/>
                  <a:ext cx="531916" cy="301898"/>
                </a:xfrm>
                <a:custGeom>
                  <a:avLst/>
                  <a:gdLst/>
                  <a:ahLst/>
                  <a:cxnLst/>
                  <a:rect l="0" t="0" r="0" b="0"/>
                  <a:pathLst>
                    <a:path w="531916" h="301898">
                      <a:moveTo>
                        <a:pt x="519697" y="304055"/>
                      </a:moveTo>
                      <a:lnTo>
                        <a:pt x="472255" y="304055"/>
                      </a:lnTo>
                      <a:cubicBezTo>
                        <a:pt x="466505" y="304055"/>
                        <a:pt x="462192" y="299742"/>
                        <a:pt x="462192" y="293991"/>
                      </a:cubicBezTo>
                      <a:lnTo>
                        <a:pt x="462192" y="78350"/>
                      </a:lnTo>
                      <a:lnTo>
                        <a:pt x="20845" y="78350"/>
                      </a:lnTo>
                      <a:cubicBezTo>
                        <a:pt x="16533" y="78350"/>
                        <a:pt x="10782" y="74037"/>
                        <a:pt x="10782" y="68287"/>
                      </a:cubicBezTo>
                      <a:lnTo>
                        <a:pt x="10782" y="20845"/>
                      </a:lnTo>
                      <a:cubicBezTo>
                        <a:pt x="10782" y="15095"/>
                        <a:pt x="16533" y="10782"/>
                        <a:pt x="20845" y="10782"/>
                      </a:cubicBezTo>
                      <a:lnTo>
                        <a:pt x="519697" y="10782"/>
                      </a:lnTo>
                      <a:cubicBezTo>
                        <a:pt x="525447" y="10782"/>
                        <a:pt x="529760" y="15095"/>
                        <a:pt x="529760" y="20845"/>
                      </a:cubicBezTo>
                      <a:lnTo>
                        <a:pt x="529760" y="295429"/>
                      </a:lnTo>
                      <a:cubicBezTo>
                        <a:pt x="529760" y="299742"/>
                        <a:pt x="525447" y="304055"/>
                        <a:pt x="519697" y="304055"/>
                      </a:cubicBezTo>
                      <a:close/>
                      <a:moveTo>
                        <a:pt x="482319" y="285366"/>
                      </a:moveTo>
                      <a:lnTo>
                        <a:pt x="511071" y="285366"/>
                      </a:lnTo>
                      <a:lnTo>
                        <a:pt x="511071" y="30909"/>
                      </a:lnTo>
                      <a:lnTo>
                        <a:pt x="30909" y="30909"/>
                      </a:lnTo>
                      <a:lnTo>
                        <a:pt x="30909" y="59661"/>
                      </a:lnTo>
                      <a:lnTo>
                        <a:pt x="472255" y="59661"/>
                      </a:lnTo>
                      <a:cubicBezTo>
                        <a:pt x="478006" y="59661"/>
                        <a:pt x="482319" y="63974"/>
                        <a:pt x="482319" y="69724"/>
                      </a:cubicBezTo>
                      <a:lnTo>
                        <a:pt x="482319" y="285366"/>
                      </a:lnTo>
                      <a:close/>
                    </a:path>
                  </a:pathLst>
                </a:custGeom>
                <a:grpFill/>
                <a:ln w="9525" cap="flat">
                  <a:noFill/>
                  <a:prstDash val="solid"/>
                  <a:miter/>
                </a:ln>
              </p:spPr>
              <p:txBody>
                <a:bodyPr/>
                <a:lstStyle/>
                <a:p>
                  <a:pPr defTabSz="932504">
                    <a:defRPr/>
                  </a:pPr>
                  <a:endParaRPr lang="en-US" sz="1836" kern="0">
                    <a:solidFill>
                      <a:srgbClr val="353535"/>
                    </a:solidFill>
                    <a:latin typeface="Segoe UI Semilight"/>
                  </a:endParaRPr>
                </a:p>
              </p:txBody>
            </p:sp>
          </p:grpSp>
          <p:grpSp>
            <p:nvGrpSpPr>
              <p:cNvPr id="202" name="Group 201">
                <a:extLst>
                  <a:ext uri="{FF2B5EF4-FFF2-40B4-BE49-F238E27FC236}">
                    <a16:creationId xmlns:a16="http://schemas.microsoft.com/office/drawing/2014/main" id="{2B5B049F-F6BA-4CB3-B83E-B8E7B6EA5501}"/>
                  </a:ext>
                </a:extLst>
              </p:cNvPr>
              <p:cNvGrpSpPr/>
              <p:nvPr/>
            </p:nvGrpSpPr>
            <p:grpSpPr>
              <a:xfrm>
                <a:off x="6418453" y="3619042"/>
                <a:ext cx="148082" cy="246802"/>
                <a:chOff x="6065044" y="3378994"/>
                <a:chExt cx="57150" cy="95250"/>
              </a:xfrm>
              <a:grpFill/>
            </p:grpSpPr>
            <p:sp>
              <p:nvSpPr>
                <p:cNvPr id="203" name="Freeform: Shape 202">
                  <a:extLst>
                    <a:ext uri="{FF2B5EF4-FFF2-40B4-BE49-F238E27FC236}">
                      <a16:creationId xmlns:a16="http://schemas.microsoft.com/office/drawing/2014/main" id="{41FC8743-39C1-4665-A1E5-DECBA875B03F}"/>
                    </a:ext>
                  </a:extLst>
                </p:cNvPr>
                <p:cNvSpPr/>
                <p:nvPr/>
              </p:nvSpPr>
              <p:spPr>
                <a:xfrm>
                  <a:off x="6065044" y="3388519"/>
                  <a:ext cx="57150" cy="76200"/>
                </a:xfrm>
                <a:custGeom>
                  <a:avLst/>
                  <a:gdLst/>
                  <a:ahLst/>
                  <a:cxnLst/>
                  <a:rect l="0" t="0" r="0" b="0"/>
                  <a:pathLst>
                    <a:path w="57150" h="76200">
                      <a:moveTo>
                        <a:pt x="30947" y="73819"/>
                      </a:moveTo>
                      <a:cubicBezTo>
                        <a:pt x="18240" y="73819"/>
                        <a:pt x="8011" y="66189"/>
                        <a:pt x="7163" y="56083"/>
                      </a:cubicBezTo>
                      <a:cubicBezTo>
                        <a:pt x="6944" y="53464"/>
                        <a:pt x="8887" y="51159"/>
                        <a:pt x="11506" y="50940"/>
                      </a:cubicBezTo>
                      <a:cubicBezTo>
                        <a:pt x="14087" y="50673"/>
                        <a:pt x="16431" y="52664"/>
                        <a:pt x="16650" y="55283"/>
                      </a:cubicBezTo>
                      <a:cubicBezTo>
                        <a:pt x="17069" y="60255"/>
                        <a:pt x="23479" y="64294"/>
                        <a:pt x="30937" y="64294"/>
                      </a:cubicBezTo>
                      <a:cubicBezTo>
                        <a:pt x="38691" y="64294"/>
                        <a:pt x="45234" y="59931"/>
                        <a:pt x="45234" y="54769"/>
                      </a:cubicBezTo>
                      <a:cubicBezTo>
                        <a:pt x="45234" y="50121"/>
                        <a:pt x="40719" y="47130"/>
                        <a:pt x="31032" y="45339"/>
                      </a:cubicBezTo>
                      <a:lnTo>
                        <a:pt x="30004" y="45148"/>
                      </a:lnTo>
                      <a:cubicBezTo>
                        <a:pt x="14545" y="42301"/>
                        <a:pt x="7144" y="35976"/>
                        <a:pt x="7144" y="26194"/>
                      </a:cubicBezTo>
                      <a:cubicBezTo>
                        <a:pt x="7144" y="15688"/>
                        <a:pt x="17831" y="7144"/>
                        <a:pt x="30966" y="7144"/>
                      </a:cubicBezTo>
                      <a:cubicBezTo>
                        <a:pt x="43672" y="7144"/>
                        <a:pt x="53892" y="14764"/>
                        <a:pt x="54750" y="24879"/>
                      </a:cubicBezTo>
                      <a:cubicBezTo>
                        <a:pt x="54969" y="27499"/>
                        <a:pt x="53026" y="29804"/>
                        <a:pt x="50406" y="30023"/>
                      </a:cubicBezTo>
                      <a:cubicBezTo>
                        <a:pt x="47873" y="30347"/>
                        <a:pt x="45482" y="28299"/>
                        <a:pt x="45263" y="25679"/>
                      </a:cubicBezTo>
                      <a:cubicBezTo>
                        <a:pt x="44844" y="20717"/>
                        <a:pt x="38433" y="16669"/>
                        <a:pt x="30975" y="16669"/>
                      </a:cubicBezTo>
                      <a:cubicBezTo>
                        <a:pt x="23222" y="16669"/>
                        <a:pt x="16678" y="21031"/>
                        <a:pt x="16678" y="26194"/>
                      </a:cubicBezTo>
                      <a:cubicBezTo>
                        <a:pt x="16678" y="30842"/>
                        <a:pt x="21203" y="33833"/>
                        <a:pt x="30899" y="35623"/>
                      </a:cubicBezTo>
                      <a:lnTo>
                        <a:pt x="31947" y="35824"/>
                      </a:lnTo>
                      <a:cubicBezTo>
                        <a:pt x="47377" y="38672"/>
                        <a:pt x="54778" y="44987"/>
                        <a:pt x="54778" y="54778"/>
                      </a:cubicBezTo>
                      <a:cubicBezTo>
                        <a:pt x="54769" y="65275"/>
                        <a:pt x="44082" y="73819"/>
                        <a:pt x="30947" y="73819"/>
                      </a:cubicBezTo>
                      <a:close/>
                    </a:path>
                  </a:pathLst>
                </a:custGeom>
                <a:grpFill/>
                <a:ln w="9525" cap="flat">
                  <a:noFill/>
                  <a:prstDash val="solid"/>
                  <a:miter/>
                </a:ln>
              </p:spPr>
              <p:txBody>
                <a:bodyPr/>
                <a:lstStyle/>
                <a:p>
                  <a:pPr defTabSz="932504">
                    <a:defRPr/>
                  </a:pPr>
                  <a:endParaRPr lang="en-US" sz="1836" kern="0">
                    <a:solidFill>
                      <a:srgbClr val="353535"/>
                    </a:solidFill>
                    <a:latin typeface="Segoe UI Semilight"/>
                  </a:endParaRPr>
                </a:p>
              </p:txBody>
            </p:sp>
            <p:sp>
              <p:nvSpPr>
                <p:cNvPr id="204" name="Freeform: Shape 203">
                  <a:extLst>
                    <a:ext uri="{FF2B5EF4-FFF2-40B4-BE49-F238E27FC236}">
                      <a16:creationId xmlns:a16="http://schemas.microsoft.com/office/drawing/2014/main" id="{854520AB-3403-4726-9422-9DD10496A955}"/>
                    </a:ext>
                  </a:extLst>
                </p:cNvPr>
                <p:cNvSpPr/>
                <p:nvPr/>
              </p:nvSpPr>
              <p:spPr>
                <a:xfrm>
                  <a:off x="6084094" y="3378994"/>
                  <a:ext cx="19050" cy="95250"/>
                </a:xfrm>
                <a:custGeom>
                  <a:avLst/>
                  <a:gdLst/>
                  <a:ahLst/>
                  <a:cxnLst/>
                  <a:rect l="0" t="0" r="0" b="0"/>
                  <a:pathLst>
                    <a:path w="19050" h="95250">
                      <a:moveTo>
                        <a:pt x="11906" y="92869"/>
                      </a:moveTo>
                      <a:cubicBezTo>
                        <a:pt x="9277" y="92869"/>
                        <a:pt x="7144" y="90735"/>
                        <a:pt x="7144" y="88106"/>
                      </a:cubicBezTo>
                      <a:lnTo>
                        <a:pt x="7144" y="11906"/>
                      </a:lnTo>
                      <a:cubicBezTo>
                        <a:pt x="7144" y="9277"/>
                        <a:pt x="9277" y="7144"/>
                        <a:pt x="11906" y="7144"/>
                      </a:cubicBezTo>
                      <a:cubicBezTo>
                        <a:pt x="14535" y="7144"/>
                        <a:pt x="16669" y="9277"/>
                        <a:pt x="16669" y="11906"/>
                      </a:cubicBezTo>
                      <a:lnTo>
                        <a:pt x="16669" y="88106"/>
                      </a:lnTo>
                      <a:cubicBezTo>
                        <a:pt x="16669" y="90735"/>
                        <a:pt x="14535" y="92869"/>
                        <a:pt x="11906" y="92869"/>
                      </a:cubicBezTo>
                      <a:close/>
                    </a:path>
                  </a:pathLst>
                </a:custGeom>
                <a:grpFill/>
                <a:ln w="9525" cap="flat">
                  <a:noFill/>
                  <a:prstDash val="solid"/>
                  <a:miter/>
                </a:ln>
              </p:spPr>
              <p:txBody>
                <a:bodyPr/>
                <a:lstStyle/>
                <a:p>
                  <a:pPr defTabSz="932504">
                    <a:defRPr/>
                  </a:pPr>
                  <a:endParaRPr lang="en-US" sz="1836" kern="0">
                    <a:solidFill>
                      <a:srgbClr val="353535"/>
                    </a:solidFill>
                    <a:latin typeface="Segoe UI Semilight"/>
                  </a:endParaRPr>
                </a:p>
              </p:txBody>
            </p:sp>
          </p:grpSp>
        </p:grpSp>
        <p:sp>
          <p:nvSpPr>
            <p:cNvPr id="192" name="Graphic 2306">
              <a:extLst>
                <a:ext uri="{FF2B5EF4-FFF2-40B4-BE49-F238E27FC236}">
                  <a16:creationId xmlns:a16="http://schemas.microsoft.com/office/drawing/2014/main" id="{91C85866-87F3-489D-8A12-0FCA32A6D0D7}"/>
                </a:ext>
              </a:extLst>
            </p:cNvPr>
            <p:cNvSpPr/>
            <p:nvPr/>
          </p:nvSpPr>
          <p:spPr>
            <a:xfrm>
              <a:off x="10287278" y="1391942"/>
              <a:ext cx="124983" cy="124983"/>
            </a:xfrm>
            <a:custGeom>
              <a:avLst/>
              <a:gdLst>
                <a:gd name="connsiteX0" fmla="*/ 377428 w 790575"/>
                <a:gd name="connsiteY0" fmla="*/ 7149 h 790575"/>
                <a:gd name="connsiteX1" fmla="*/ 7144 w 790575"/>
                <a:gd name="connsiteY1" fmla="*/ 397065 h 790575"/>
                <a:gd name="connsiteX2" fmla="*/ 397669 w 790575"/>
                <a:gd name="connsiteY2" fmla="*/ 787589 h 790575"/>
                <a:gd name="connsiteX3" fmla="*/ 660202 w 790575"/>
                <a:gd name="connsiteY3" fmla="*/ 686054 h 790575"/>
                <a:gd name="connsiteX4" fmla="*/ 386953 w 790575"/>
                <a:gd name="connsiteY4" fmla="*/ 412876 h 790575"/>
                <a:gd name="connsiteX5" fmla="*/ 378619 w 790575"/>
                <a:gd name="connsiteY5" fmla="*/ 397065 h 790575"/>
                <a:gd name="connsiteX6" fmla="*/ 378619 w 790575"/>
                <a:gd name="connsiteY6" fmla="*/ 7149 h 790575"/>
                <a:gd name="connsiteX7" fmla="*/ 377428 w 790575"/>
                <a:gd name="connsiteY7" fmla="*/ 7149 h 790575"/>
                <a:gd name="connsiteX8" fmla="*/ 416719 w 790575"/>
                <a:gd name="connsiteY8" fmla="*/ 7149 h 790575"/>
                <a:gd name="connsiteX9" fmla="*/ 416719 w 790575"/>
                <a:gd name="connsiteY9" fmla="*/ 362841 h 790575"/>
                <a:gd name="connsiteX10" fmla="*/ 725388 w 790575"/>
                <a:gd name="connsiteY10" fmla="*/ 184552 h 790575"/>
                <a:gd name="connsiteX11" fmla="*/ 416719 w 790575"/>
                <a:gd name="connsiteY11" fmla="*/ 7149 h 790575"/>
                <a:gd name="connsiteX12" fmla="*/ 744438 w 790575"/>
                <a:gd name="connsiteY12" fmla="*/ 217585 h 790575"/>
                <a:gd name="connsiteX13" fmla="*/ 428328 w 790575"/>
                <a:gd name="connsiteY13" fmla="*/ 400303 h 790575"/>
                <a:gd name="connsiteX14" fmla="*/ 686991 w 790575"/>
                <a:gd name="connsiteY14" fmla="*/ 659002 h 790575"/>
                <a:gd name="connsiteX15" fmla="*/ 788194 w 790575"/>
                <a:gd name="connsiteY15" fmla="*/ 397065 h 790575"/>
                <a:gd name="connsiteX16" fmla="*/ 744438 w 790575"/>
                <a:gd name="connsiteY16" fmla="*/ 217585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575" h="790575">
                  <a:moveTo>
                    <a:pt x="377428" y="7149"/>
                  </a:moveTo>
                  <a:cubicBezTo>
                    <a:pt x="171087" y="17608"/>
                    <a:pt x="7144" y="188134"/>
                    <a:pt x="7144" y="397065"/>
                  </a:cubicBezTo>
                  <a:cubicBezTo>
                    <a:pt x="7144" y="612710"/>
                    <a:pt x="181988" y="787589"/>
                    <a:pt x="397669" y="787589"/>
                  </a:cubicBezTo>
                  <a:cubicBezTo>
                    <a:pt x="498769" y="787589"/>
                    <a:pt x="590849" y="749109"/>
                    <a:pt x="660202" y="686054"/>
                  </a:cubicBezTo>
                  <a:lnTo>
                    <a:pt x="386953" y="412876"/>
                  </a:lnTo>
                  <a:cubicBezTo>
                    <a:pt x="381463" y="408971"/>
                    <a:pt x="379259" y="403732"/>
                    <a:pt x="378619" y="397065"/>
                  </a:cubicBezTo>
                  <a:lnTo>
                    <a:pt x="378619" y="7149"/>
                  </a:lnTo>
                  <a:cubicBezTo>
                    <a:pt x="378228" y="7168"/>
                    <a:pt x="377819" y="7130"/>
                    <a:pt x="377428" y="7149"/>
                  </a:cubicBezTo>
                  <a:close/>
                  <a:moveTo>
                    <a:pt x="416719" y="7149"/>
                  </a:moveTo>
                  <a:lnTo>
                    <a:pt x="416719" y="362841"/>
                  </a:lnTo>
                  <a:lnTo>
                    <a:pt x="725388" y="184552"/>
                  </a:lnTo>
                  <a:cubicBezTo>
                    <a:pt x="658979" y="82340"/>
                    <a:pt x="546165" y="13321"/>
                    <a:pt x="416719" y="7149"/>
                  </a:cubicBezTo>
                  <a:close/>
                  <a:moveTo>
                    <a:pt x="744438" y="217585"/>
                  </a:moveTo>
                  <a:lnTo>
                    <a:pt x="428328" y="400303"/>
                  </a:lnTo>
                  <a:lnTo>
                    <a:pt x="686991" y="659002"/>
                  </a:lnTo>
                  <a:cubicBezTo>
                    <a:pt x="749764" y="589755"/>
                    <a:pt x="788194" y="497934"/>
                    <a:pt x="788194" y="397065"/>
                  </a:cubicBezTo>
                  <a:cubicBezTo>
                    <a:pt x="788194" y="332304"/>
                    <a:pt x="772347" y="271363"/>
                    <a:pt x="744438" y="217585"/>
                  </a:cubicBezTo>
                  <a:close/>
                </a:path>
              </a:pathLst>
            </a:custGeom>
            <a:solidFill>
              <a:srgbClr val="00188F"/>
            </a:solid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193" name="Graphic 2387">
              <a:extLst>
                <a:ext uri="{FF2B5EF4-FFF2-40B4-BE49-F238E27FC236}">
                  <a16:creationId xmlns:a16="http://schemas.microsoft.com/office/drawing/2014/main" id="{3A3F4340-7B61-42D0-9D59-4671FB417D63}"/>
                </a:ext>
              </a:extLst>
            </p:cNvPr>
            <p:cNvSpPr/>
            <p:nvPr/>
          </p:nvSpPr>
          <p:spPr>
            <a:xfrm>
              <a:off x="10120389" y="2027458"/>
              <a:ext cx="147675" cy="145653"/>
            </a:xfrm>
            <a:custGeom>
              <a:avLst/>
              <a:gdLst>
                <a:gd name="connsiteX0" fmla="*/ 350007 w 695325"/>
                <a:gd name="connsiteY0" fmla="*/ 65730 h 685800"/>
                <a:gd name="connsiteX1" fmla="*/ 303282 w 695325"/>
                <a:gd name="connsiteY1" fmla="*/ 274098 h 685800"/>
                <a:gd name="connsiteX2" fmla="*/ 19983 w 695325"/>
                <a:gd name="connsiteY2" fmla="*/ 557400 h 685800"/>
                <a:gd name="connsiteX3" fmla="*/ 7144 w 695325"/>
                <a:gd name="connsiteY3" fmla="*/ 679225 h 685800"/>
                <a:gd name="connsiteX4" fmla="*/ 168156 w 695325"/>
                <a:gd name="connsiteY4" fmla="*/ 651698 h 685800"/>
                <a:gd name="connsiteX5" fmla="*/ 174892 w 695325"/>
                <a:gd name="connsiteY5" fmla="*/ 577593 h 685800"/>
                <a:gd name="connsiteX6" fmla="*/ 248979 w 695325"/>
                <a:gd name="connsiteY6" fmla="*/ 570831 h 685800"/>
                <a:gd name="connsiteX7" fmla="*/ 255715 w 695325"/>
                <a:gd name="connsiteY7" fmla="*/ 496821 h 685800"/>
                <a:gd name="connsiteX8" fmla="*/ 329801 w 695325"/>
                <a:gd name="connsiteY8" fmla="*/ 490059 h 685800"/>
                <a:gd name="connsiteX9" fmla="*/ 424515 w 695325"/>
                <a:gd name="connsiteY9" fmla="*/ 395285 h 685800"/>
                <a:gd name="connsiteX10" fmla="*/ 632885 w 695325"/>
                <a:gd name="connsiteY10" fmla="*/ 348612 h 685800"/>
                <a:gd name="connsiteX11" fmla="*/ 632885 w 695325"/>
                <a:gd name="connsiteY11" fmla="*/ 65730 h 685800"/>
                <a:gd name="connsiteX12" fmla="*/ 350007 w 695325"/>
                <a:gd name="connsiteY12" fmla="*/ 65730 h 685800"/>
                <a:gd name="connsiteX13" fmla="*/ 498181 w 695325"/>
                <a:gd name="connsiteY13" fmla="*/ 119612 h 685800"/>
                <a:gd name="connsiteX14" fmla="*/ 579004 w 695325"/>
                <a:gd name="connsiteY14" fmla="*/ 119612 h 685800"/>
                <a:gd name="connsiteX15" fmla="*/ 579004 w 695325"/>
                <a:gd name="connsiteY15" fmla="*/ 200432 h 685800"/>
                <a:gd name="connsiteX16" fmla="*/ 498181 w 695325"/>
                <a:gd name="connsiteY16" fmla="*/ 200432 h 685800"/>
                <a:gd name="connsiteX17" fmla="*/ 498181 w 695325"/>
                <a:gd name="connsiteY17" fmla="*/ 119612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5325" h="685800">
                  <a:moveTo>
                    <a:pt x="350007" y="65730"/>
                  </a:moveTo>
                  <a:cubicBezTo>
                    <a:pt x="293624" y="122108"/>
                    <a:pt x="278271" y="203651"/>
                    <a:pt x="303282" y="274098"/>
                  </a:cubicBezTo>
                  <a:lnTo>
                    <a:pt x="19983" y="557400"/>
                  </a:lnTo>
                  <a:lnTo>
                    <a:pt x="7144" y="679225"/>
                  </a:lnTo>
                  <a:lnTo>
                    <a:pt x="168156" y="651698"/>
                  </a:lnTo>
                  <a:lnTo>
                    <a:pt x="174892" y="577593"/>
                  </a:lnTo>
                  <a:lnTo>
                    <a:pt x="248979" y="570831"/>
                  </a:lnTo>
                  <a:lnTo>
                    <a:pt x="255715" y="496821"/>
                  </a:lnTo>
                  <a:lnTo>
                    <a:pt x="329801" y="490059"/>
                  </a:lnTo>
                  <a:lnTo>
                    <a:pt x="424515" y="395285"/>
                  </a:lnTo>
                  <a:cubicBezTo>
                    <a:pt x="494968" y="420336"/>
                    <a:pt x="576503" y="405000"/>
                    <a:pt x="632885" y="348612"/>
                  </a:cubicBezTo>
                  <a:cubicBezTo>
                    <a:pt x="710999" y="270498"/>
                    <a:pt x="710999" y="143844"/>
                    <a:pt x="632885" y="65730"/>
                  </a:cubicBezTo>
                  <a:cubicBezTo>
                    <a:pt x="554771" y="-12385"/>
                    <a:pt x="428121" y="-12385"/>
                    <a:pt x="350007" y="65730"/>
                  </a:cubicBezTo>
                  <a:close/>
                  <a:moveTo>
                    <a:pt x="498181" y="119612"/>
                  </a:moveTo>
                  <a:cubicBezTo>
                    <a:pt x="520499" y="97295"/>
                    <a:pt x="556685" y="97295"/>
                    <a:pt x="579004" y="119612"/>
                  </a:cubicBezTo>
                  <a:cubicBezTo>
                    <a:pt x="601322" y="141930"/>
                    <a:pt x="601322" y="178115"/>
                    <a:pt x="579004" y="200432"/>
                  </a:cubicBezTo>
                  <a:cubicBezTo>
                    <a:pt x="556685" y="222749"/>
                    <a:pt x="520499" y="222749"/>
                    <a:pt x="498181" y="200432"/>
                  </a:cubicBezTo>
                  <a:cubicBezTo>
                    <a:pt x="475862" y="178115"/>
                    <a:pt x="475863" y="141930"/>
                    <a:pt x="498181" y="119612"/>
                  </a:cubicBezTo>
                  <a:close/>
                </a:path>
              </a:pathLst>
            </a:custGeom>
            <a:solidFill>
              <a:srgbClr val="00188F"/>
            </a:solid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194" name="Graphic 2387">
              <a:extLst>
                <a:ext uri="{FF2B5EF4-FFF2-40B4-BE49-F238E27FC236}">
                  <a16:creationId xmlns:a16="http://schemas.microsoft.com/office/drawing/2014/main" id="{9DB5D23A-ED71-4FBA-BC35-AC4D2B7201FE}"/>
                </a:ext>
              </a:extLst>
            </p:cNvPr>
            <p:cNvSpPr/>
            <p:nvPr/>
          </p:nvSpPr>
          <p:spPr>
            <a:xfrm>
              <a:off x="10718644" y="1604278"/>
              <a:ext cx="101750" cy="100356"/>
            </a:xfrm>
            <a:custGeom>
              <a:avLst/>
              <a:gdLst>
                <a:gd name="connsiteX0" fmla="*/ 350007 w 695325"/>
                <a:gd name="connsiteY0" fmla="*/ 65730 h 685800"/>
                <a:gd name="connsiteX1" fmla="*/ 303282 w 695325"/>
                <a:gd name="connsiteY1" fmla="*/ 274098 h 685800"/>
                <a:gd name="connsiteX2" fmla="*/ 19983 w 695325"/>
                <a:gd name="connsiteY2" fmla="*/ 557400 h 685800"/>
                <a:gd name="connsiteX3" fmla="*/ 7144 w 695325"/>
                <a:gd name="connsiteY3" fmla="*/ 679225 h 685800"/>
                <a:gd name="connsiteX4" fmla="*/ 168156 w 695325"/>
                <a:gd name="connsiteY4" fmla="*/ 651698 h 685800"/>
                <a:gd name="connsiteX5" fmla="*/ 174892 w 695325"/>
                <a:gd name="connsiteY5" fmla="*/ 577593 h 685800"/>
                <a:gd name="connsiteX6" fmla="*/ 248979 w 695325"/>
                <a:gd name="connsiteY6" fmla="*/ 570831 h 685800"/>
                <a:gd name="connsiteX7" fmla="*/ 255715 w 695325"/>
                <a:gd name="connsiteY7" fmla="*/ 496821 h 685800"/>
                <a:gd name="connsiteX8" fmla="*/ 329801 w 695325"/>
                <a:gd name="connsiteY8" fmla="*/ 490059 h 685800"/>
                <a:gd name="connsiteX9" fmla="*/ 424515 w 695325"/>
                <a:gd name="connsiteY9" fmla="*/ 395285 h 685800"/>
                <a:gd name="connsiteX10" fmla="*/ 632885 w 695325"/>
                <a:gd name="connsiteY10" fmla="*/ 348612 h 685800"/>
                <a:gd name="connsiteX11" fmla="*/ 632885 w 695325"/>
                <a:gd name="connsiteY11" fmla="*/ 65730 h 685800"/>
                <a:gd name="connsiteX12" fmla="*/ 350007 w 695325"/>
                <a:gd name="connsiteY12" fmla="*/ 65730 h 685800"/>
                <a:gd name="connsiteX13" fmla="*/ 498181 w 695325"/>
                <a:gd name="connsiteY13" fmla="*/ 119612 h 685800"/>
                <a:gd name="connsiteX14" fmla="*/ 579004 w 695325"/>
                <a:gd name="connsiteY14" fmla="*/ 119612 h 685800"/>
                <a:gd name="connsiteX15" fmla="*/ 579004 w 695325"/>
                <a:gd name="connsiteY15" fmla="*/ 200432 h 685800"/>
                <a:gd name="connsiteX16" fmla="*/ 498181 w 695325"/>
                <a:gd name="connsiteY16" fmla="*/ 200432 h 685800"/>
                <a:gd name="connsiteX17" fmla="*/ 498181 w 695325"/>
                <a:gd name="connsiteY17" fmla="*/ 119612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5325" h="685800">
                  <a:moveTo>
                    <a:pt x="350007" y="65730"/>
                  </a:moveTo>
                  <a:cubicBezTo>
                    <a:pt x="293624" y="122108"/>
                    <a:pt x="278271" y="203651"/>
                    <a:pt x="303282" y="274098"/>
                  </a:cubicBezTo>
                  <a:lnTo>
                    <a:pt x="19983" y="557400"/>
                  </a:lnTo>
                  <a:lnTo>
                    <a:pt x="7144" y="679225"/>
                  </a:lnTo>
                  <a:lnTo>
                    <a:pt x="168156" y="651698"/>
                  </a:lnTo>
                  <a:lnTo>
                    <a:pt x="174892" y="577593"/>
                  </a:lnTo>
                  <a:lnTo>
                    <a:pt x="248979" y="570831"/>
                  </a:lnTo>
                  <a:lnTo>
                    <a:pt x="255715" y="496821"/>
                  </a:lnTo>
                  <a:lnTo>
                    <a:pt x="329801" y="490059"/>
                  </a:lnTo>
                  <a:lnTo>
                    <a:pt x="424515" y="395285"/>
                  </a:lnTo>
                  <a:cubicBezTo>
                    <a:pt x="494968" y="420336"/>
                    <a:pt x="576503" y="405000"/>
                    <a:pt x="632885" y="348612"/>
                  </a:cubicBezTo>
                  <a:cubicBezTo>
                    <a:pt x="710999" y="270498"/>
                    <a:pt x="710999" y="143844"/>
                    <a:pt x="632885" y="65730"/>
                  </a:cubicBezTo>
                  <a:cubicBezTo>
                    <a:pt x="554771" y="-12385"/>
                    <a:pt x="428121" y="-12385"/>
                    <a:pt x="350007" y="65730"/>
                  </a:cubicBezTo>
                  <a:close/>
                  <a:moveTo>
                    <a:pt x="498181" y="119612"/>
                  </a:moveTo>
                  <a:cubicBezTo>
                    <a:pt x="520499" y="97295"/>
                    <a:pt x="556685" y="97295"/>
                    <a:pt x="579004" y="119612"/>
                  </a:cubicBezTo>
                  <a:cubicBezTo>
                    <a:pt x="601322" y="141930"/>
                    <a:pt x="601322" y="178115"/>
                    <a:pt x="579004" y="200432"/>
                  </a:cubicBezTo>
                  <a:cubicBezTo>
                    <a:pt x="556685" y="222749"/>
                    <a:pt x="520499" y="222749"/>
                    <a:pt x="498181" y="200432"/>
                  </a:cubicBezTo>
                  <a:cubicBezTo>
                    <a:pt x="475862" y="178115"/>
                    <a:pt x="475863" y="141930"/>
                    <a:pt x="498181" y="119612"/>
                  </a:cubicBezTo>
                  <a:close/>
                </a:path>
              </a:pathLst>
            </a:custGeom>
            <a:solidFill>
              <a:srgbClr val="00188F"/>
            </a:solid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195" name="Graphic 2391">
              <a:extLst>
                <a:ext uri="{FF2B5EF4-FFF2-40B4-BE49-F238E27FC236}">
                  <a16:creationId xmlns:a16="http://schemas.microsoft.com/office/drawing/2014/main" id="{99D0EAFD-06BD-42E0-8B1A-FDCFF9F056E2}"/>
                </a:ext>
              </a:extLst>
            </p:cNvPr>
            <p:cNvSpPr/>
            <p:nvPr/>
          </p:nvSpPr>
          <p:spPr>
            <a:xfrm>
              <a:off x="10215201" y="1759969"/>
              <a:ext cx="120005" cy="117181"/>
            </a:xfrm>
            <a:custGeom>
              <a:avLst/>
              <a:gdLst>
                <a:gd name="connsiteX0" fmla="*/ 486073 w 809625"/>
                <a:gd name="connsiteY0" fmla="*/ 7144 h 790575"/>
                <a:gd name="connsiteX1" fmla="*/ 763191 w 809625"/>
                <a:gd name="connsiteY1" fmla="*/ 218475 h 790575"/>
                <a:gd name="connsiteX2" fmla="*/ 604838 w 809625"/>
                <a:gd name="connsiteY2" fmla="*/ 218475 h 790575"/>
                <a:gd name="connsiteX3" fmla="*/ 565845 w 809625"/>
                <a:gd name="connsiteY3" fmla="*/ 108042 h 790575"/>
                <a:gd name="connsiteX4" fmla="*/ 486073 w 809625"/>
                <a:gd name="connsiteY4" fmla="*/ 7144 h 790575"/>
                <a:gd name="connsiteX5" fmla="*/ 327124 w 809625"/>
                <a:gd name="connsiteY5" fmla="*/ 7144 h 790575"/>
                <a:gd name="connsiteX6" fmla="*/ 247352 w 809625"/>
                <a:gd name="connsiteY6" fmla="*/ 108042 h 790575"/>
                <a:gd name="connsiteX7" fmla="*/ 208359 w 809625"/>
                <a:gd name="connsiteY7" fmla="*/ 218475 h 790575"/>
                <a:gd name="connsiteX8" fmla="*/ 50006 w 809625"/>
                <a:gd name="connsiteY8" fmla="*/ 218475 h 790575"/>
                <a:gd name="connsiteX9" fmla="*/ 327124 w 809625"/>
                <a:gd name="connsiteY9" fmla="*/ 7144 h 790575"/>
                <a:gd name="connsiteX10" fmla="*/ 425648 w 809625"/>
                <a:gd name="connsiteY10" fmla="*/ 20536 h 790575"/>
                <a:gd name="connsiteX11" fmla="*/ 531911 w 809625"/>
                <a:gd name="connsiteY11" fmla="*/ 125016 h 790575"/>
                <a:gd name="connsiteX12" fmla="*/ 565845 w 809625"/>
                <a:gd name="connsiteY12" fmla="*/ 218475 h 790575"/>
                <a:gd name="connsiteX13" fmla="*/ 425648 w 809625"/>
                <a:gd name="connsiteY13" fmla="*/ 218475 h 790575"/>
                <a:gd name="connsiteX14" fmla="*/ 425648 w 809625"/>
                <a:gd name="connsiteY14" fmla="*/ 20536 h 790575"/>
                <a:gd name="connsiteX15" fmla="*/ 387548 w 809625"/>
                <a:gd name="connsiteY15" fmla="*/ 20536 h 790575"/>
                <a:gd name="connsiteX16" fmla="*/ 387548 w 809625"/>
                <a:gd name="connsiteY16" fmla="*/ 218475 h 790575"/>
                <a:gd name="connsiteX17" fmla="*/ 247352 w 809625"/>
                <a:gd name="connsiteY17" fmla="*/ 218475 h 790575"/>
                <a:gd name="connsiteX18" fmla="*/ 281286 w 809625"/>
                <a:gd name="connsiteY18" fmla="*/ 125016 h 790575"/>
                <a:gd name="connsiteX19" fmla="*/ 387548 w 809625"/>
                <a:gd name="connsiteY19" fmla="*/ 20536 h 790575"/>
                <a:gd name="connsiteX20" fmla="*/ 780158 w 809625"/>
                <a:gd name="connsiteY20" fmla="*/ 256575 h 790575"/>
                <a:gd name="connsiteX21" fmla="*/ 806053 w 809625"/>
                <a:gd name="connsiteY21" fmla="*/ 380381 h 790575"/>
                <a:gd name="connsiteX22" fmla="*/ 625376 w 809625"/>
                <a:gd name="connsiteY22" fmla="*/ 380381 h 790575"/>
                <a:gd name="connsiteX23" fmla="*/ 613172 w 809625"/>
                <a:gd name="connsiteY23" fmla="*/ 256575 h 790575"/>
                <a:gd name="connsiteX24" fmla="*/ 780158 w 809625"/>
                <a:gd name="connsiteY24" fmla="*/ 256575 h 790575"/>
                <a:gd name="connsiteX25" fmla="*/ 574477 w 809625"/>
                <a:gd name="connsiteY25" fmla="*/ 256575 h 790575"/>
                <a:gd name="connsiteX26" fmla="*/ 587276 w 809625"/>
                <a:gd name="connsiteY26" fmla="*/ 380381 h 790575"/>
                <a:gd name="connsiteX27" fmla="*/ 425648 w 809625"/>
                <a:gd name="connsiteY27" fmla="*/ 380381 h 790575"/>
                <a:gd name="connsiteX28" fmla="*/ 425648 w 809625"/>
                <a:gd name="connsiteY28" fmla="*/ 256575 h 790575"/>
                <a:gd name="connsiteX29" fmla="*/ 574477 w 809625"/>
                <a:gd name="connsiteY29" fmla="*/ 256575 h 790575"/>
                <a:gd name="connsiteX30" fmla="*/ 387548 w 809625"/>
                <a:gd name="connsiteY30" fmla="*/ 256575 h 790575"/>
                <a:gd name="connsiteX31" fmla="*/ 387548 w 809625"/>
                <a:gd name="connsiteY31" fmla="*/ 380381 h 790575"/>
                <a:gd name="connsiteX32" fmla="*/ 225921 w 809625"/>
                <a:gd name="connsiteY32" fmla="*/ 380381 h 790575"/>
                <a:gd name="connsiteX33" fmla="*/ 238720 w 809625"/>
                <a:gd name="connsiteY33" fmla="*/ 256575 h 790575"/>
                <a:gd name="connsiteX34" fmla="*/ 387548 w 809625"/>
                <a:gd name="connsiteY34" fmla="*/ 256575 h 790575"/>
                <a:gd name="connsiteX35" fmla="*/ 200025 w 809625"/>
                <a:gd name="connsiteY35" fmla="*/ 256575 h 790575"/>
                <a:gd name="connsiteX36" fmla="*/ 187821 w 809625"/>
                <a:gd name="connsiteY36" fmla="*/ 380381 h 790575"/>
                <a:gd name="connsiteX37" fmla="*/ 7144 w 809625"/>
                <a:gd name="connsiteY37" fmla="*/ 380381 h 790575"/>
                <a:gd name="connsiteX38" fmla="*/ 33039 w 809625"/>
                <a:gd name="connsiteY38" fmla="*/ 256575 h 790575"/>
                <a:gd name="connsiteX39" fmla="*/ 200025 w 809625"/>
                <a:gd name="connsiteY39" fmla="*/ 256575 h 790575"/>
                <a:gd name="connsiteX40" fmla="*/ 806053 w 809625"/>
                <a:gd name="connsiteY40" fmla="*/ 418481 h 790575"/>
                <a:gd name="connsiteX41" fmla="*/ 780158 w 809625"/>
                <a:gd name="connsiteY41" fmla="*/ 542306 h 790575"/>
                <a:gd name="connsiteX42" fmla="*/ 613172 w 809625"/>
                <a:gd name="connsiteY42" fmla="*/ 542306 h 790575"/>
                <a:gd name="connsiteX43" fmla="*/ 625376 w 809625"/>
                <a:gd name="connsiteY43" fmla="*/ 418481 h 790575"/>
                <a:gd name="connsiteX44" fmla="*/ 806053 w 809625"/>
                <a:gd name="connsiteY44" fmla="*/ 418481 h 790575"/>
                <a:gd name="connsiteX45" fmla="*/ 587276 w 809625"/>
                <a:gd name="connsiteY45" fmla="*/ 418481 h 790575"/>
                <a:gd name="connsiteX46" fmla="*/ 574477 w 809625"/>
                <a:gd name="connsiteY46" fmla="*/ 542306 h 790575"/>
                <a:gd name="connsiteX47" fmla="*/ 425648 w 809625"/>
                <a:gd name="connsiteY47" fmla="*/ 542306 h 790575"/>
                <a:gd name="connsiteX48" fmla="*/ 425648 w 809625"/>
                <a:gd name="connsiteY48" fmla="*/ 418481 h 790575"/>
                <a:gd name="connsiteX49" fmla="*/ 587276 w 809625"/>
                <a:gd name="connsiteY49" fmla="*/ 418481 h 790575"/>
                <a:gd name="connsiteX50" fmla="*/ 387548 w 809625"/>
                <a:gd name="connsiteY50" fmla="*/ 418481 h 790575"/>
                <a:gd name="connsiteX51" fmla="*/ 387548 w 809625"/>
                <a:gd name="connsiteY51" fmla="*/ 542306 h 790575"/>
                <a:gd name="connsiteX52" fmla="*/ 238720 w 809625"/>
                <a:gd name="connsiteY52" fmla="*/ 542306 h 790575"/>
                <a:gd name="connsiteX53" fmla="*/ 225921 w 809625"/>
                <a:gd name="connsiteY53" fmla="*/ 418481 h 790575"/>
                <a:gd name="connsiteX54" fmla="*/ 387548 w 809625"/>
                <a:gd name="connsiteY54" fmla="*/ 418481 h 790575"/>
                <a:gd name="connsiteX55" fmla="*/ 187821 w 809625"/>
                <a:gd name="connsiteY55" fmla="*/ 418481 h 790575"/>
                <a:gd name="connsiteX56" fmla="*/ 200025 w 809625"/>
                <a:gd name="connsiteY56" fmla="*/ 542306 h 790575"/>
                <a:gd name="connsiteX57" fmla="*/ 33039 w 809625"/>
                <a:gd name="connsiteY57" fmla="*/ 542306 h 790575"/>
                <a:gd name="connsiteX58" fmla="*/ 7144 w 809625"/>
                <a:gd name="connsiteY58" fmla="*/ 418481 h 790575"/>
                <a:gd name="connsiteX59" fmla="*/ 187821 w 809625"/>
                <a:gd name="connsiteY59" fmla="*/ 418481 h 790575"/>
                <a:gd name="connsiteX60" fmla="*/ 763191 w 809625"/>
                <a:gd name="connsiteY60" fmla="*/ 580406 h 790575"/>
                <a:gd name="connsiteX61" fmla="*/ 485775 w 809625"/>
                <a:gd name="connsiteY61" fmla="*/ 791766 h 790575"/>
                <a:gd name="connsiteX62" fmla="*/ 565845 w 809625"/>
                <a:gd name="connsiteY62" fmla="*/ 690515 h 790575"/>
                <a:gd name="connsiteX63" fmla="*/ 604838 w 809625"/>
                <a:gd name="connsiteY63" fmla="*/ 580406 h 790575"/>
                <a:gd name="connsiteX64" fmla="*/ 763191 w 809625"/>
                <a:gd name="connsiteY64" fmla="*/ 580406 h 790575"/>
                <a:gd name="connsiteX65" fmla="*/ 565845 w 809625"/>
                <a:gd name="connsiteY65" fmla="*/ 580406 h 790575"/>
                <a:gd name="connsiteX66" fmla="*/ 531911 w 809625"/>
                <a:gd name="connsiteY66" fmla="*/ 673847 h 790575"/>
                <a:gd name="connsiteX67" fmla="*/ 425648 w 809625"/>
                <a:gd name="connsiteY67" fmla="*/ 778336 h 790575"/>
                <a:gd name="connsiteX68" fmla="*/ 425648 w 809625"/>
                <a:gd name="connsiteY68" fmla="*/ 580406 h 790575"/>
                <a:gd name="connsiteX69" fmla="*/ 565845 w 809625"/>
                <a:gd name="connsiteY69" fmla="*/ 580406 h 790575"/>
                <a:gd name="connsiteX70" fmla="*/ 387548 w 809625"/>
                <a:gd name="connsiteY70" fmla="*/ 580406 h 790575"/>
                <a:gd name="connsiteX71" fmla="*/ 387548 w 809625"/>
                <a:gd name="connsiteY71" fmla="*/ 778336 h 790575"/>
                <a:gd name="connsiteX72" fmla="*/ 281286 w 809625"/>
                <a:gd name="connsiteY72" fmla="*/ 673847 h 790575"/>
                <a:gd name="connsiteX73" fmla="*/ 247352 w 809625"/>
                <a:gd name="connsiteY73" fmla="*/ 580406 h 790575"/>
                <a:gd name="connsiteX74" fmla="*/ 387548 w 809625"/>
                <a:gd name="connsiteY74" fmla="*/ 580406 h 790575"/>
                <a:gd name="connsiteX75" fmla="*/ 208359 w 809625"/>
                <a:gd name="connsiteY75" fmla="*/ 580406 h 790575"/>
                <a:gd name="connsiteX76" fmla="*/ 247352 w 809625"/>
                <a:gd name="connsiteY76" fmla="*/ 690515 h 790575"/>
                <a:gd name="connsiteX77" fmla="*/ 327422 w 809625"/>
                <a:gd name="connsiteY77" fmla="*/ 791766 h 790575"/>
                <a:gd name="connsiteX78" fmla="*/ 50006 w 809625"/>
                <a:gd name="connsiteY78" fmla="*/ 580406 h 790575"/>
                <a:gd name="connsiteX79" fmla="*/ 208359 w 809625"/>
                <a:gd name="connsiteY79" fmla="*/ 58040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09625" h="790575">
                  <a:moveTo>
                    <a:pt x="486073" y="7144"/>
                  </a:moveTo>
                  <a:cubicBezTo>
                    <a:pt x="607476" y="31595"/>
                    <a:pt x="708661" y="111176"/>
                    <a:pt x="763191" y="218475"/>
                  </a:cubicBezTo>
                  <a:lnTo>
                    <a:pt x="604838" y="218475"/>
                  </a:lnTo>
                  <a:cubicBezTo>
                    <a:pt x="594926" y="177641"/>
                    <a:pt x="581910" y="140437"/>
                    <a:pt x="565845" y="108042"/>
                  </a:cubicBezTo>
                  <a:cubicBezTo>
                    <a:pt x="544470" y="64951"/>
                    <a:pt x="517594" y="29623"/>
                    <a:pt x="486073" y="7144"/>
                  </a:cubicBezTo>
                  <a:close/>
                  <a:moveTo>
                    <a:pt x="327124" y="7144"/>
                  </a:moveTo>
                  <a:cubicBezTo>
                    <a:pt x="295603" y="29623"/>
                    <a:pt x="268726" y="64951"/>
                    <a:pt x="247352" y="108042"/>
                  </a:cubicBezTo>
                  <a:cubicBezTo>
                    <a:pt x="231287" y="140437"/>
                    <a:pt x="218271" y="177641"/>
                    <a:pt x="208359" y="218475"/>
                  </a:cubicBezTo>
                  <a:lnTo>
                    <a:pt x="50006" y="218475"/>
                  </a:lnTo>
                  <a:cubicBezTo>
                    <a:pt x="104536" y="111176"/>
                    <a:pt x="205721" y="31595"/>
                    <a:pt x="327124" y="7144"/>
                  </a:cubicBezTo>
                  <a:close/>
                  <a:moveTo>
                    <a:pt x="425648" y="20536"/>
                  </a:moveTo>
                  <a:cubicBezTo>
                    <a:pt x="465085" y="29375"/>
                    <a:pt x="502451" y="65608"/>
                    <a:pt x="531911" y="125016"/>
                  </a:cubicBezTo>
                  <a:cubicBezTo>
                    <a:pt x="545336" y="152076"/>
                    <a:pt x="556868" y="183661"/>
                    <a:pt x="565845" y="218475"/>
                  </a:cubicBezTo>
                  <a:lnTo>
                    <a:pt x="425648" y="218475"/>
                  </a:lnTo>
                  <a:lnTo>
                    <a:pt x="425648" y="20536"/>
                  </a:lnTo>
                  <a:close/>
                  <a:moveTo>
                    <a:pt x="387548" y="20536"/>
                  </a:moveTo>
                  <a:lnTo>
                    <a:pt x="387548" y="218475"/>
                  </a:lnTo>
                  <a:lnTo>
                    <a:pt x="247352" y="218475"/>
                  </a:lnTo>
                  <a:cubicBezTo>
                    <a:pt x="256329" y="183661"/>
                    <a:pt x="267861" y="152076"/>
                    <a:pt x="281286" y="125016"/>
                  </a:cubicBezTo>
                  <a:cubicBezTo>
                    <a:pt x="310746" y="65608"/>
                    <a:pt x="348112" y="29375"/>
                    <a:pt x="387548" y="20536"/>
                  </a:cubicBezTo>
                  <a:close/>
                  <a:moveTo>
                    <a:pt x="780158" y="256575"/>
                  </a:moveTo>
                  <a:cubicBezTo>
                    <a:pt x="794985" y="295323"/>
                    <a:pt x="804010" y="336947"/>
                    <a:pt x="806053" y="380381"/>
                  </a:cubicBezTo>
                  <a:lnTo>
                    <a:pt x="625376" y="380381"/>
                  </a:lnTo>
                  <a:cubicBezTo>
                    <a:pt x="624413" y="337042"/>
                    <a:pt x="620308" y="295570"/>
                    <a:pt x="613172" y="256575"/>
                  </a:cubicBezTo>
                  <a:lnTo>
                    <a:pt x="780158" y="256575"/>
                  </a:lnTo>
                  <a:close/>
                  <a:moveTo>
                    <a:pt x="574477" y="256575"/>
                  </a:moveTo>
                  <a:cubicBezTo>
                    <a:pt x="581923" y="295151"/>
                    <a:pt x="586252" y="336738"/>
                    <a:pt x="587276" y="380381"/>
                  </a:cubicBezTo>
                  <a:lnTo>
                    <a:pt x="425648" y="380381"/>
                  </a:lnTo>
                  <a:lnTo>
                    <a:pt x="425648" y="256575"/>
                  </a:lnTo>
                  <a:lnTo>
                    <a:pt x="574477" y="256575"/>
                  </a:lnTo>
                  <a:close/>
                  <a:moveTo>
                    <a:pt x="387548" y="256575"/>
                  </a:moveTo>
                  <a:lnTo>
                    <a:pt x="387548" y="380381"/>
                  </a:lnTo>
                  <a:lnTo>
                    <a:pt x="225921" y="380381"/>
                  </a:lnTo>
                  <a:cubicBezTo>
                    <a:pt x="226945" y="336738"/>
                    <a:pt x="231274" y="295151"/>
                    <a:pt x="238720" y="256575"/>
                  </a:cubicBezTo>
                  <a:lnTo>
                    <a:pt x="387548" y="256575"/>
                  </a:lnTo>
                  <a:close/>
                  <a:moveTo>
                    <a:pt x="200025" y="256575"/>
                  </a:moveTo>
                  <a:cubicBezTo>
                    <a:pt x="192889" y="295570"/>
                    <a:pt x="188784" y="337042"/>
                    <a:pt x="187821" y="380381"/>
                  </a:cubicBezTo>
                  <a:lnTo>
                    <a:pt x="7144" y="380381"/>
                  </a:lnTo>
                  <a:cubicBezTo>
                    <a:pt x="9187" y="336947"/>
                    <a:pt x="18212" y="295323"/>
                    <a:pt x="33039" y="256575"/>
                  </a:cubicBezTo>
                  <a:lnTo>
                    <a:pt x="200025" y="256575"/>
                  </a:lnTo>
                  <a:close/>
                  <a:moveTo>
                    <a:pt x="806053" y="418481"/>
                  </a:moveTo>
                  <a:cubicBezTo>
                    <a:pt x="804010" y="461915"/>
                    <a:pt x="794985" y="503539"/>
                    <a:pt x="780158" y="542306"/>
                  </a:cubicBezTo>
                  <a:lnTo>
                    <a:pt x="613172" y="542306"/>
                  </a:lnTo>
                  <a:cubicBezTo>
                    <a:pt x="620308" y="503349"/>
                    <a:pt x="624413" y="461820"/>
                    <a:pt x="625376" y="418481"/>
                  </a:cubicBezTo>
                  <a:lnTo>
                    <a:pt x="806053" y="418481"/>
                  </a:lnTo>
                  <a:close/>
                  <a:moveTo>
                    <a:pt x="587276" y="418481"/>
                  </a:moveTo>
                  <a:cubicBezTo>
                    <a:pt x="586252" y="462201"/>
                    <a:pt x="581923" y="503730"/>
                    <a:pt x="574477" y="542306"/>
                  </a:cubicBezTo>
                  <a:lnTo>
                    <a:pt x="425648" y="542306"/>
                  </a:lnTo>
                  <a:lnTo>
                    <a:pt x="425648" y="418481"/>
                  </a:lnTo>
                  <a:lnTo>
                    <a:pt x="587276" y="418481"/>
                  </a:lnTo>
                  <a:close/>
                  <a:moveTo>
                    <a:pt x="387548" y="418481"/>
                  </a:moveTo>
                  <a:lnTo>
                    <a:pt x="387548" y="542306"/>
                  </a:lnTo>
                  <a:lnTo>
                    <a:pt x="238720" y="542306"/>
                  </a:lnTo>
                  <a:cubicBezTo>
                    <a:pt x="231274" y="503730"/>
                    <a:pt x="226945" y="462201"/>
                    <a:pt x="225921" y="418481"/>
                  </a:cubicBezTo>
                  <a:lnTo>
                    <a:pt x="387548" y="418481"/>
                  </a:lnTo>
                  <a:close/>
                  <a:moveTo>
                    <a:pt x="187821" y="418481"/>
                  </a:moveTo>
                  <a:cubicBezTo>
                    <a:pt x="188784" y="461820"/>
                    <a:pt x="192889" y="503349"/>
                    <a:pt x="200025" y="542306"/>
                  </a:cubicBezTo>
                  <a:lnTo>
                    <a:pt x="33039" y="542306"/>
                  </a:lnTo>
                  <a:cubicBezTo>
                    <a:pt x="18212" y="503539"/>
                    <a:pt x="9187" y="461915"/>
                    <a:pt x="7144" y="418481"/>
                  </a:cubicBezTo>
                  <a:lnTo>
                    <a:pt x="187821" y="418481"/>
                  </a:lnTo>
                  <a:close/>
                  <a:moveTo>
                    <a:pt x="763191" y="580406"/>
                  </a:moveTo>
                  <a:cubicBezTo>
                    <a:pt x="708618" y="687848"/>
                    <a:pt x="607305" y="767382"/>
                    <a:pt x="485775" y="791766"/>
                  </a:cubicBezTo>
                  <a:cubicBezTo>
                    <a:pt x="517435" y="769192"/>
                    <a:pt x="544398" y="733758"/>
                    <a:pt x="565845" y="690515"/>
                  </a:cubicBezTo>
                  <a:cubicBezTo>
                    <a:pt x="581879" y="658226"/>
                    <a:pt x="594932" y="621078"/>
                    <a:pt x="604838" y="580406"/>
                  </a:cubicBezTo>
                  <a:lnTo>
                    <a:pt x="763191" y="580406"/>
                  </a:lnTo>
                  <a:close/>
                  <a:moveTo>
                    <a:pt x="565845" y="580406"/>
                  </a:moveTo>
                  <a:cubicBezTo>
                    <a:pt x="556868" y="615268"/>
                    <a:pt x="545336" y="646795"/>
                    <a:pt x="531911" y="673847"/>
                  </a:cubicBezTo>
                  <a:cubicBezTo>
                    <a:pt x="502451" y="733283"/>
                    <a:pt x="465085" y="769572"/>
                    <a:pt x="425648" y="778336"/>
                  </a:cubicBezTo>
                  <a:lnTo>
                    <a:pt x="425648" y="580406"/>
                  </a:lnTo>
                  <a:lnTo>
                    <a:pt x="565845" y="580406"/>
                  </a:lnTo>
                  <a:close/>
                  <a:moveTo>
                    <a:pt x="387548" y="580406"/>
                  </a:moveTo>
                  <a:lnTo>
                    <a:pt x="387548" y="778336"/>
                  </a:lnTo>
                  <a:cubicBezTo>
                    <a:pt x="348112" y="769572"/>
                    <a:pt x="310746" y="733283"/>
                    <a:pt x="281286" y="673847"/>
                  </a:cubicBezTo>
                  <a:cubicBezTo>
                    <a:pt x="267861" y="646795"/>
                    <a:pt x="256329" y="615268"/>
                    <a:pt x="247352" y="580406"/>
                  </a:cubicBezTo>
                  <a:lnTo>
                    <a:pt x="387548" y="580406"/>
                  </a:lnTo>
                  <a:close/>
                  <a:moveTo>
                    <a:pt x="208359" y="580406"/>
                  </a:moveTo>
                  <a:cubicBezTo>
                    <a:pt x="218264" y="621078"/>
                    <a:pt x="231317" y="658226"/>
                    <a:pt x="247352" y="690515"/>
                  </a:cubicBezTo>
                  <a:cubicBezTo>
                    <a:pt x="268799" y="733758"/>
                    <a:pt x="295763" y="769192"/>
                    <a:pt x="327422" y="791766"/>
                  </a:cubicBezTo>
                  <a:cubicBezTo>
                    <a:pt x="205892" y="767382"/>
                    <a:pt x="104579" y="687848"/>
                    <a:pt x="50006" y="580406"/>
                  </a:cubicBezTo>
                  <a:lnTo>
                    <a:pt x="208359" y="580406"/>
                  </a:lnTo>
                  <a:close/>
                </a:path>
              </a:pathLst>
            </a:custGeom>
            <a:solidFill>
              <a:srgbClr val="00188F"/>
            </a:solid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196" name="Block Arc 42">
              <a:extLst>
                <a:ext uri="{FF2B5EF4-FFF2-40B4-BE49-F238E27FC236}">
                  <a16:creationId xmlns:a16="http://schemas.microsoft.com/office/drawing/2014/main" id="{87A70BED-BFCC-4CBC-9BE1-E325DFDE9633}"/>
                </a:ext>
              </a:extLst>
            </p:cNvPr>
            <p:cNvSpPr/>
            <p:nvPr/>
          </p:nvSpPr>
          <p:spPr bwMode="auto">
            <a:xfrm>
              <a:off x="11083736" y="1774682"/>
              <a:ext cx="127003" cy="141289"/>
            </a:xfrm>
            <a:custGeom>
              <a:avLst/>
              <a:gdLst/>
              <a:ahLst/>
              <a:cxnLst/>
              <a:rect l="l" t="t" r="r" b="b"/>
              <a:pathLst>
                <a:path w="600275" h="667795">
                  <a:moveTo>
                    <a:pt x="466245" y="352489"/>
                  </a:moveTo>
                  <a:cubicBezTo>
                    <a:pt x="434211" y="352205"/>
                    <a:pt x="405853" y="375073"/>
                    <a:pt x="396651" y="408611"/>
                  </a:cubicBezTo>
                  <a:cubicBezTo>
                    <a:pt x="392553" y="423546"/>
                    <a:pt x="392683" y="439072"/>
                    <a:pt x="396717" y="453337"/>
                  </a:cubicBezTo>
                  <a:lnTo>
                    <a:pt x="534478" y="453337"/>
                  </a:lnTo>
                  <a:cubicBezTo>
                    <a:pt x="538547" y="439441"/>
                    <a:pt x="538768" y="424296"/>
                    <a:pt x="534950" y="409652"/>
                  </a:cubicBezTo>
                  <a:cubicBezTo>
                    <a:pt x="526188" y="376047"/>
                    <a:pt x="498213" y="352772"/>
                    <a:pt x="466245" y="352489"/>
                  </a:cubicBezTo>
                  <a:close/>
                  <a:moveTo>
                    <a:pt x="129822" y="335696"/>
                  </a:moveTo>
                  <a:lnTo>
                    <a:pt x="348089" y="335696"/>
                  </a:lnTo>
                  <a:cubicBezTo>
                    <a:pt x="338475" y="344383"/>
                    <a:pt x="331944" y="355546"/>
                    <a:pt x="327397" y="367692"/>
                  </a:cubicBezTo>
                  <a:lnTo>
                    <a:pt x="129822" y="367692"/>
                  </a:lnTo>
                  <a:cubicBezTo>
                    <a:pt x="120987" y="367692"/>
                    <a:pt x="113824" y="360529"/>
                    <a:pt x="113824" y="351694"/>
                  </a:cubicBezTo>
                  <a:cubicBezTo>
                    <a:pt x="113824" y="342858"/>
                    <a:pt x="120987" y="335696"/>
                    <a:pt x="129822" y="335696"/>
                  </a:cubicBezTo>
                  <a:close/>
                  <a:moveTo>
                    <a:pt x="466585" y="306662"/>
                  </a:moveTo>
                  <a:cubicBezTo>
                    <a:pt x="518507" y="307091"/>
                    <a:pt x="564048" y="343378"/>
                    <a:pt x="578727" y="396015"/>
                  </a:cubicBezTo>
                  <a:cubicBezTo>
                    <a:pt x="584057" y="415127"/>
                    <a:pt x="584867" y="434805"/>
                    <a:pt x="580313" y="453337"/>
                  </a:cubicBezTo>
                  <a:lnTo>
                    <a:pt x="600275" y="453337"/>
                  </a:lnTo>
                  <a:lnTo>
                    <a:pt x="600275" y="667795"/>
                  </a:lnTo>
                  <a:lnTo>
                    <a:pt x="332348" y="667795"/>
                  </a:lnTo>
                  <a:lnTo>
                    <a:pt x="332348" y="453337"/>
                  </a:lnTo>
                  <a:lnTo>
                    <a:pt x="350981" y="453337"/>
                  </a:lnTo>
                  <a:cubicBezTo>
                    <a:pt x="346356" y="434230"/>
                    <a:pt x="347321" y="413941"/>
                    <a:pt x="353078" y="394326"/>
                  </a:cubicBezTo>
                  <a:cubicBezTo>
                    <a:pt x="368481" y="341848"/>
                    <a:pt x="414597" y="306230"/>
                    <a:pt x="466585" y="306662"/>
                  </a:cubicBezTo>
                  <a:close/>
                  <a:moveTo>
                    <a:pt x="129822" y="270124"/>
                  </a:moveTo>
                  <a:lnTo>
                    <a:pt x="367329" y="270124"/>
                  </a:lnTo>
                  <a:cubicBezTo>
                    <a:pt x="376164" y="270124"/>
                    <a:pt x="383327" y="277286"/>
                    <a:pt x="383327" y="286122"/>
                  </a:cubicBezTo>
                  <a:lnTo>
                    <a:pt x="383326" y="286122"/>
                  </a:lnTo>
                  <a:cubicBezTo>
                    <a:pt x="383326" y="294958"/>
                    <a:pt x="376164" y="302120"/>
                    <a:pt x="367328" y="302120"/>
                  </a:cubicBezTo>
                  <a:lnTo>
                    <a:pt x="129822" y="302120"/>
                  </a:lnTo>
                  <a:cubicBezTo>
                    <a:pt x="120987" y="302120"/>
                    <a:pt x="113824" y="294958"/>
                    <a:pt x="113824" y="286122"/>
                  </a:cubicBezTo>
                  <a:cubicBezTo>
                    <a:pt x="113824" y="277286"/>
                    <a:pt x="120987" y="270124"/>
                    <a:pt x="129822" y="270124"/>
                  </a:cubicBezTo>
                  <a:close/>
                  <a:moveTo>
                    <a:pt x="129822" y="204552"/>
                  </a:moveTo>
                  <a:lnTo>
                    <a:pt x="367329" y="204552"/>
                  </a:lnTo>
                  <a:cubicBezTo>
                    <a:pt x="376164" y="204552"/>
                    <a:pt x="383327" y="211715"/>
                    <a:pt x="383327" y="220550"/>
                  </a:cubicBezTo>
                  <a:lnTo>
                    <a:pt x="383326" y="220550"/>
                  </a:lnTo>
                  <a:cubicBezTo>
                    <a:pt x="383326" y="229386"/>
                    <a:pt x="376164" y="236549"/>
                    <a:pt x="367328" y="236549"/>
                  </a:cubicBezTo>
                  <a:lnTo>
                    <a:pt x="129822" y="236548"/>
                  </a:lnTo>
                  <a:cubicBezTo>
                    <a:pt x="120987" y="236548"/>
                    <a:pt x="113824" y="229386"/>
                    <a:pt x="113824" y="220550"/>
                  </a:cubicBezTo>
                  <a:cubicBezTo>
                    <a:pt x="113824" y="211715"/>
                    <a:pt x="120987" y="204552"/>
                    <a:pt x="129822" y="204552"/>
                  </a:cubicBezTo>
                  <a:close/>
                  <a:moveTo>
                    <a:pt x="239169" y="138981"/>
                  </a:moveTo>
                  <a:lnTo>
                    <a:pt x="367329" y="138981"/>
                  </a:lnTo>
                  <a:cubicBezTo>
                    <a:pt x="376164" y="138981"/>
                    <a:pt x="383327" y="146143"/>
                    <a:pt x="383327" y="154979"/>
                  </a:cubicBezTo>
                  <a:lnTo>
                    <a:pt x="383326" y="154979"/>
                  </a:lnTo>
                  <a:cubicBezTo>
                    <a:pt x="383326" y="163814"/>
                    <a:pt x="376164" y="170977"/>
                    <a:pt x="367328" y="170977"/>
                  </a:cubicBezTo>
                  <a:lnTo>
                    <a:pt x="239169" y="170977"/>
                  </a:lnTo>
                  <a:cubicBezTo>
                    <a:pt x="230333" y="170977"/>
                    <a:pt x="223171" y="163814"/>
                    <a:pt x="223171" y="154979"/>
                  </a:cubicBezTo>
                  <a:cubicBezTo>
                    <a:pt x="223171" y="146143"/>
                    <a:pt x="230333" y="138981"/>
                    <a:pt x="239169" y="138981"/>
                  </a:cubicBezTo>
                  <a:close/>
                  <a:moveTo>
                    <a:pt x="135954" y="0"/>
                  </a:moveTo>
                  <a:cubicBezTo>
                    <a:pt x="208299" y="0"/>
                    <a:pt x="368436" y="387"/>
                    <a:pt x="412179" y="1059"/>
                  </a:cubicBezTo>
                  <a:cubicBezTo>
                    <a:pt x="455923" y="1731"/>
                    <a:pt x="463036" y="34877"/>
                    <a:pt x="462072" y="64398"/>
                  </a:cubicBezTo>
                  <a:cubicBezTo>
                    <a:pt x="461508" y="81689"/>
                    <a:pt x="460685" y="177120"/>
                    <a:pt x="461028" y="282939"/>
                  </a:cubicBezTo>
                  <a:lnTo>
                    <a:pt x="454739" y="281669"/>
                  </a:lnTo>
                  <a:lnTo>
                    <a:pt x="436831" y="285285"/>
                  </a:lnTo>
                  <a:cubicBezTo>
                    <a:pt x="436474" y="188342"/>
                    <a:pt x="437230" y="99784"/>
                    <a:pt x="437745" y="84003"/>
                  </a:cubicBezTo>
                  <a:cubicBezTo>
                    <a:pt x="438607" y="57599"/>
                    <a:pt x="432245" y="27953"/>
                    <a:pt x="393120" y="27352"/>
                  </a:cubicBezTo>
                  <a:cubicBezTo>
                    <a:pt x="354004" y="26751"/>
                    <a:pt x="210827" y="26405"/>
                    <a:pt x="146102" y="26405"/>
                  </a:cubicBezTo>
                  <a:cubicBezTo>
                    <a:pt x="146105" y="55937"/>
                    <a:pt x="146440" y="92975"/>
                    <a:pt x="146101" y="114966"/>
                  </a:cubicBezTo>
                  <a:cubicBezTo>
                    <a:pt x="145760" y="137068"/>
                    <a:pt x="140941" y="142723"/>
                    <a:pt x="119503" y="142777"/>
                  </a:cubicBezTo>
                  <a:lnTo>
                    <a:pt x="25201" y="142912"/>
                  </a:lnTo>
                  <a:cubicBezTo>
                    <a:pt x="23496" y="237205"/>
                    <a:pt x="25184" y="400113"/>
                    <a:pt x="25914" y="434048"/>
                  </a:cubicBezTo>
                  <a:cubicBezTo>
                    <a:pt x="26650" y="468272"/>
                    <a:pt x="41581" y="473908"/>
                    <a:pt x="68609" y="473730"/>
                  </a:cubicBezTo>
                  <a:lnTo>
                    <a:pt x="291468" y="473160"/>
                  </a:lnTo>
                  <a:lnTo>
                    <a:pt x="291468" y="499515"/>
                  </a:lnTo>
                  <a:lnTo>
                    <a:pt x="49358" y="500134"/>
                  </a:lnTo>
                  <a:cubicBezTo>
                    <a:pt x="19140" y="500334"/>
                    <a:pt x="2445" y="494032"/>
                    <a:pt x="1623" y="455767"/>
                  </a:cubicBezTo>
                  <a:cubicBezTo>
                    <a:pt x="800" y="417502"/>
                    <a:pt x="-1114" y="232557"/>
                    <a:pt x="869" y="127572"/>
                  </a:cubicBezTo>
                  <a:close/>
                </a:path>
              </a:pathLst>
            </a:cu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91428" tIns="45714" rIns="45714" bIns="91428" numCol="1" spcCol="0" rtlCol="0" fromWordArt="0" anchor="b" anchorCtr="0" forceAA="0" compatLnSpc="1">
              <a:prstTxWarp prst="textNoShape">
                <a:avLst/>
              </a:prstTxWarp>
              <a:noAutofit/>
            </a:bodyPr>
            <a:lstStyle/>
            <a:p>
              <a:pPr algn="ctr" defTabSz="914008" fontAlgn="base">
                <a:spcBef>
                  <a:spcPct val="0"/>
                </a:spcBef>
                <a:spcAft>
                  <a:spcPct val="0"/>
                </a:spcAft>
                <a:defRPr/>
              </a:pPr>
              <a:endParaRPr lang="en-US" kern="0" spc="-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7" name="Graphic 2394">
              <a:extLst>
                <a:ext uri="{FF2B5EF4-FFF2-40B4-BE49-F238E27FC236}">
                  <a16:creationId xmlns:a16="http://schemas.microsoft.com/office/drawing/2014/main" id="{AE4DA5C5-13C9-410F-85E4-A26F1934304B}"/>
                </a:ext>
              </a:extLst>
            </p:cNvPr>
            <p:cNvGrpSpPr/>
            <p:nvPr/>
          </p:nvGrpSpPr>
          <p:grpSpPr>
            <a:xfrm>
              <a:off x="9286315" y="1717666"/>
              <a:ext cx="142753" cy="142600"/>
              <a:chOff x="5955625" y="3288863"/>
              <a:chExt cx="276225" cy="275928"/>
            </a:xfrm>
            <a:solidFill>
              <a:srgbClr val="00188F"/>
            </a:solidFill>
          </p:grpSpPr>
          <p:sp>
            <p:nvSpPr>
              <p:cNvPr id="199" name="Freeform: Shape 198">
                <a:extLst>
                  <a:ext uri="{FF2B5EF4-FFF2-40B4-BE49-F238E27FC236}">
                    <a16:creationId xmlns:a16="http://schemas.microsoft.com/office/drawing/2014/main" id="{A9BAE738-31BF-41DB-802E-A3972AE66E9D}"/>
                  </a:ext>
                </a:extLst>
              </p:cNvPr>
              <p:cNvSpPr/>
              <p:nvPr/>
            </p:nvSpPr>
            <p:spPr>
              <a:xfrm>
                <a:off x="5955625" y="3479066"/>
                <a:ext cx="276225" cy="85725"/>
              </a:xfrm>
              <a:custGeom>
                <a:avLst/>
                <a:gdLst>
                  <a:gd name="connsiteX0" fmla="*/ 254318 w 276225"/>
                  <a:gd name="connsiteY0" fmla="*/ 7144 h 85725"/>
                  <a:gd name="connsiteX1" fmla="*/ 253365 w 276225"/>
                  <a:gd name="connsiteY1" fmla="*/ 7144 h 85725"/>
                  <a:gd name="connsiteX2" fmla="*/ 234612 w 276225"/>
                  <a:gd name="connsiteY2" fmla="*/ 25896 h 85725"/>
                  <a:gd name="connsiteX3" fmla="*/ 234612 w 276225"/>
                  <a:gd name="connsiteY3" fmla="*/ 45154 h 85725"/>
                  <a:gd name="connsiteX4" fmla="*/ 45125 w 276225"/>
                  <a:gd name="connsiteY4" fmla="*/ 45154 h 85725"/>
                  <a:gd name="connsiteX5" fmla="*/ 45125 w 276225"/>
                  <a:gd name="connsiteY5" fmla="*/ 25896 h 85725"/>
                  <a:gd name="connsiteX6" fmla="*/ 26372 w 276225"/>
                  <a:gd name="connsiteY6" fmla="*/ 7144 h 85725"/>
                  <a:gd name="connsiteX7" fmla="*/ 7144 w 276225"/>
                  <a:gd name="connsiteY7" fmla="*/ 26372 h 85725"/>
                  <a:gd name="connsiteX8" fmla="*/ 7144 w 276225"/>
                  <a:gd name="connsiteY8" fmla="*/ 56018 h 85725"/>
                  <a:gd name="connsiteX9" fmla="*/ 34260 w 276225"/>
                  <a:gd name="connsiteY9" fmla="*/ 83135 h 85725"/>
                  <a:gd name="connsiteX10" fmla="*/ 246370 w 276225"/>
                  <a:gd name="connsiteY10" fmla="*/ 83135 h 85725"/>
                  <a:gd name="connsiteX11" fmla="*/ 273487 w 276225"/>
                  <a:gd name="connsiteY11" fmla="*/ 56018 h 85725"/>
                  <a:gd name="connsiteX12" fmla="*/ 273487 w 276225"/>
                  <a:gd name="connsiteY12" fmla="*/ 26372 h 85725"/>
                  <a:gd name="connsiteX13" fmla="*/ 254318 w 276225"/>
                  <a:gd name="connsiteY13"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85725">
                    <a:moveTo>
                      <a:pt x="254318" y="7144"/>
                    </a:moveTo>
                    <a:lnTo>
                      <a:pt x="253365" y="7144"/>
                    </a:lnTo>
                    <a:cubicBezTo>
                      <a:pt x="243007" y="7144"/>
                      <a:pt x="234612" y="15537"/>
                      <a:pt x="234612" y="25896"/>
                    </a:cubicBezTo>
                    <a:lnTo>
                      <a:pt x="234612" y="45154"/>
                    </a:lnTo>
                    <a:lnTo>
                      <a:pt x="45125" y="45154"/>
                    </a:lnTo>
                    <a:lnTo>
                      <a:pt x="45125" y="25896"/>
                    </a:lnTo>
                    <a:cubicBezTo>
                      <a:pt x="45125" y="15537"/>
                      <a:pt x="36731" y="7144"/>
                      <a:pt x="26372" y="7144"/>
                    </a:cubicBezTo>
                    <a:cubicBezTo>
                      <a:pt x="15806" y="7144"/>
                      <a:pt x="7144" y="15805"/>
                      <a:pt x="7144" y="26372"/>
                    </a:cubicBezTo>
                    <a:lnTo>
                      <a:pt x="7144" y="56018"/>
                    </a:lnTo>
                    <a:cubicBezTo>
                      <a:pt x="7144" y="70931"/>
                      <a:pt x="19348" y="83135"/>
                      <a:pt x="34260" y="83135"/>
                    </a:cubicBezTo>
                    <a:lnTo>
                      <a:pt x="246370" y="83135"/>
                    </a:lnTo>
                    <a:cubicBezTo>
                      <a:pt x="261283" y="83135"/>
                      <a:pt x="273487" y="70931"/>
                      <a:pt x="273487" y="56018"/>
                    </a:cubicBezTo>
                    <a:lnTo>
                      <a:pt x="273487" y="26372"/>
                    </a:lnTo>
                    <a:cubicBezTo>
                      <a:pt x="273516" y="15805"/>
                      <a:pt x="264885" y="7144"/>
                      <a:pt x="254318" y="7144"/>
                    </a:cubicBezTo>
                    <a:close/>
                  </a:path>
                </a:pathLst>
              </a:custGeom>
              <a:grpFill/>
              <a:ln w="9525" cap="flat">
                <a:noFill/>
                <a:prstDash val="solid"/>
                <a:miter/>
              </a:ln>
            </p:spPr>
            <p:txBody>
              <a:bodyPr rtlCol="0" anchor="ctr"/>
              <a:lstStyle/>
              <a:p>
                <a:pPr defTabSz="914309">
                  <a:defRPr/>
                </a:pPr>
                <a:endParaRPr lang="en-IN">
                  <a:solidFill>
                    <a:srgbClr val="505050"/>
                  </a:solidFill>
                  <a:latin typeface="Segoe UI"/>
                </a:endParaRPr>
              </a:p>
            </p:txBody>
          </p:sp>
          <p:sp>
            <p:nvSpPr>
              <p:cNvPr id="200" name="Freeform: Shape 199">
                <a:extLst>
                  <a:ext uri="{FF2B5EF4-FFF2-40B4-BE49-F238E27FC236}">
                    <a16:creationId xmlns:a16="http://schemas.microsoft.com/office/drawing/2014/main" id="{048088EF-032B-472F-B73E-70A3838493B5}"/>
                  </a:ext>
                </a:extLst>
              </p:cNvPr>
              <p:cNvSpPr/>
              <p:nvPr/>
            </p:nvSpPr>
            <p:spPr>
              <a:xfrm>
                <a:off x="6004776" y="3288863"/>
                <a:ext cx="180975" cy="200025"/>
              </a:xfrm>
              <a:custGeom>
                <a:avLst/>
                <a:gdLst>
                  <a:gd name="connsiteX0" fmla="*/ 12702 w 180975"/>
                  <a:gd name="connsiteY0" fmla="*/ 99745 h 200025"/>
                  <a:gd name="connsiteX1" fmla="*/ 39640 w 180975"/>
                  <a:gd name="connsiteY1" fmla="*/ 99745 h 200025"/>
                  <a:gd name="connsiteX2" fmla="*/ 72859 w 180975"/>
                  <a:gd name="connsiteY2" fmla="*/ 132963 h 200025"/>
                  <a:gd name="connsiteX3" fmla="*/ 72859 w 180975"/>
                  <a:gd name="connsiteY3" fmla="*/ 25837 h 200025"/>
                  <a:gd name="connsiteX4" fmla="*/ 91552 w 180975"/>
                  <a:gd name="connsiteY4" fmla="*/ 7144 h 200025"/>
                  <a:gd name="connsiteX5" fmla="*/ 110245 w 180975"/>
                  <a:gd name="connsiteY5" fmla="*/ 25837 h 200025"/>
                  <a:gd name="connsiteX6" fmla="*/ 110245 w 180975"/>
                  <a:gd name="connsiteY6" fmla="*/ 132546 h 200025"/>
                  <a:gd name="connsiteX7" fmla="*/ 143016 w 180975"/>
                  <a:gd name="connsiteY7" fmla="*/ 99774 h 200025"/>
                  <a:gd name="connsiteX8" fmla="*/ 169954 w 180975"/>
                  <a:gd name="connsiteY8" fmla="*/ 99774 h 200025"/>
                  <a:gd name="connsiteX9" fmla="*/ 169954 w 180975"/>
                  <a:gd name="connsiteY9" fmla="*/ 126712 h 200025"/>
                  <a:gd name="connsiteX10" fmla="*/ 104797 w 180975"/>
                  <a:gd name="connsiteY10" fmla="*/ 191810 h 200025"/>
                  <a:gd name="connsiteX11" fmla="*/ 91314 w 180975"/>
                  <a:gd name="connsiteY11" fmla="*/ 197376 h 200025"/>
                  <a:gd name="connsiteX12" fmla="*/ 77830 w 180975"/>
                  <a:gd name="connsiteY12" fmla="*/ 191810 h 200025"/>
                  <a:gd name="connsiteX13" fmla="*/ 12702 w 180975"/>
                  <a:gd name="connsiteY13" fmla="*/ 126683 h 200025"/>
                  <a:gd name="connsiteX14" fmla="*/ 12702 w 180975"/>
                  <a:gd name="connsiteY14" fmla="*/ 99745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975" h="200025">
                    <a:moveTo>
                      <a:pt x="12702" y="99745"/>
                    </a:moveTo>
                    <a:cubicBezTo>
                      <a:pt x="20114" y="92333"/>
                      <a:pt x="32229" y="92333"/>
                      <a:pt x="39640" y="99745"/>
                    </a:cubicBezTo>
                    <a:lnTo>
                      <a:pt x="72859" y="132963"/>
                    </a:lnTo>
                    <a:lnTo>
                      <a:pt x="72859" y="25837"/>
                    </a:lnTo>
                    <a:cubicBezTo>
                      <a:pt x="72859" y="15567"/>
                      <a:pt x="81283" y="7144"/>
                      <a:pt x="91552" y="7144"/>
                    </a:cubicBezTo>
                    <a:cubicBezTo>
                      <a:pt x="101821" y="7144"/>
                      <a:pt x="110245" y="15567"/>
                      <a:pt x="110245" y="25837"/>
                    </a:cubicBezTo>
                    <a:lnTo>
                      <a:pt x="110245" y="132546"/>
                    </a:lnTo>
                    <a:lnTo>
                      <a:pt x="143016" y="99774"/>
                    </a:lnTo>
                    <a:cubicBezTo>
                      <a:pt x="150428" y="92363"/>
                      <a:pt x="162543" y="92363"/>
                      <a:pt x="169954" y="99774"/>
                    </a:cubicBezTo>
                    <a:cubicBezTo>
                      <a:pt x="177366" y="107186"/>
                      <a:pt x="177366" y="119301"/>
                      <a:pt x="169954" y="126712"/>
                    </a:cubicBezTo>
                    <a:lnTo>
                      <a:pt x="104797" y="191810"/>
                    </a:lnTo>
                    <a:cubicBezTo>
                      <a:pt x="101077" y="195530"/>
                      <a:pt x="96195" y="197376"/>
                      <a:pt x="91314" y="197376"/>
                    </a:cubicBezTo>
                    <a:cubicBezTo>
                      <a:pt x="86432" y="197376"/>
                      <a:pt x="81551" y="195530"/>
                      <a:pt x="77830" y="191810"/>
                    </a:cubicBezTo>
                    <a:lnTo>
                      <a:pt x="12702" y="126683"/>
                    </a:lnTo>
                    <a:cubicBezTo>
                      <a:pt x="5291" y="119271"/>
                      <a:pt x="5291" y="107156"/>
                      <a:pt x="12702" y="99745"/>
                    </a:cubicBezTo>
                    <a:close/>
                  </a:path>
                </a:pathLst>
              </a:custGeom>
              <a:grpFill/>
              <a:ln w="9525" cap="flat">
                <a:noFill/>
                <a:prstDash val="solid"/>
                <a:miter/>
              </a:ln>
            </p:spPr>
            <p:txBody>
              <a:bodyPr rtlCol="0" anchor="ctr"/>
              <a:lstStyle/>
              <a:p>
                <a:pPr defTabSz="914309">
                  <a:defRPr/>
                </a:pPr>
                <a:endParaRPr lang="en-IN">
                  <a:solidFill>
                    <a:srgbClr val="505050"/>
                  </a:solidFill>
                  <a:latin typeface="Segoe UI"/>
                </a:endParaRPr>
              </a:p>
            </p:txBody>
          </p:sp>
        </p:grpSp>
        <p:sp>
          <p:nvSpPr>
            <p:cNvPr id="198" name="Graphic 2436">
              <a:extLst>
                <a:ext uri="{FF2B5EF4-FFF2-40B4-BE49-F238E27FC236}">
                  <a16:creationId xmlns:a16="http://schemas.microsoft.com/office/drawing/2014/main" id="{0247605C-2A99-420F-AAE3-A9B5CA30F517}"/>
                </a:ext>
              </a:extLst>
            </p:cNvPr>
            <p:cNvSpPr/>
            <p:nvPr/>
          </p:nvSpPr>
          <p:spPr>
            <a:xfrm>
              <a:off x="10365588" y="1939610"/>
              <a:ext cx="93346" cy="106074"/>
            </a:xfrm>
            <a:custGeom>
              <a:avLst/>
              <a:gdLst>
                <a:gd name="connsiteX0" fmla="*/ 402431 w 419100"/>
                <a:gd name="connsiteY0" fmla="*/ 219746 h 476250"/>
                <a:gd name="connsiteX1" fmla="*/ 40481 w 419100"/>
                <a:gd name="connsiteY1" fmla="*/ 10196 h 476250"/>
                <a:gd name="connsiteX2" fmla="*/ 7144 w 419100"/>
                <a:gd name="connsiteY2" fmla="*/ 29246 h 476250"/>
                <a:gd name="connsiteX3" fmla="*/ 7144 w 419100"/>
                <a:gd name="connsiteY3" fmla="*/ 448346 h 476250"/>
                <a:gd name="connsiteX4" fmla="*/ 40481 w 419100"/>
                <a:gd name="connsiteY4" fmla="*/ 467396 h 476250"/>
                <a:gd name="connsiteX5" fmla="*/ 402431 w 419100"/>
                <a:gd name="connsiteY5" fmla="*/ 257846 h 476250"/>
                <a:gd name="connsiteX6" fmla="*/ 402431 w 419100"/>
                <a:gd name="connsiteY6" fmla="*/ 21974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0" h="476250">
                  <a:moveTo>
                    <a:pt x="402431" y="219746"/>
                  </a:moveTo>
                  <a:lnTo>
                    <a:pt x="40481" y="10196"/>
                  </a:lnTo>
                  <a:cubicBezTo>
                    <a:pt x="25241" y="1624"/>
                    <a:pt x="7144" y="12101"/>
                    <a:pt x="7144" y="29246"/>
                  </a:cubicBezTo>
                  <a:lnTo>
                    <a:pt x="7144" y="448346"/>
                  </a:lnTo>
                  <a:cubicBezTo>
                    <a:pt x="7144" y="465491"/>
                    <a:pt x="25241" y="475969"/>
                    <a:pt x="40481" y="467396"/>
                  </a:cubicBezTo>
                  <a:lnTo>
                    <a:pt x="402431" y="257846"/>
                  </a:lnTo>
                  <a:cubicBezTo>
                    <a:pt x="416719" y="249274"/>
                    <a:pt x="416719" y="228319"/>
                    <a:pt x="402431" y="219746"/>
                  </a:cubicBezTo>
                  <a:close/>
                </a:path>
              </a:pathLst>
            </a:custGeom>
            <a:solidFill>
              <a:srgbClr val="00188F"/>
            </a:solidFill>
            <a:ln w="9525" cap="flat">
              <a:noFill/>
              <a:prstDash val="solid"/>
              <a:miter/>
            </a:ln>
          </p:spPr>
          <p:txBody>
            <a:bodyPr rtlCol="0" anchor="ctr"/>
            <a:lstStyle/>
            <a:p>
              <a:pPr defTabSz="914309">
                <a:defRPr/>
              </a:pPr>
              <a:endParaRPr lang="en-IN">
                <a:solidFill>
                  <a:srgbClr val="505050"/>
                </a:solidFill>
                <a:latin typeface="Segoe UI"/>
              </a:endParaRPr>
            </a:p>
          </p:txBody>
        </p:sp>
      </p:grpSp>
      <p:grpSp>
        <p:nvGrpSpPr>
          <p:cNvPr id="575" name="Group 574">
            <a:extLst>
              <a:ext uri="{FF2B5EF4-FFF2-40B4-BE49-F238E27FC236}">
                <a16:creationId xmlns:a16="http://schemas.microsoft.com/office/drawing/2014/main" id="{898C61CB-00D7-4BFA-82C4-039BB1A6F438}"/>
              </a:ext>
            </a:extLst>
          </p:cNvPr>
          <p:cNvGrpSpPr/>
          <p:nvPr/>
        </p:nvGrpSpPr>
        <p:grpSpPr>
          <a:xfrm>
            <a:off x="1051519" y="3854535"/>
            <a:ext cx="1322581" cy="2364806"/>
            <a:chOff x="1051652" y="3854581"/>
            <a:chExt cx="1322750" cy="2365108"/>
          </a:xfrm>
        </p:grpSpPr>
        <p:sp>
          <p:nvSpPr>
            <p:cNvPr id="510" name="AutoShape 229">
              <a:extLst>
                <a:ext uri="{FF2B5EF4-FFF2-40B4-BE49-F238E27FC236}">
                  <a16:creationId xmlns:a16="http://schemas.microsoft.com/office/drawing/2014/main" id="{A926476B-9832-423D-AEB7-4FFD4480EE46}"/>
                </a:ext>
              </a:extLst>
            </p:cNvPr>
            <p:cNvSpPr>
              <a:spLocks noChangeAspect="1" noChangeArrowheads="1" noTextEdit="1"/>
            </p:cNvSpPr>
            <p:nvPr/>
          </p:nvSpPr>
          <p:spPr bwMode="auto">
            <a:xfrm>
              <a:off x="1051652" y="3854581"/>
              <a:ext cx="1322750" cy="2365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11" name="Rectangle 231">
              <a:extLst>
                <a:ext uri="{FF2B5EF4-FFF2-40B4-BE49-F238E27FC236}">
                  <a16:creationId xmlns:a16="http://schemas.microsoft.com/office/drawing/2014/main" id="{2B60131E-3FFB-4AE9-95EF-1FD4AC5FA533}"/>
                </a:ext>
              </a:extLst>
            </p:cNvPr>
            <p:cNvSpPr>
              <a:spLocks noChangeArrowheads="1"/>
            </p:cNvSpPr>
            <p:nvPr/>
          </p:nvSpPr>
          <p:spPr bwMode="auto">
            <a:xfrm>
              <a:off x="2062575" y="3860868"/>
              <a:ext cx="305541" cy="2352534"/>
            </a:xfrm>
            <a:prstGeom prst="rect">
              <a:avLst/>
            </a:prstGeom>
            <a:solidFill>
              <a:schemeClr val="accent5">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12" name="Rectangle 232">
              <a:extLst>
                <a:ext uri="{FF2B5EF4-FFF2-40B4-BE49-F238E27FC236}">
                  <a16:creationId xmlns:a16="http://schemas.microsoft.com/office/drawing/2014/main" id="{24E6F266-9403-4CC9-A1E4-6B9401302B18}"/>
                </a:ext>
              </a:extLst>
            </p:cNvPr>
            <p:cNvSpPr>
              <a:spLocks noChangeArrowheads="1"/>
            </p:cNvSpPr>
            <p:nvPr/>
          </p:nvSpPr>
          <p:spPr bwMode="auto">
            <a:xfrm>
              <a:off x="1051652" y="3860868"/>
              <a:ext cx="1106483" cy="2352534"/>
            </a:xfrm>
            <a:prstGeom prst="rect">
              <a:avLst/>
            </a:prstGeom>
            <a:solidFill>
              <a:srgbClr val="00C2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13" name="Rectangle 233">
              <a:extLst>
                <a:ext uri="{FF2B5EF4-FFF2-40B4-BE49-F238E27FC236}">
                  <a16:creationId xmlns:a16="http://schemas.microsoft.com/office/drawing/2014/main" id="{D8280026-0C53-4B99-8DDB-DC476E68F47B}"/>
                </a:ext>
              </a:extLst>
            </p:cNvPr>
            <p:cNvSpPr>
              <a:spLocks noChangeArrowheads="1"/>
            </p:cNvSpPr>
            <p:nvPr/>
          </p:nvSpPr>
          <p:spPr bwMode="auto">
            <a:xfrm>
              <a:off x="1133381" y="3975288"/>
              <a:ext cx="60354"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15" name="Rectangle 235">
              <a:extLst>
                <a:ext uri="{FF2B5EF4-FFF2-40B4-BE49-F238E27FC236}">
                  <a16:creationId xmlns:a16="http://schemas.microsoft.com/office/drawing/2014/main" id="{838B42AE-2608-48D5-AEC5-18203F97E7FB}"/>
                </a:ext>
              </a:extLst>
            </p:cNvPr>
            <p:cNvSpPr>
              <a:spLocks noChangeArrowheads="1"/>
            </p:cNvSpPr>
            <p:nvPr/>
          </p:nvSpPr>
          <p:spPr bwMode="auto">
            <a:xfrm>
              <a:off x="1404973" y="3975288"/>
              <a:ext cx="54067"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17" name="Rectangle 237">
              <a:extLst>
                <a:ext uri="{FF2B5EF4-FFF2-40B4-BE49-F238E27FC236}">
                  <a16:creationId xmlns:a16="http://schemas.microsoft.com/office/drawing/2014/main" id="{CCB0EF68-55E4-4ED3-B7BA-9AA98E272CFA}"/>
                </a:ext>
              </a:extLst>
            </p:cNvPr>
            <p:cNvSpPr>
              <a:spLocks noChangeArrowheads="1"/>
            </p:cNvSpPr>
            <p:nvPr/>
          </p:nvSpPr>
          <p:spPr bwMode="auto">
            <a:xfrm>
              <a:off x="1669020" y="3975288"/>
              <a:ext cx="54067"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18" name="Rectangle 238">
              <a:extLst>
                <a:ext uri="{FF2B5EF4-FFF2-40B4-BE49-F238E27FC236}">
                  <a16:creationId xmlns:a16="http://schemas.microsoft.com/office/drawing/2014/main" id="{CB5191FC-46D6-4512-A757-1FF097017E5A}"/>
                </a:ext>
              </a:extLst>
            </p:cNvPr>
            <p:cNvSpPr>
              <a:spLocks noChangeArrowheads="1"/>
            </p:cNvSpPr>
            <p:nvPr/>
          </p:nvSpPr>
          <p:spPr bwMode="auto">
            <a:xfrm>
              <a:off x="1798528" y="3975288"/>
              <a:ext cx="60354"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19" name="Rectangle 239">
              <a:extLst>
                <a:ext uri="{FF2B5EF4-FFF2-40B4-BE49-F238E27FC236}">
                  <a16:creationId xmlns:a16="http://schemas.microsoft.com/office/drawing/2014/main" id="{C352BB72-ED02-4B05-A0CB-5584EBFFEF4A}"/>
                </a:ext>
              </a:extLst>
            </p:cNvPr>
            <p:cNvSpPr>
              <a:spLocks noChangeArrowheads="1"/>
            </p:cNvSpPr>
            <p:nvPr/>
          </p:nvSpPr>
          <p:spPr bwMode="auto">
            <a:xfrm>
              <a:off x="1934324" y="3975288"/>
              <a:ext cx="54067"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20" name="Rectangle 240">
              <a:extLst>
                <a:ext uri="{FF2B5EF4-FFF2-40B4-BE49-F238E27FC236}">
                  <a16:creationId xmlns:a16="http://schemas.microsoft.com/office/drawing/2014/main" id="{1916D8CB-E02B-470C-9D26-16F6EF17CBA9}"/>
                </a:ext>
              </a:extLst>
            </p:cNvPr>
            <p:cNvSpPr>
              <a:spLocks noChangeArrowheads="1"/>
            </p:cNvSpPr>
            <p:nvPr/>
          </p:nvSpPr>
          <p:spPr bwMode="auto">
            <a:xfrm>
              <a:off x="1133381" y="4238078"/>
              <a:ext cx="60354" cy="155914"/>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21" name="Rectangle 241">
              <a:extLst>
                <a:ext uri="{FF2B5EF4-FFF2-40B4-BE49-F238E27FC236}">
                  <a16:creationId xmlns:a16="http://schemas.microsoft.com/office/drawing/2014/main" id="{87C1924B-7213-456F-9CBC-9F3E820E7975}"/>
                </a:ext>
              </a:extLst>
            </p:cNvPr>
            <p:cNvSpPr>
              <a:spLocks noChangeArrowheads="1"/>
            </p:cNvSpPr>
            <p:nvPr/>
          </p:nvSpPr>
          <p:spPr bwMode="auto">
            <a:xfrm>
              <a:off x="1269177" y="4238078"/>
              <a:ext cx="60354" cy="155914"/>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22" name="Rectangle 242">
              <a:extLst>
                <a:ext uri="{FF2B5EF4-FFF2-40B4-BE49-F238E27FC236}">
                  <a16:creationId xmlns:a16="http://schemas.microsoft.com/office/drawing/2014/main" id="{95DF45DF-AD37-4A4C-9E23-43044EFF10ED}"/>
                </a:ext>
              </a:extLst>
            </p:cNvPr>
            <p:cNvSpPr>
              <a:spLocks noChangeArrowheads="1"/>
            </p:cNvSpPr>
            <p:nvPr/>
          </p:nvSpPr>
          <p:spPr bwMode="auto">
            <a:xfrm>
              <a:off x="1404973" y="4238078"/>
              <a:ext cx="54067" cy="155914"/>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23" name="Rectangle 243">
              <a:extLst>
                <a:ext uri="{FF2B5EF4-FFF2-40B4-BE49-F238E27FC236}">
                  <a16:creationId xmlns:a16="http://schemas.microsoft.com/office/drawing/2014/main" id="{C28D6FF4-3A80-4205-A17E-D58B4942D15A}"/>
                </a:ext>
              </a:extLst>
            </p:cNvPr>
            <p:cNvSpPr>
              <a:spLocks noChangeArrowheads="1"/>
            </p:cNvSpPr>
            <p:nvPr/>
          </p:nvSpPr>
          <p:spPr bwMode="auto">
            <a:xfrm>
              <a:off x="1533224" y="4238078"/>
              <a:ext cx="61611" cy="155914"/>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24" name="Rectangle 244">
              <a:extLst>
                <a:ext uri="{FF2B5EF4-FFF2-40B4-BE49-F238E27FC236}">
                  <a16:creationId xmlns:a16="http://schemas.microsoft.com/office/drawing/2014/main" id="{A9876FF2-7E70-4AD2-B7F8-0B81E5B18967}"/>
                </a:ext>
              </a:extLst>
            </p:cNvPr>
            <p:cNvSpPr>
              <a:spLocks noChangeArrowheads="1"/>
            </p:cNvSpPr>
            <p:nvPr/>
          </p:nvSpPr>
          <p:spPr bwMode="auto">
            <a:xfrm>
              <a:off x="1669020" y="4238078"/>
              <a:ext cx="54067" cy="155914"/>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25" name="Rectangle 245">
              <a:extLst>
                <a:ext uri="{FF2B5EF4-FFF2-40B4-BE49-F238E27FC236}">
                  <a16:creationId xmlns:a16="http://schemas.microsoft.com/office/drawing/2014/main" id="{94984715-6C79-4D5F-AAD8-4E0B444DD853}"/>
                </a:ext>
              </a:extLst>
            </p:cNvPr>
            <p:cNvSpPr>
              <a:spLocks noChangeArrowheads="1"/>
            </p:cNvSpPr>
            <p:nvPr/>
          </p:nvSpPr>
          <p:spPr bwMode="auto">
            <a:xfrm>
              <a:off x="1798528" y="4238078"/>
              <a:ext cx="60354" cy="155914"/>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27" name="Rectangle 247">
              <a:extLst>
                <a:ext uri="{FF2B5EF4-FFF2-40B4-BE49-F238E27FC236}">
                  <a16:creationId xmlns:a16="http://schemas.microsoft.com/office/drawing/2014/main" id="{98276508-166B-4566-B6DE-DFCC7DCECE96}"/>
                </a:ext>
              </a:extLst>
            </p:cNvPr>
            <p:cNvSpPr>
              <a:spLocks noChangeArrowheads="1"/>
            </p:cNvSpPr>
            <p:nvPr/>
          </p:nvSpPr>
          <p:spPr bwMode="auto">
            <a:xfrm>
              <a:off x="1133381" y="4500868"/>
              <a:ext cx="60354" cy="155914"/>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28" name="Rectangle 248">
              <a:extLst>
                <a:ext uri="{FF2B5EF4-FFF2-40B4-BE49-F238E27FC236}">
                  <a16:creationId xmlns:a16="http://schemas.microsoft.com/office/drawing/2014/main" id="{F20A48B5-9EFD-4F73-BB57-7FAD02F88F28}"/>
                </a:ext>
              </a:extLst>
            </p:cNvPr>
            <p:cNvSpPr>
              <a:spLocks noChangeArrowheads="1"/>
            </p:cNvSpPr>
            <p:nvPr/>
          </p:nvSpPr>
          <p:spPr bwMode="auto">
            <a:xfrm>
              <a:off x="1269177" y="4500868"/>
              <a:ext cx="60354" cy="155914"/>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30" name="Rectangle 250">
              <a:extLst>
                <a:ext uri="{FF2B5EF4-FFF2-40B4-BE49-F238E27FC236}">
                  <a16:creationId xmlns:a16="http://schemas.microsoft.com/office/drawing/2014/main" id="{3052E2DD-4A1E-463E-B0D1-FAF39EA06D08}"/>
                </a:ext>
              </a:extLst>
            </p:cNvPr>
            <p:cNvSpPr>
              <a:spLocks noChangeArrowheads="1"/>
            </p:cNvSpPr>
            <p:nvPr/>
          </p:nvSpPr>
          <p:spPr bwMode="auto">
            <a:xfrm>
              <a:off x="1533224" y="4500868"/>
              <a:ext cx="61611" cy="155914"/>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32" name="Rectangle 252">
              <a:extLst>
                <a:ext uri="{FF2B5EF4-FFF2-40B4-BE49-F238E27FC236}">
                  <a16:creationId xmlns:a16="http://schemas.microsoft.com/office/drawing/2014/main" id="{B368DD16-EAD7-4415-BA89-A479C211D8A6}"/>
                </a:ext>
              </a:extLst>
            </p:cNvPr>
            <p:cNvSpPr>
              <a:spLocks noChangeArrowheads="1"/>
            </p:cNvSpPr>
            <p:nvPr/>
          </p:nvSpPr>
          <p:spPr bwMode="auto">
            <a:xfrm>
              <a:off x="1798528" y="4500868"/>
              <a:ext cx="60354" cy="155914"/>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33" name="Rectangle 253">
              <a:extLst>
                <a:ext uri="{FF2B5EF4-FFF2-40B4-BE49-F238E27FC236}">
                  <a16:creationId xmlns:a16="http://schemas.microsoft.com/office/drawing/2014/main" id="{BB56CC19-87B8-4D9C-ACD8-9FB670496973}"/>
                </a:ext>
              </a:extLst>
            </p:cNvPr>
            <p:cNvSpPr>
              <a:spLocks noChangeArrowheads="1"/>
            </p:cNvSpPr>
            <p:nvPr/>
          </p:nvSpPr>
          <p:spPr bwMode="auto">
            <a:xfrm>
              <a:off x="1934324" y="4500868"/>
              <a:ext cx="54067" cy="155914"/>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34" name="Rectangle 254">
              <a:extLst>
                <a:ext uri="{FF2B5EF4-FFF2-40B4-BE49-F238E27FC236}">
                  <a16:creationId xmlns:a16="http://schemas.microsoft.com/office/drawing/2014/main" id="{5E9C0BDC-7460-4FF8-9E0C-1F9832210F34}"/>
                </a:ext>
              </a:extLst>
            </p:cNvPr>
            <p:cNvSpPr>
              <a:spLocks noChangeArrowheads="1"/>
            </p:cNvSpPr>
            <p:nvPr/>
          </p:nvSpPr>
          <p:spPr bwMode="auto">
            <a:xfrm>
              <a:off x="1133381" y="4763658"/>
              <a:ext cx="60354" cy="155914"/>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35" name="Rectangle 255">
              <a:extLst>
                <a:ext uri="{FF2B5EF4-FFF2-40B4-BE49-F238E27FC236}">
                  <a16:creationId xmlns:a16="http://schemas.microsoft.com/office/drawing/2014/main" id="{54A33DDD-6497-40AE-8992-F53206C7EF04}"/>
                </a:ext>
              </a:extLst>
            </p:cNvPr>
            <p:cNvSpPr>
              <a:spLocks noChangeArrowheads="1"/>
            </p:cNvSpPr>
            <p:nvPr/>
          </p:nvSpPr>
          <p:spPr bwMode="auto">
            <a:xfrm>
              <a:off x="1269177" y="4763658"/>
              <a:ext cx="60354" cy="155914"/>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37" name="Rectangle 257">
              <a:extLst>
                <a:ext uri="{FF2B5EF4-FFF2-40B4-BE49-F238E27FC236}">
                  <a16:creationId xmlns:a16="http://schemas.microsoft.com/office/drawing/2014/main" id="{9E0B5DE4-913C-4A92-8990-3FE61E1914C0}"/>
                </a:ext>
              </a:extLst>
            </p:cNvPr>
            <p:cNvSpPr>
              <a:spLocks noChangeArrowheads="1"/>
            </p:cNvSpPr>
            <p:nvPr/>
          </p:nvSpPr>
          <p:spPr bwMode="auto">
            <a:xfrm>
              <a:off x="1533224" y="4763658"/>
              <a:ext cx="61611" cy="155914"/>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38" name="Rectangle 258">
              <a:extLst>
                <a:ext uri="{FF2B5EF4-FFF2-40B4-BE49-F238E27FC236}">
                  <a16:creationId xmlns:a16="http://schemas.microsoft.com/office/drawing/2014/main" id="{B1C7BEFA-7755-4F9B-9F87-A0712FECBEAA}"/>
                </a:ext>
              </a:extLst>
            </p:cNvPr>
            <p:cNvSpPr>
              <a:spLocks noChangeArrowheads="1"/>
            </p:cNvSpPr>
            <p:nvPr/>
          </p:nvSpPr>
          <p:spPr bwMode="auto">
            <a:xfrm>
              <a:off x="1669020" y="4763658"/>
              <a:ext cx="54067" cy="155914"/>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39" name="Rectangle 259">
              <a:extLst>
                <a:ext uri="{FF2B5EF4-FFF2-40B4-BE49-F238E27FC236}">
                  <a16:creationId xmlns:a16="http://schemas.microsoft.com/office/drawing/2014/main" id="{6C14A02C-A280-476B-8608-BDE7AA99C07E}"/>
                </a:ext>
              </a:extLst>
            </p:cNvPr>
            <p:cNvSpPr>
              <a:spLocks noChangeArrowheads="1"/>
            </p:cNvSpPr>
            <p:nvPr/>
          </p:nvSpPr>
          <p:spPr bwMode="auto">
            <a:xfrm>
              <a:off x="1798528" y="4763658"/>
              <a:ext cx="60354" cy="155914"/>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40" name="Rectangle 260">
              <a:extLst>
                <a:ext uri="{FF2B5EF4-FFF2-40B4-BE49-F238E27FC236}">
                  <a16:creationId xmlns:a16="http://schemas.microsoft.com/office/drawing/2014/main" id="{9B2BEFA3-F24E-4C52-97ED-5DA55484B433}"/>
                </a:ext>
              </a:extLst>
            </p:cNvPr>
            <p:cNvSpPr>
              <a:spLocks noChangeArrowheads="1"/>
            </p:cNvSpPr>
            <p:nvPr/>
          </p:nvSpPr>
          <p:spPr bwMode="auto">
            <a:xfrm>
              <a:off x="1934324" y="4763658"/>
              <a:ext cx="54067" cy="155914"/>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41" name="Rectangle 261">
              <a:extLst>
                <a:ext uri="{FF2B5EF4-FFF2-40B4-BE49-F238E27FC236}">
                  <a16:creationId xmlns:a16="http://schemas.microsoft.com/office/drawing/2014/main" id="{94E918C2-5C5D-41C2-BC07-E8735CF8217B}"/>
                </a:ext>
              </a:extLst>
            </p:cNvPr>
            <p:cNvSpPr>
              <a:spLocks noChangeArrowheads="1"/>
            </p:cNvSpPr>
            <p:nvPr/>
          </p:nvSpPr>
          <p:spPr bwMode="auto">
            <a:xfrm>
              <a:off x="1133381" y="5040279"/>
              <a:ext cx="60354"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42" name="Rectangle 262">
              <a:extLst>
                <a:ext uri="{FF2B5EF4-FFF2-40B4-BE49-F238E27FC236}">
                  <a16:creationId xmlns:a16="http://schemas.microsoft.com/office/drawing/2014/main" id="{A6C361EF-C35E-45D3-9FE6-30225E272DCF}"/>
                </a:ext>
              </a:extLst>
            </p:cNvPr>
            <p:cNvSpPr>
              <a:spLocks noChangeArrowheads="1"/>
            </p:cNvSpPr>
            <p:nvPr/>
          </p:nvSpPr>
          <p:spPr bwMode="auto">
            <a:xfrm>
              <a:off x="1269177" y="5040279"/>
              <a:ext cx="60354"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43" name="Rectangle 263">
              <a:extLst>
                <a:ext uri="{FF2B5EF4-FFF2-40B4-BE49-F238E27FC236}">
                  <a16:creationId xmlns:a16="http://schemas.microsoft.com/office/drawing/2014/main" id="{126E0977-44EB-4A79-B491-3958E6666F41}"/>
                </a:ext>
              </a:extLst>
            </p:cNvPr>
            <p:cNvSpPr>
              <a:spLocks noChangeArrowheads="1"/>
            </p:cNvSpPr>
            <p:nvPr/>
          </p:nvSpPr>
          <p:spPr bwMode="auto">
            <a:xfrm>
              <a:off x="1404973" y="5040279"/>
              <a:ext cx="54067"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44" name="Rectangle 264">
              <a:extLst>
                <a:ext uri="{FF2B5EF4-FFF2-40B4-BE49-F238E27FC236}">
                  <a16:creationId xmlns:a16="http://schemas.microsoft.com/office/drawing/2014/main" id="{E080DAC0-2573-4603-963D-3E2DD59FD26A}"/>
                </a:ext>
              </a:extLst>
            </p:cNvPr>
            <p:cNvSpPr>
              <a:spLocks noChangeArrowheads="1"/>
            </p:cNvSpPr>
            <p:nvPr/>
          </p:nvSpPr>
          <p:spPr bwMode="auto">
            <a:xfrm>
              <a:off x="1533224" y="5040279"/>
              <a:ext cx="61611"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46" name="Rectangle 266">
              <a:extLst>
                <a:ext uri="{FF2B5EF4-FFF2-40B4-BE49-F238E27FC236}">
                  <a16:creationId xmlns:a16="http://schemas.microsoft.com/office/drawing/2014/main" id="{E259E07E-A89F-4756-A368-573691803E7B}"/>
                </a:ext>
              </a:extLst>
            </p:cNvPr>
            <p:cNvSpPr>
              <a:spLocks noChangeArrowheads="1"/>
            </p:cNvSpPr>
            <p:nvPr/>
          </p:nvSpPr>
          <p:spPr bwMode="auto">
            <a:xfrm>
              <a:off x="1798528" y="5040279"/>
              <a:ext cx="60354"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47" name="Rectangle 267">
              <a:extLst>
                <a:ext uri="{FF2B5EF4-FFF2-40B4-BE49-F238E27FC236}">
                  <a16:creationId xmlns:a16="http://schemas.microsoft.com/office/drawing/2014/main" id="{C148524A-72B1-4DBF-970C-D75B6FD79AB5}"/>
                </a:ext>
              </a:extLst>
            </p:cNvPr>
            <p:cNvSpPr>
              <a:spLocks noChangeArrowheads="1"/>
            </p:cNvSpPr>
            <p:nvPr/>
          </p:nvSpPr>
          <p:spPr bwMode="auto">
            <a:xfrm>
              <a:off x="1934324" y="5040279"/>
              <a:ext cx="54067"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49" name="Rectangle 269">
              <a:extLst>
                <a:ext uri="{FF2B5EF4-FFF2-40B4-BE49-F238E27FC236}">
                  <a16:creationId xmlns:a16="http://schemas.microsoft.com/office/drawing/2014/main" id="{FA0979D4-D30C-4AB4-9E8D-76557090593C}"/>
                </a:ext>
              </a:extLst>
            </p:cNvPr>
            <p:cNvSpPr>
              <a:spLocks noChangeArrowheads="1"/>
            </p:cNvSpPr>
            <p:nvPr/>
          </p:nvSpPr>
          <p:spPr bwMode="auto">
            <a:xfrm>
              <a:off x="1269177" y="5303068"/>
              <a:ext cx="60354"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50" name="Rectangle 270">
              <a:extLst>
                <a:ext uri="{FF2B5EF4-FFF2-40B4-BE49-F238E27FC236}">
                  <a16:creationId xmlns:a16="http://schemas.microsoft.com/office/drawing/2014/main" id="{A09AE93B-E8C2-42D5-ABD1-8153ECA98C50}"/>
                </a:ext>
              </a:extLst>
            </p:cNvPr>
            <p:cNvSpPr>
              <a:spLocks noChangeArrowheads="1"/>
            </p:cNvSpPr>
            <p:nvPr/>
          </p:nvSpPr>
          <p:spPr bwMode="auto">
            <a:xfrm>
              <a:off x="1404973" y="5303068"/>
              <a:ext cx="54067"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51" name="Rectangle 271">
              <a:extLst>
                <a:ext uri="{FF2B5EF4-FFF2-40B4-BE49-F238E27FC236}">
                  <a16:creationId xmlns:a16="http://schemas.microsoft.com/office/drawing/2014/main" id="{07670252-2DF6-4120-B63C-F86A1FF437DA}"/>
                </a:ext>
              </a:extLst>
            </p:cNvPr>
            <p:cNvSpPr>
              <a:spLocks noChangeArrowheads="1"/>
            </p:cNvSpPr>
            <p:nvPr/>
          </p:nvSpPr>
          <p:spPr bwMode="auto">
            <a:xfrm>
              <a:off x="1533224" y="5303068"/>
              <a:ext cx="61611"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52" name="Rectangle 272">
              <a:extLst>
                <a:ext uri="{FF2B5EF4-FFF2-40B4-BE49-F238E27FC236}">
                  <a16:creationId xmlns:a16="http://schemas.microsoft.com/office/drawing/2014/main" id="{39607F02-E03B-4E1B-9160-A3925906A07A}"/>
                </a:ext>
              </a:extLst>
            </p:cNvPr>
            <p:cNvSpPr>
              <a:spLocks noChangeArrowheads="1"/>
            </p:cNvSpPr>
            <p:nvPr/>
          </p:nvSpPr>
          <p:spPr bwMode="auto">
            <a:xfrm>
              <a:off x="1669020" y="5303068"/>
              <a:ext cx="54067"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54" name="Rectangle 274">
              <a:extLst>
                <a:ext uri="{FF2B5EF4-FFF2-40B4-BE49-F238E27FC236}">
                  <a16:creationId xmlns:a16="http://schemas.microsoft.com/office/drawing/2014/main" id="{9904D411-1686-4E4A-9A0A-A30128B05A46}"/>
                </a:ext>
              </a:extLst>
            </p:cNvPr>
            <p:cNvSpPr>
              <a:spLocks noChangeArrowheads="1"/>
            </p:cNvSpPr>
            <p:nvPr/>
          </p:nvSpPr>
          <p:spPr bwMode="auto">
            <a:xfrm>
              <a:off x="1934324" y="5303068"/>
              <a:ext cx="54067"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55" name="Rectangle 275">
              <a:extLst>
                <a:ext uri="{FF2B5EF4-FFF2-40B4-BE49-F238E27FC236}">
                  <a16:creationId xmlns:a16="http://schemas.microsoft.com/office/drawing/2014/main" id="{5A8CDDCE-65B6-4F92-9D83-66831A66E6E3}"/>
                </a:ext>
              </a:extLst>
            </p:cNvPr>
            <p:cNvSpPr>
              <a:spLocks noChangeArrowheads="1"/>
            </p:cNvSpPr>
            <p:nvPr/>
          </p:nvSpPr>
          <p:spPr bwMode="auto">
            <a:xfrm>
              <a:off x="1133381" y="5565858"/>
              <a:ext cx="60354"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56" name="Rectangle 276">
              <a:extLst>
                <a:ext uri="{FF2B5EF4-FFF2-40B4-BE49-F238E27FC236}">
                  <a16:creationId xmlns:a16="http://schemas.microsoft.com/office/drawing/2014/main" id="{58C685A9-2274-47E5-898C-49070B8C826E}"/>
                </a:ext>
              </a:extLst>
            </p:cNvPr>
            <p:cNvSpPr>
              <a:spLocks noChangeArrowheads="1"/>
            </p:cNvSpPr>
            <p:nvPr/>
          </p:nvSpPr>
          <p:spPr bwMode="auto">
            <a:xfrm>
              <a:off x="1269177" y="5565858"/>
              <a:ext cx="60354"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58" name="Rectangle 278">
              <a:extLst>
                <a:ext uri="{FF2B5EF4-FFF2-40B4-BE49-F238E27FC236}">
                  <a16:creationId xmlns:a16="http://schemas.microsoft.com/office/drawing/2014/main" id="{4849EB49-C6AF-4EDA-92B9-ABC718EB481E}"/>
                </a:ext>
              </a:extLst>
            </p:cNvPr>
            <p:cNvSpPr>
              <a:spLocks noChangeArrowheads="1"/>
            </p:cNvSpPr>
            <p:nvPr/>
          </p:nvSpPr>
          <p:spPr bwMode="auto">
            <a:xfrm>
              <a:off x="1533224" y="5565858"/>
              <a:ext cx="61611"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59" name="Rectangle 279">
              <a:extLst>
                <a:ext uri="{FF2B5EF4-FFF2-40B4-BE49-F238E27FC236}">
                  <a16:creationId xmlns:a16="http://schemas.microsoft.com/office/drawing/2014/main" id="{EA58A8FF-FC53-4AEC-BB39-10FBE7E4D0E3}"/>
                </a:ext>
              </a:extLst>
            </p:cNvPr>
            <p:cNvSpPr>
              <a:spLocks noChangeArrowheads="1"/>
            </p:cNvSpPr>
            <p:nvPr/>
          </p:nvSpPr>
          <p:spPr bwMode="auto">
            <a:xfrm>
              <a:off x="1669020" y="5565858"/>
              <a:ext cx="54067"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60" name="Rectangle 280">
              <a:extLst>
                <a:ext uri="{FF2B5EF4-FFF2-40B4-BE49-F238E27FC236}">
                  <a16:creationId xmlns:a16="http://schemas.microsoft.com/office/drawing/2014/main" id="{899EBFA6-F3F5-49A0-822D-B09766E27B24}"/>
                </a:ext>
              </a:extLst>
            </p:cNvPr>
            <p:cNvSpPr>
              <a:spLocks noChangeArrowheads="1"/>
            </p:cNvSpPr>
            <p:nvPr/>
          </p:nvSpPr>
          <p:spPr bwMode="auto">
            <a:xfrm>
              <a:off x="1798528" y="5565858"/>
              <a:ext cx="60354"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61" name="Rectangle 281">
              <a:extLst>
                <a:ext uri="{FF2B5EF4-FFF2-40B4-BE49-F238E27FC236}">
                  <a16:creationId xmlns:a16="http://schemas.microsoft.com/office/drawing/2014/main" id="{A1EC563A-3EE8-4E08-AB00-358A27E9EE50}"/>
                </a:ext>
              </a:extLst>
            </p:cNvPr>
            <p:cNvSpPr>
              <a:spLocks noChangeArrowheads="1"/>
            </p:cNvSpPr>
            <p:nvPr/>
          </p:nvSpPr>
          <p:spPr bwMode="auto">
            <a:xfrm>
              <a:off x="1934324" y="5565858"/>
              <a:ext cx="54067"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62" name="Rectangle 282">
              <a:extLst>
                <a:ext uri="{FF2B5EF4-FFF2-40B4-BE49-F238E27FC236}">
                  <a16:creationId xmlns:a16="http://schemas.microsoft.com/office/drawing/2014/main" id="{F8102A37-5D4E-4325-A252-11F2754F2909}"/>
                </a:ext>
              </a:extLst>
            </p:cNvPr>
            <p:cNvSpPr>
              <a:spLocks noChangeArrowheads="1"/>
            </p:cNvSpPr>
            <p:nvPr/>
          </p:nvSpPr>
          <p:spPr bwMode="auto">
            <a:xfrm>
              <a:off x="1133381" y="5828647"/>
              <a:ext cx="60354"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63" name="Rectangle 283">
              <a:extLst>
                <a:ext uri="{FF2B5EF4-FFF2-40B4-BE49-F238E27FC236}">
                  <a16:creationId xmlns:a16="http://schemas.microsoft.com/office/drawing/2014/main" id="{404A2F02-A132-42F3-9597-0817E6B4FC2E}"/>
                </a:ext>
              </a:extLst>
            </p:cNvPr>
            <p:cNvSpPr>
              <a:spLocks noChangeArrowheads="1"/>
            </p:cNvSpPr>
            <p:nvPr/>
          </p:nvSpPr>
          <p:spPr bwMode="auto">
            <a:xfrm>
              <a:off x="1269177" y="5828647"/>
              <a:ext cx="60354"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64" name="Rectangle 284">
              <a:extLst>
                <a:ext uri="{FF2B5EF4-FFF2-40B4-BE49-F238E27FC236}">
                  <a16:creationId xmlns:a16="http://schemas.microsoft.com/office/drawing/2014/main" id="{37D6F22A-642F-4683-8B8A-D008956AC83D}"/>
                </a:ext>
              </a:extLst>
            </p:cNvPr>
            <p:cNvSpPr>
              <a:spLocks noChangeArrowheads="1"/>
            </p:cNvSpPr>
            <p:nvPr/>
          </p:nvSpPr>
          <p:spPr bwMode="auto">
            <a:xfrm>
              <a:off x="1404973" y="5828647"/>
              <a:ext cx="54067"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grpSp>
          <p:nvGrpSpPr>
            <p:cNvPr id="574" name="Group 573">
              <a:extLst>
                <a:ext uri="{FF2B5EF4-FFF2-40B4-BE49-F238E27FC236}">
                  <a16:creationId xmlns:a16="http://schemas.microsoft.com/office/drawing/2014/main" id="{A9211835-AFA0-4126-8144-FCB462BC3BF2}"/>
                </a:ext>
              </a:extLst>
            </p:cNvPr>
            <p:cNvGrpSpPr/>
            <p:nvPr/>
          </p:nvGrpSpPr>
          <p:grpSpPr>
            <a:xfrm>
              <a:off x="1133381" y="3975288"/>
              <a:ext cx="855010" cy="2008016"/>
              <a:chOff x="1133381" y="3975288"/>
              <a:chExt cx="855010" cy="2008016"/>
            </a:xfrm>
            <a:solidFill>
              <a:srgbClr val="0078D3"/>
            </a:solidFill>
          </p:grpSpPr>
          <p:sp>
            <p:nvSpPr>
              <p:cNvPr id="514" name="Rectangle 234">
                <a:extLst>
                  <a:ext uri="{FF2B5EF4-FFF2-40B4-BE49-F238E27FC236}">
                    <a16:creationId xmlns:a16="http://schemas.microsoft.com/office/drawing/2014/main" id="{77CC22D0-C677-4E34-87CE-1A1B90B0FA08}"/>
                  </a:ext>
                </a:extLst>
              </p:cNvPr>
              <p:cNvSpPr>
                <a:spLocks noChangeArrowheads="1"/>
              </p:cNvSpPr>
              <p:nvPr/>
            </p:nvSpPr>
            <p:spPr bwMode="auto">
              <a:xfrm>
                <a:off x="1269177" y="3975288"/>
                <a:ext cx="60354" cy="1546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16" name="Rectangle 236">
                <a:extLst>
                  <a:ext uri="{FF2B5EF4-FFF2-40B4-BE49-F238E27FC236}">
                    <a16:creationId xmlns:a16="http://schemas.microsoft.com/office/drawing/2014/main" id="{40462548-A034-411E-BC8C-CFDD9CA42688}"/>
                  </a:ext>
                </a:extLst>
              </p:cNvPr>
              <p:cNvSpPr>
                <a:spLocks noChangeArrowheads="1"/>
              </p:cNvSpPr>
              <p:nvPr/>
            </p:nvSpPr>
            <p:spPr bwMode="auto">
              <a:xfrm>
                <a:off x="1533224" y="3975288"/>
                <a:ext cx="61611" cy="1546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26" name="Rectangle 246">
                <a:extLst>
                  <a:ext uri="{FF2B5EF4-FFF2-40B4-BE49-F238E27FC236}">
                    <a16:creationId xmlns:a16="http://schemas.microsoft.com/office/drawing/2014/main" id="{B0C69C5D-6F59-4310-9DA6-8BBA213CE53A}"/>
                  </a:ext>
                </a:extLst>
              </p:cNvPr>
              <p:cNvSpPr>
                <a:spLocks noChangeArrowheads="1"/>
              </p:cNvSpPr>
              <p:nvPr/>
            </p:nvSpPr>
            <p:spPr bwMode="auto">
              <a:xfrm>
                <a:off x="1934324" y="4238078"/>
                <a:ext cx="54067" cy="155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29" name="Rectangle 249">
                <a:extLst>
                  <a:ext uri="{FF2B5EF4-FFF2-40B4-BE49-F238E27FC236}">
                    <a16:creationId xmlns:a16="http://schemas.microsoft.com/office/drawing/2014/main" id="{4BFB585D-9A65-414E-99E8-57254DD503BD}"/>
                  </a:ext>
                </a:extLst>
              </p:cNvPr>
              <p:cNvSpPr>
                <a:spLocks noChangeArrowheads="1"/>
              </p:cNvSpPr>
              <p:nvPr/>
            </p:nvSpPr>
            <p:spPr bwMode="auto">
              <a:xfrm>
                <a:off x="1404973" y="4500868"/>
                <a:ext cx="54067" cy="155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31" name="Rectangle 251">
                <a:extLst>
                  <a:ext uri="{FF2B5EF4-FFF2-40B4-BE49-F238E27FC236}">
                    <a16:creationId xmlns:a16="http://schemas.microsoft.com/office/drawing/2014/main" id="{23D36C48-74AD-4096-9952-30F4FC0CFA7F}"/>
                  </a:ext>
                </a:extLst>
              </p:cNvPr>
              <p:cNvSpPr>
                <a:spLocks noChangeArrowheads="1"/>
              </p:cNvSpPr>
              <p:nvPr/>
            </p:nvSpPr>
            <p:spPr bwMode="auto">
              <a:xfrm>
                <a:off x="1669020" y="4500868"/>
                <a:ext cx="54067" cy="155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36" name="Rectangle 256">
                <a:extLst>
                  <a:ext uri="{FF2B5EF4-FFF2-40B4-BE49-F238E27FC236}">
                    <a16:creationId xmlns:a16="http://schemas.microsoft.com/office/drawing/2014/main" id="{13D3B17B-4F86-4D36-8E67-6A6A0A7AA2AF}"/>
                  </a:ext>
                </a:extLst>
              </p:cNvPr>
              <p:cNvSpPr>
                <a:spLocks noChangeArrowheads="1"/>
              </p:cNvSpPr>
              <p:nvPr/>
            </p:nvSpPr>
            <p:spPr bwMode="auto">
              <a:xfrm>
                <a:off x="1404973" y="4763658"/>
                <a:ext cx="54067" cy="155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45" name="Rectangle 265">
                <a:extLst>
                  <a:ext uri="{FF2B5EF4-FFF2-40B4-BE49-F238E27FC236}">
                    <a16:creationId xmlns:a16="http://schemas.microsoft.com/office/drawing/2014/main" id="{50458D89-4599-4C4E-982A-E668996957F5}"/>
                  </a:ext>
                </a:extLst>
              </p:cNvPr>
              <p:cNvSpPr>
                <a:spLocks noChangeArrowheads="1"/>
              </p:cNvSpPr>
              <p:nvPr/>
            </p:nvSpPr>
            <p:spPr bwMode="auto">
              <a:xfrm>
                <a:off x="1669020" y="5040279"/>
                <a:ext cx="54067" cy="1546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48" name="Rectangle 268">
                <a:extLst>
                  <a:ext uri="{FF2B5EF4-FFF2-40B4-BE49-F238E27FC236}">
                    <a16:creationId xmlns:a16="http://schemas.microsoft.com/office/drawing/2014/main" id="{746752C1-D058-4248-890E-863FD9E51F5A}"/>
                  </a:ext>
                </a:extLst>
              </p:cNvPr>
              <p:cNvSpPr>
                <a:spLocks noChangeArrowheads="1"/>
              </p:cNvSpPr>
              <p:nvPr/>
            </p:nvSpPr>
            <p:spPr bwMode="auto">
              <a:xfrm>
                <a:off x="1133381" y="5303068"/>
                <a:ext cx="60354" cy="1546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53" name="Rectangle 273">
                <a:extLst>
                  <a:ext uri="{FF2B5EF4-FFF2-40B4-BE49-F238E27FC236}">
                    <a16:creationId xmlns:a16="http://schemas.microsoft.com/office/drawing/2014/main" id="{E95ABCFF-4EAD-499E-BBB9-639453CD163A}"/>
                  </a:ext>
                </a:extLst>
              </p:cNvPr>
              <p:cNvSpPr>
                <a:spLocks noChangeArrowheads="1"/>
              </p:cNvSpPr>
              <p:nvPr/>
            </p:nvSpPr>
            <p:spPr bwMode="auto">
              <a:xfrm>
                <a:off x="1798528" y="5303068"/>
                <a:ext cx="60354" cy="1546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57" name="Rectangle 277">
                <a:extLst>
                  <a:ext uri="{FF2B5EF4-FFF2-40B4-BE49-F238E27FC236}">
                    <a16:creationId xmlns:a16="http://schemas.microsoft.com/office/drawing/2014/main" id="{D625129E-6193-4AD6-9722-9C3C3AF42BC9}"/>
                  </a:ext>
                </a:extLst>
              </p:cNvPr>
              <p:cNvSpPr>
                <a:spLocks noChangeArrowheads="1"/>
              </p:cNvSpPr>
              <p:nvPr/>
            </p:nvSpPr>
            <p:spPr bwMode="auto">
              <a:xfrm>
                <a:off x="1404973" y="5565858"/>
                <a:ext cx="54067" cy="1546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65" name="Rectangle 285">
                <a:extLst>
                  <a:ext uri="{FF2B5EF4-FFF2-40B4-BE49-F238E27FC236}">
                    <a16:creationId xmlns:a16="http://schemas.microsoft.com/office/drawing/2014/main" id="{D83A88F1-B8A6-477B-90E5-F8D6E199ABEB}"/>
                  </a:ext>
                </a:extLst>
              </p:cNvPr>
              <p:cNvSpPr>
                <a:spLocks noChangeArrowheads="1"/>
              </p:cNvSpPr>
              <p:nvPr/>
            </p:nvSpPr>
            <p:spPr bwMode="auto">
              <a:xfrm>
                <a:off x="1533224" y="5828647"/>
                <a:ext cx="61611" cy="1546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66" name="Rectangle 286">
                <a:extLst>
                  <a:ext uri="{FF2B5EF4-FFF2-40B4-BE49-F238E27FC236}">
                    <a16:creationId xmlns:a16="http://schemas.microsoft.com/office/drawing/2014/main" id="{D33B3B0E-8449-418E-A431-11A3AF6B8ECF}"/>
                  </a:ext>
                </a:extLst>
              </p:cNvPr>
              <p:cNvSpPr>
                <a:spLocks noChangeArrowheads="1"/>
              </p:cNvSpPr>
              <p:nvPr/>
            </p:nvSpPr>
            <p:spPr bwMode="auto">
              <a:xfrm>
                <a:off x="1669020" y="5828647"/>
                <a:ext cx="54067" cy="1546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grpSp>
        <p:sp>
          <p:nvSpPr>
            <p:cNvPr id="567" name="Rectangle 287">
              <a:extLst>
                <a:ext uri="{FF2B5EF4-FFF2-40B4-BE49-F238E27FC236}">
                  <a16:creationId xmlns:a16="http://schemas.microsoft.com/office/drawing/2014/main" id="{AC605386-5D5B-462B-BDF3-FEA234E2FCBA}"/>
                </a:ext>
              </a:extLst>
            </p:cNvPr>
            <p:cNvSpPr>
              <a:spLocks noChangeArrowheads="1"/>
            </p:cNvSpPr>
            <p:nvPr/>
          </p:nvSpPr>
          <p:spPr bwMode="auto">
            <a:xfrm>
              <a:off x="1798528" y="5828647"/>
              <a:ext cx="60354"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568" name="Rectangle 288">
              <a:extLst>
                <a:ext uri="{FF2B5EF4-FFF2-40B4-BE49-F238E27FC236}">
                  <a16:creationId xmlns:a16="http://schemas.microsoft.com/office/drawing/2014/main" id="{5993792C-2DB6-4DC4-8266-A6241CEC7654}"/>
                </a:ext>
              </a:extLst>
            </p:cNvPr>
            <p:cNvSpPr>
              <a:spLocks noChangeArrowheads="1"/>
            </p:cNvSpPr>
            <p:nvPr/>
          </p:nvSpPr>
          <p:spPr bwMode="auto">
            <a:xfrm>
              <a:off x="1934324" y="5828647"/>
              <a:ext cx="54067" cy="154657"/>
            </a:xfrm>
            <a:prstGeom prst="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grpSp>
      <p:sp>
        <p:nvSpPr>
          <p:cNvPr id="571" name="TextBox 570">
            <a:extLst>
              <a:ext uri="{FF2B5EF4-FFF2-40B4-BE49-F238E27FC236}">
                <a16:creationId xmlns:a16="http://schemas.microsoft.com/office/drawing/2014/main" id="{3430C620-EA0D-4D6F-A713-7A01E353A63B}"/>
              </a:ext>
            </a:extLst>
          </p:cNvPr>
          <p:cNvSpPr txBox="1"/>
          <p:nvPr/>
        </p:nvSpPr>
        <p:spPr>
          <a:xfrm>
            <a:off x="465081" y="6223914"/>
            <a:ext cx="2495457" cy="404143"/>
          </a:xfrm>
          <a:prstGeom prst="rect">
            <a:avLst/>
          </a:prstGeom>
          <a:ln>
            <a:noFill/>
          </a:ln>
        </p:spPr>
        <p:txBody>
          <a:bodyPr vert="horz" wrap="square" lIns="91428" tIns="91428" rIns="91428" bIns="91428" rtlCol="0" anchor="ctr" anchorCtr="0">
            <a:noAutofit/>
          </a:bodyPr>
          <a:lstStyle/>
          <a:p>
            <a:pPr algn="ctr" defTabSz="932649">
              <a:lnSpc>
                <a:spcPts val="3200"/>
              </a:lnSpc>
              <a:spcBef>
                <a:spcPct val="0"/>
              </a:spcBef>
              <a:defRPr/>
            </a:pPr>
            <a:r>
              <a:rPr lang="en-US" sz="2200" spc="-50">
                <a:ln w="3175">
                  <a:noFill/>
                </a:ln>
                <a:gradFill>
                  <a:gsLst>
                    <a:gs pos="0">
                      <a:srgbClr val="FFFFFF"/>
                    </a:gs>
                    <a:gs pos="100000">
                      <a:srgbClr val="FFFFFF"/>
                    </a:gs>
                  </a:gsLst>
                  <a:lin ang="5400000" scaled="0"/>
                </a:gradFill>
                <a:latin typeface="Segoe UI"/>
                <a:cs typeface="Segoe UI" pitchFamily="34" charset="0"/>
              </a:rPr>
              <a:t>Your Data Center</a:t>
            </a:r>
          </a:p>
        </p:txBody>
      </p:sp>
      <p:grpSp>
        <p:nvGrpSpPr>
          <p:cNvPr id="589" name="Group 588">
            <a:extLst>
              <a:ext uri="{FF2B5EF4-FFF2-40B4-BE49-F238E27FC236}">
                <a16:creationId xmlns:a16="http://schemas.microsoft.com/office/drawing/2014/main" id="{295738E1-9CC8-4101-B302-A56C89A42C31}"/>
              </a:ext>
            </a:extLst>
          </p:cNvPr>
          <p:cNvGrpSpPr/>
          <p:nvPr/>
        </p:nvGrpSpPr>
        <p:grpSpPr>
          <a:xfrm>
            <a:off x="2456425" y="4885599"/>
            <a:ext cx="1474429" cy="870960"/>
            <a:chOff x="2456737" y="4885776"/>
            <a:chExt cx="1474617" cy="871071"/>
          </a:xfrm>
        </p:grpSpPr>
        <p:sp>
          <p:nvSpPr>
            <p:cNvPr id="576" name="Oval 575">
              <a:extLst>
                <a:ext uri="{FF2B5EF4-FFF2-40B4-BE49-F238E27FC236}">
                  <a16:creationId xmlns:a16="http://schemas.microsoft.com/office/drawing/2014/main" id="{38CC67E3-8383-4F3D-8036-E41147F2F5C2}"/>
                </a:ext>
              </a:extLst>
            </p:cNvPr>
            <p:cNvSpPr/>
            <p:nvPr/>
          </p:nvSpPr>
          <p:spPr bwMode="auto">
            <a:xfrm>
              <a:off x="2456737" y="5123313"/>
              <a:ext cx="395997" cy="395997"/>
            </a:xfrm>
            <a:prstGeom prst="ellipse">
              <a:avLst/>
            </a:prstGeom>
            <a:solidFill>
              <a:schemeClr val="bg1"/>
            </a:solidFill>
            <a:ln w="34925">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6" rIns="0" bIns="0"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pPr>
              <a:r>
                <a:rPr lang="en-US" sz="2000">
                  <a:gradFill>
                    <a:gsLst>
                      <a:gs pos="0">
                        <a:srgbClr val="0078D3"/>
                      </a:gs>
                      <a:gs pos="100000">
                        <a:srgbClr val="0078D3"/>
                      </a:gs>
                    </a:gsLst>
                    <a:lin ang="5400000" scaled="0"/>
                  </a:gradFill>
                  <a:latin typeface="Segoe UI Semibold"/>
                  <a:ea typeface="Segoe UI" pitchFamily="34" charset="0"/>
                  <a:cs typeface="Segoe UI" pitchFamily="34" charset="0"/>
                </a:rPr>
                <a:t>1</a:t>
              </a:r>
            </a:p>
          </p:txBody>
        </p:sp>
        <p:grpSp>
          <p:nvGrpSpPr>
            <p:cNvPr id="580" name="Group 579">
              <a:extLst>
                <a:ext uri="{FF2B5EF4-FFF2-40B4-BE49-F238E27FC236}">
                  <a16:creationId xmlns:a16="http://schemas.microsoft.com/office/drawing/2014/main" id="{D047B337-5919-4279-87CC-49E3909D1E8B}"/>
                </a:ext>
              </a:extLst>
            </p:cNvPr>
            <p:cNvGrpSpPr/>
            <p:nvPr/>
          </p:nvGrpSpPr>
          <p:grpSpPr>
            <a:xfrm>
              <a:off x="2837649" y="4885776"/>
              <a:ext cx="1093705" cy="871071"/>
              <a:chOff x="3038360" y="4991269"/>
              <a:chExt cx="1093705" cy="871071"/>
            </a:xfrm>
          </p:grpSpPr>
          <p:sp>
            <p:nvSpPr>
              <p:cNvPr id="578" name="TextBox 577">
                <a:extLst>
                  <a:ext uri="{FF2B5EF4-FFF2-40B4-BE49-F238E27FC236}">
                    <a16:creationId xmlns:a16="http://schemas.microsoft.com/office/drawing/2014/main" id="{6325539C-65F8-4B1C-BE7E-61FC795B9160}"/>
                  </a:ext>
                </a:extLst>
              </p:cNvPr>
              <p:cNvSpPr txBox="1"/>
              <p:nvPr/>
            </p:nvSpPr>
            <p:spPr>
              <a:xfrm>
                <a:off x="3038360" y="5622796"/>
                <a:ext cx="1093705" cy="239544"/>
              </a:xfrm>
              <a:prstGeom prst="rect">
                <a:avLst/>
              </a:prstGeom>
              <a:ln>
                <a:noFill/>
              </a:ln>
            </p:spPr>
            <p:txBody>
              <a:bodyPr vert="horz" wrap="square" lIns="0" tIns="0" rIns="0" bIns="0" rtlCol="0" anchor="t" anchorCtr="0">
                <a:noAutofit/>
              </a:bodyPr>
              <a:lstStyle>
                <a:defPPr>
                  <a:defRPr lang="en-US"/>
                </a:defPPr>
                <a:lvl1pPr algn="ctr">
                  <a:lnSpc>
                    <a:spcPts val="3200"/>
                  </a:lnSpc>
                  <a:spcBef>
                    <a:spcPct val="0"/>
                  </a:spcBef>
                  <a:defRPr sz="2200" spc="-50">
                    <a:ln w="3175">
                      <a:noFill/>
                    </a:ln>
                    <a:gradFill>
                      <a:gsLst>
                        <a:gs pos="0">
                          <a:schemeClr val="bg1"/>
                        </a:gs>
                        <a:gs pos="100000">
                          <a:schemeClr val="bg1"/>
                        </a:gs>
                      </a:gsLst>
                      <a:lin ang="5400000" scaled="0"/>
                    </a:gradFill>
                    <a:cs typeface="Segoe UI" pitchFamily="34" charset="0"/>
                  </a:defRPr>
                </a:lvl1pPr>
              </a:lstStyle>
              <a:p>
                <a:pPr defTabSz="932649">
                  <a:lnSpc>
                    <a:spcPct val="90000"/>
                  </a:lnSpc>
                </a:pPr>
                <a:r>
                  <a:rPr lang="en-US" sz="1400">
                    <a:gradFill>
                      <a:gsLst>
                        <a:gs pos="0">
                          <a:srgbClr val="FFFFFF"/>
                        </a:gs>
                        <a:gs pos="100000">
                          <a:srgbClr val="FFFFFF"/>
                        </a:gs>
                      </a:gsLst>
                      <a:lin ang="5400000" scaled="0"/>
                    </a:gradFill>
                    <a:latin typeface="Segoe UI"/>
                  </a:rPr>
                  <a:t>You order </a:t>
                </a:r>
              </a:p>
            </p:txBody>
          </p:sp>
          <p:sp>
            <p:nvSpPr>
              <p:cNvPr id="579" name="Touch_E815" title="Icon of a closed hand with one finger pressing a button">
                <a:extLst>
                  <a:ext uri="{FF2B5EF4-FFF2-40B4-BE49-F238E27FC236}">
                    <a16:creationId xmlns:a16="http://schemas.microsoft.com/office/drawing/2014/main" id="{458DACD0-36CF-4225-A7B2-BF868A2D81AC}"/>
                  </a:ext>
                </a:extLst>
              </p:cNvPr>
              <p:cNvSpPr>
                <a:spLocks noChangeAspect="1" noEditPoints="1"/>
              </p:cNvSpPr>
              <p:nvPr/>
            </p:nvSpPr>
            <p:spPr bwMode="auto">
              <a:xfrm>
                <a:off x="3394550" y="4991269"/>
                <a:ext cx="381325" cy="557300"/>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32649">
                  <a:defRPr/>
                </a:pPr>
                <a:endParaRPr lang="en-US">
                  <a:gradFill>
                    <a:gsLst>
                      <a:gs pos="0">
                        <a:srgbClr val="505050"/>
                      </a:gs>
                      <a:gs pos="100000">
                        <a:srgbClr val="505050"/>
                      </a:gs>
                    </a:gsLst>
                    <a:lin ang="5400000" scaled="1"/>
                  </a:gradFill>
                  <a:latin typeface="Segoe UI"/>
                </a:endParaRPr>
              </a:p>
            </p:txBody>
          </p:sp>
        </p:grpSp>
      </p:grpSp>
      <p:cxnSp>
        <p:nvCxnSpPr>
          <p:cNvPr id="582" name="Straight Arrow Connector 581">
            <a:extLst>
              <a:ext uri="{FF2B5EF4-FFF2-40B4-BE49-F238E27FC236}">
                <a16:creationId xmlns:a16="http://schemas.microsoft.com/office/drawing/2014/main" id="{DCE036FF-CF0E-4CB7-A4E5-D071CB88DF39}"/>
              </a:ext>
            </a:extLst>
          </p:cNvPr>
          <p:cNvCxnSpPr>
            <a:cxnSpLocks/>
          </p:cNvCxnSpPr>
          <p:nvPr/>
        </p:nvCxnSpPr>
        <p:spPr>
          <a:xfrm flipV="1">
            <a:off x="3819673" y="5169932"/>
            <a:ext cx="2199467" cy="3645"/>
          </a:xfrm>
          <a:prstGeom prst="straightConnector1">
            <a:avLst/>
          </a:prstGeom>
          <a:ln w="38100">
            <a:solidFill>
              <a:schemeClr val="bg1"/>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655" name="Group 654">
            <a:extLst>
              <a:ext uri="{FF2B5EF4-FFF2-40B4-BE49-F238E27FC236}">
                <a16:creationId xmlns:a16="http://schemas.microsoft.com/office/drawing/2014/main" id="{8B27EACF-61DB-406E-B284-A74917BC5F9F}"/>
              </a:ext>
            </a:extLst>
          </p:cNvPr>
          <p:cNvGrpSpPr/>
          <p:nvPr/>
        </p:nvGrpSpPr>
        <p:grpSpPr>
          <a:xfrm>
            <a:off x="5789151" y="3347982"/>
            <a:ext cx="1481272" cy="1030811"/>
            <a:chOff x="5789889" y="3347962"/>
            <a:chExt cx="1481461" cy="1030943"/>
          </a:xfrm>
        </p:grpSpPr>
        <p:sp>
          <p:nvSpPr>
            <p:cNvPr id="583" name="Oval 582">
              <a:extLst>
                <a:ext uri="{FF2B5EF4-FFF2-40B4-BE49-F238E27FC236}">
                  <a16:creationId xmlns:a16="http://schemas.microsoft.com/office/drawing/2014/main" id="{A02DA211-EAF1-4035-87E3-B5321EBBA4D7}"/>
                </a:ext>
              </a:extLst>
            </p:cNvPr>
            <p:cNvSpPr/>
            <p:nvPr/>
          </p:nvSpPr>
          <p:spPr bwMode="auto">
            <a:xfrm>
              <a:off x="6875353" y="3573532"/>
              <a:ext cx="395997" cy="395997"/>
            </a:xfrm>
            <a:prstGeom prst="ellipse">
              <a:avLst/>
            </a:prstGeom>
            <a:solidFill>
              <a:schemeClr val="bg1"/>
            </a:solidFill>
            <a:ln w="34925">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6" rIns="0" bIns="0"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pPr>
              <a:r>
                <a:rPr lang="en-US" sz="2000">
                  <a:gradFill>
                    <a:gsLst>
                      <a:gs pos="0">
                        <a:srgbClr val="0078D3"/>
                      </a:gs>
                      <a:gs pos="100000">
                        <a:srgbClr val="0078D3"/>
                      </a:gs>
                    </a:gsLst>
                    <a:lin ang="5400000" scaled="0"/>
                  </a:gradFill>
                  <a:latin typeface="Segoe UI Semibold"/>
                  <a:ea typeface="Segoe UI" pitchFamily="34" charset="0"/>
                  <a:cs typeface="Segoe UI" pitchFamily="34" charset="0"/>
                </a:rPr>
                <a:t>2</a:t>
              </a:r>
            </a:p>
          </p:txBody>
        </p:sp>
        <p:grpSp>
          <p:nvGrpSpPr>
            <p:cNvPr id="605" name="Group 604">
              <a:extLst>
                <a:ext uri="{FF2B5EF4-FFF2-40B4-BE49-F238E27FC236}">
                  <a16:creationId xmlns:a16="http://schemas.microsoft.com/office/drawing/2014/main" id="{862F4ADD-2FEE-41B5-B4E0-21AAFB354D1E}"/>
                </a:ext>
              </a:extLst>
            </p:cNvPr>
            <p:cNvGrpSpPr/>
            <p:nvPr/>
          </p:nvGrpSpPr>
          <p:grpSpPr>
            <a:xfrm>
              <a:off x="5789889" y="3347962"/>
              <a:ext cx="1062988" cy="1030943"/>
              <a:chOff x="5789889" y="3214612"/>
              <a:chExt cx="1062988" cy="1030943"/>
            </a:xfrm>
          </p:grpSpPr>
          <p:sp>
            <p:nvSpPr>
              <p:cNvPr id="585" name="TextBox 584">
                <a:extLst>
                  <a:ext uri="{FF2B5EF4-FFF2-40B4-BE49-F238E27FC236}">
                    <a16:creationId xmlns:a16="http://schemas.microsoft.com/office/drawing/2014/main" id="{98686B89-45D4-4BFB-AE70-07392F4DC2B2}"/>
                  </a:ext>
                </a:extLst>
              </p:cNvPr>
              <p:cNvSpPr txBox="1"/>
              <p:nvPr/>
            </p:nvSpPr>
            <p:spPr>
              <a:xfrm>
                <a:off x="5789889" y="3846124"/>
                <a:ext cx="1062988" cy="399431"/>
              </a:xfrm>
              <a:prstGeom prst="rect">
                <a:avLst/>
              </a:prstGeom>
              <a:ln>
                <a:noFill/>
              </a:ln>
            </p:spPr>
            <p:txBody>
              <a:bodyPr vert="horz" wrap="square" lIns="0" tIns="0" rIns="0" bIns="0" rtlCol="0" anchor="t" anchorCtr="0">
                <a:noAutofit/>
              </a:bodyPr>
              <a:lstStyle>
                <a:defPPr>
                  <a:defRPr lang="en-US"/>
                </a:defPPr>
                <a:lvl1pPr algn="ctr">
                  <a:lnSpc>
                    <a:spcPct val="90000"/>
                  </a:lnSpc>
                  <a:spcBef>
                    <a:spcPct val="0"/>
                  </a:spcBef>
                  <a:defRPr sz="1400" spc="-50">
                    <a:ln w="3175">
                      <a:noFill/>
                    </a:ln>
                    <a:gradFill>
                      <a:gsLst>
                        <a:gs pos="0">
                          <a:schemeClr val="bg1"/>
                        </a:gs>
                        <a:gs pos="100000">
                          <a:schemeClr val="bg1"/>
                        </a:gs>
                      </a:gsLst>
                      <a:lin ang="5400000" scaled="0"/>
                    </a:gradFill>
                    <a:cs typeface="Segoe UI" pitchFamily="34" charset="0"/>
                  </a:defRPr>
                </a:lvl1pPr>
              </a:lstStyle>
              <a:p>
                <a:pPr defTabSz="932649"/>
                <a:r>
                  <a:rPr lang="en-US">
                    <a:gradFill>
                      <a:gsLst>
                        <a:gs pos="0">
                          <a:srgbClr val="FFFFFF"/>
                        </a:gs>
                        <a:gs pos="100000">
                          <a:srgbClr val="FFFFFF"/>
                        </a:gs>
                      </a:gsLst>
                      <a:lin ang="5400000" scaled="0"/>
                    </a:gradFill>
                    <a:latin typeface="Segoe UI"/>
                  </a:rPr>
                  <a:t>We send </a:t>
                </a:r>
                <a:br>
                  <a:rPr lang="en-US">
                    <a:gradFill>
                      <a:gsLst>
                        <a:gs pos="0">
                          <a:srgbClr val="FFFFFF"/>
                        </a:gs>
                        <a:gs pos="100000">
                          <a:srgbClr val="FFFFFF"/>
                        </a:gs>
                      </a:gsLst>
                      <a:lin ang="5400000" scaled="0"/>
                    </a:gradFill>
                    <a:latin typeface="Segoe UI"/>
                  </a:rPr>
                </a:br>
                <a:r>
                  <a:rPr lang="en-US">
                    <a:gradFill>
                      <a:gsLst>
                        <a:gs pos="0">
                          <a:srgbClr val="FFFFFF"/>
                        </a:gs>
                        <a:gs pos="100000">
                          <a:srgbClr val="FFFFFF"/>
                        </a:gs>
                      </a:gsLst>
                      <a:lin ang="5400000" scaled="0"/>
                    </a:gradFill>
                    <a:latin typeface="Segoe UI"/>
                  </a:rPr>
                  <a:t>Data Box</a:t>
                </a:r>
              </a:p>
            </p:txBody>
          </p:sp>
          <p:sp>
            <p:nvSpPr>
              <p:cNvPr id="586" name="Airplane_E709" title="Icon of an airplane">
                <a:extLst>
                  <a:ext uri="{FF2B5EF4-FFF2-40B4-BE49-F238E27FC236}">
                    <a16:creationId xmlns:a16="http://schemas.microsoft.com/office/drawing/2014/main" id="{1C9A5356-E78A-4F25-9507-E568CC989AEA}"/>
                  </a:ext>
                </a:extLst>
              </p:cNvPr>
              <p:cNvSpPr>
                <a:spLocks noChangeAspect="1"/>
              </p:cNvSpPr>
              <p:nvPr/>
            </p:nvSpPr>
            <p:spPr bwMode="auto">
              <a:xfrm rot="10800000">
                <a:off x="6048857" y="3214612"/>
                <a:ext cx="545198" cy="552415"/>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algn="ctr" defTabSz="914309" fontAlgn="base">
                  <a:defRPr/>
                </a:pPr>
                <a:endParaRPr lang="en-US" sz="900" kern="0">
                  <a:gradFill>
                    <a:gsLst>
                      <a:gs pos="0">
                        <a:srgbClr val="505050"/>
                      </a:gs>
                      <a:gs pos="100000">
                        <a:srgbClr val="505050"/>
                      </a:gs>
                    </a:gsLst>
                    <a:lin ang="5400000" scaled="1"/>
                  </a:gradFill>
                  <a:latin typeface="Segoe UI"/>
                </a:endParaRPr>
              </a:p>
            </p:txBody>
          </p:sp>
        </p:grpSp>
      </p:grpSp>
      <p:cxnSp>
        <p:nvCxnSpPr>
          <p:cNvPr id="588" name="Straight Arrow Connector 587">
            <a:extLst>
              <a:ext uri="{FF2B5EF4-FFF2-40B4-BE49-F238E27FC236}">
                <a16:creationId xmlns:a16="http://schemas.microsoft.com/office/drawing/2014/main" id="{D15ECF07-C965-4590-A1A1-82BDDF1334A2}"/>
              </a:ext>
            </a:extLst>
          </p:cNvPr>
          <p:cNvCxnSpPr>
            <a:cxnSpLocks/>
          </p:cNvCxnSpPr>
          <p:nvPr/>
        </p:nvCxnSpPr>
        <p:spPr>
          <a:xfrm flipH="1" flipV="1">
            <a:off x="3930853" y="3773320"/>
            <a:ext cx="1807273" cy="1"/>
          </a:xfrm>
          <a:prstGeom prst="straightConnector1">
            <a:avLst/>
          </a:prstGeom>
          <a:ln w="38100">
            <a:solidFill>
              <a:schemeClr val="bg1"/>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656" name="Group 655">
            <a:extLst>
              <a:ext uri="{FF2B5EF4-FFF2-40B4-BE49-F238E27FC236}">
                <a16:creationId xmlns:a16="http://schemas.microsoft.com/office/drawing/2014/main" id="{4568548D-902B-4650-96FA-64DB705C1F2E}"/>
              </a:ext>
            </a:extLst>
          </p:cNvPr>
          <p:cNvGrpSpPr/>
          <p:nvPr/>
        </p:nvGrpSpPr>
        <p:grpSpPr>
          <a:xfrm>
            <a:off x="2456425" y="3343111"/>
            <a:ext cx="1474429" cy="875815"/>
            <a:chOff x="2456737" y="3343091"/>
            <a:chExt cx="1474617" cy="875927"/>
          </a:xfrm>
        </p:grpSpPr>
        <p:sp>
          <p:nvSpPr>
            <p:cNvPr id="596" name="Oval 595">
              <a:extLst>
                <a:ext uri="{FF2B5EF4-FFF2-40B4-BE49-F238E27FC236}">
                  <a16:creationId xmlns:a16="http://schemas.microsoft.com/office/drawing/2014/main" id="{D3CCB0D2-6272-442A-B22B-E96FD1B9391F}"/>
                </a:ext>
              </a:extLst>
            </p:cNvPr>
            <p:cNvSpPr/>
            <p:nvPr/>
          </p:nvSpPr>
          <p:spPr bwMode="auto">
            <a:xfrm>
              <a:off x="2456737" y="3573532"/>
              <a:ext cx="395997" cy="395997"/>
            </a:xfrm>
            <a:prstGeom prst="ellipse">
              <a:avLst/>
            </a:prstGeom>
            <a:solidFill>
              <a:schemeClr val="bg1"/>
            </a:solidFill>
            <a:ln w="34925">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6" rIns="0" bIns="0"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pPr>
              <a:r>
                <a:rPr lang="en-US" sz="2000">
                  <a:gradFill>
                    <a:gsLst>
                      <a:gs pos="0">
                        <a:srgbClr val="0078D3"/>
                      </a:gs>
                      <a:gs pos="100000">
                        <a:srgbClr val="0078D3"/>
                      </a:gs>
                    </a:gsLst>
                    <a:lin ang="5400000" scaled="0"/>
                  </a:gradFill>
                  <a:latin typeface="Segoe UI Semibold"/>
                  <a:ea typeface="Segoe UI" pitchFamily="34" charset="0"/>
                  <a:cs typeface="Segoe UI" pitchFamily="34" charset="0"/>
                </a:rPr>
                <a:t>3</a:t>
              </a:r>
            </a:p>
          </p:txBody>
        </p:sp>
        <p:grpSp>
          <p:nvGrpSpPr>
            <p:cNvPr id="610" name="Group 609">
              <a:extLst>
                <a:ext uri="{FF2B5EF4-FFF2-40B4-BE49-F238E27FC236}">
                  <a16:creationId xmlns:a16="http://schemas.microsoft.com/office/drawing/2014/main" id="{06EB9EA0-8EDF-4FFD-98B9-DF118ED08C23}"/>
                </a:ext>
              </a:extLst>
            </p:cNvPr>
            <p:cNvGrpSpPr/>
            <p:nvPr/>
          </p:nvGrpSpPr>
          <p:grpSpPr>
            <a:xfrm>
              <a:off x="2837649" y="3343091"/>
              <a:ext cx="1093705" cy="875927"/>
              <a:chOff x="2837649" y="3209741"/>
              <a:chExt cx="1093705" cy="875927"/>
            </a:xfrm>
          </p:grpSpPr>
          <p:sp>
            <p:nvSpPr>
              <p:cNvPr id="598" name="TextBox 597">
                <a:extLst>
                  <a:ext uri="{FF2B5EF4-FFF2-40B4-BE49-F238E27FC236}">
                    <a16:creationId xmlns:a16="http://schemas.microsoft.com/office/drawing/2014/main" id="{119C50DE-5B43-4234-8229-42FD1156790B}"/>
                  </a:ext>
                </a:extLst>
              </p:cNvPr>
              <p:cNvSpPr txBox="1"/>
              <p:nvPr/>
            </p:nvSpPr>
            <p:spPr>
              <a:xfrm>
                <a:off x="2837649" y="3846124"/>
                <a:ext cx="1093705" cy="239544"/>
              </a:xfrm>
              <a:prstGeom prst="rect">
                <a:avLst/>
              </a:prstGeom>
              <a:ln>
                <a:noFill/>
              </a:ln>
            </p:spPr>
            <p:txBody>
              <a:bodyPr vert="horz" wrap="square" lIns="0" tIns="0" rIns="0" bIns="0" rtlCol="0" anchor="t" anchorCtr="0">
                <a:noAutofit/>
              </a:bodyPr>
              <a:lstStyle>
                <a:defPPr>
                  <a:defRPr lang="en-US"/>
                </a:defPPr>
                <a:lvl1pPr algn="ctr">
                  <a:lnSpc>
                    <a:spcPts val="3200"/>
                  </a:lnSpc>
                  <a:spcBef>
                    <a:spcPct val="0"/>
                  </a:spcBef>
                  <a:defRPr sz="2200" spc="-50">
                    <a:ln w="3175">
                      <a:noFill/>
                    </a:ln>
                    <a:gradFill>
                      <a:gsLst>
                        <a:gs pos="0">
                          <a:schemeClr val="bg1"/>
                        </a:gs>
                        <a:gs pos="100000">
                          <a:schemeClr val="bg1"/>
                        </a:gs>
                      </a:gsLst>
                      <a:lin ang="5400000" scaled="0"/>
                    </a:gradFill>
                    <a:cs typeface="Segoe UI" pitchFamily="34" charset="0"/>
                  </a:defRPr>
                </a:lvl1pPr>
              </a:lstStyle>
              <a:p>
                <a:pPr defTabSz="932649">
                  <a:lnSpc>
                    <a:spcPct val="90000"/>
                  </a:lnSpc>
                </a:pPr>
                <a:r>
                  <a:rPr lang="en-US" sz="1400">
                    <a:gradFill>
                      <a:gsLst>
                        <a:gs pos="0">
                          <a:srgbClr val="FFFFFF"/>
                        </a:gs>
                        <a:gs pos="100000">
                          <a:srgbClr val="FFFFFF"/>
                        </a:gs>
                      </a:gsLst>
                      <a:lin ang="5400000" scaled="0"/>
                    </a:gradFill>
                    <a:latin typeface="Segoe UI"/>
                  </a:rPr>
                  <a:t>You fill</a:t>
                </a:r>
              </a:p>
            </p:txBody>
          </p:sp>
          <p:sp>
            <p:nvSpPr>
              <p:cNvPr id="603" name="network_3" title="Icon of a server connected to a network">
                <a:extLst>
                  <a:ext uri="{FF2B5EF4-FFF2-40B4-BE49-F238E27FC236}">
                    <a16:creationId xmlns:a16="http://schemas.microsoft.com/office/drawing/2014/main" id="{E4F96EE4-6189-42FC-972D-9C5746D7DA61}"/>
                  </a:ext>
                </a:extLst>
              </p:cNvPr>
              <p:cNvSpPr>
                <a:spLocks noChangeAspect="1" noEditPoints="1"/>
              </p:cNvSpPr>
              <p:nvPr/>
            </p:nvSpPr>
            <p:spPr bwMode="auto">
              <a:xfrm>
                <a:off x="3113643" y="3209741"/>
                <a:ext cx="541716" cy="56215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32649">
                  <a:defRPr/>
                </a:pPr>
                <a:endParaRPr lang="en-US">
                  <a:solidFill>
                    <a:srgbClr val="505050"/>
                  </a:solidFill>
                  <a:latin typeface="Segoe UI"/>
                </a:endParaRPr>
              </a:p>
            </p:txBody>
          </p:sp>
        </p:grpSp>
      </p:grpSp>
      <p:grpSp>
        <p:nvGrpSpPr>
          <p:cNvPr id="657" name="Group 656">
            <a:extLst>
              <a:ext uri="{FF2B5EF4-FFF2-40B4-BE49-F238E27FC236}">
                <a16:creationId xmlns:a16="http://schemas.microsoft.com/office/drawing/2014/main" id="{DFC8A4CE-A85A-43C6-B633-9A10F98B74CA}"/>
              </a:ext>
            </a:extLst>
          </p:cNvPr>
          <p:cNvGrpSpPr/>
          <p:nvPr/>
        </p:nvGrpSpPr>
        <p:grpSpPr>
          <a:xfrm>
            <a:off x="2456425" y="2010333"/>
            <a:ext cx="1474429" cy="870960"/>
            <a:chOff x="2456737" y="2010143"/>
            <a:chExt cx="1474617" cy="871071"/>
          </a:xfrm>
        </p:grpSpPr>
        <p:sp>
          <p:nvSpPr>
            <p:cNvPr id="591" name="Oval 590">
              <a:extLst>
                <a:ext uri="{FF2B5EF4-FFF2-40B4-BE49-F238E27FC236}">
                  <a16:creationId xmlns:a16="http://schemas.microsoft.com/office/drawing/2014/main" id="{1977C2AC-C980-4BEB-AA3D-8D24608F949F}"/>
                </a:ext>
              </a:extLst>
            </p:cNvPr>
            <p:cNvSpPr/>
            <p:nvPr/>
          </p:nvSpPr>
          <p:spPr bwMode="auto">
            <a:xfrm>
              <a:off x="2456737" y="2247680"/>
              <a:ext cx="395997" cy="395997"/>
            </a:xfrm>
            <a:prstGeom prst="ellipse">
              <a:avLst/>
            </a:prstGeom>
            <a:solidFill>
              <a:schemeClr val="bg1"/>
            </a:solidFill>
            <a:ln w="34925">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6" rIns="0" bIns="0"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pPr>
              <a:r>
                <a:rPr lang="en-US" sz="2000">
                  <a:gradFill>
                    <a:gsLst>
                      <a:gs pos="0">
                        <a:srgbClr val="0078D3"/>
                      </a:gs>
                      <a:gs pos="100000">
                        <a:srgbClr val="0078D3"/>
                      </a:gs>
                    </a:gsLst>
                    <a:lin ang="5400000" scaled="0"/>
                  </a:gradFill>
                  <a:latin typeface="Segoe UI Semibold"/>
                  <a:ea typeface="Segoe UI" pitchFamily="34" charset="0"/>
                  <a:cs typeface="Segoe UI" pitchFamily="34" charset="0"/>
                </a:rPr>
                <a:t>4</a:t>
              </a:r>
            </a:p>
          </p:txBody>
        </p:sp>
        <p:grpSp>
          <p:nvGrpSpPr>
            <p:cNvPr id="607" name="Group 606">
              <a:extLst>
                <a:ext uri="{FF2B5EF4-FFF2-40B4-BE49-F238E27FC236}">
                  <a16:creationId xmlns:a16="http://schemas.microsoft.com/office/drawing/2014/main" id="{E2D88251-143F-4F4F-85FB-3C6DD2100F17}"/>
                </a:ext>
              </a:extLst>
            </p:cNvPr>
            <p:cNvGrpSpPr/>
            <p:nvPr/>
          </p:nvGrpSpPr>
          <p:grpSpPr>
            <a:xfrm>
              <a:off x="2837649" y="2010143"/>
              <a:ext cx="1093705" cy="871071"/>
              <a:chOff x="2837649" y="1619618"/>
              <a:chExt cx="1093705" cy="871071"/>
            </a:xfrm>
          </p:grpSpPr>
          <p:sp>
            <p:nvSpPr>
              <p:cNvPr id="606" name="Airplane_E709" title="Icon of an airplane">
                <a:extLst>
                  <a:ext uri="{FF2B5EF4-FFF2-40B4-BE49-F238E27FC236}">
                    <a16:creationId xmlns:a16="http://schemas.microsoft.com/office/drawing/2014/main" id="{5A553C9E-F5B3-4C95-B7A7-E2F2CFCA2D91}"/>
                  </a:ext>
                </a:extLst>
              </p:cNvPr>
              <p:cNvSpPr>
                <a:spLocks noChangeAspect="1"/>
              </p:cNvSpPr>
              <p:nvPr/>
            </p:nvSpPr>
            <p:spPr bwMode="auto">
              <a:xfrm rot="10800000" flipH="1">
                <a:off x="3111903" y="1619618"/>
                <a:ext cx="545198" cy="552415"/>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algn="ctr" defTabSz="914309" fontAlgn="base">
                  <a:defRPr/>
                </a:pPr>
                <a:endParaRPr lang="en-US" sz="900" kern="0">
                  <a:gradFill>
                    <a:gsLst>
                      <a:gs pos="0">
                        <a:srgbClr val="505050"/>
                      </a:gs>
                      <a:gs pos="100000">
                        <a:srgbClr val="505050"/>
                      </a:gs>
                    </a:gsLst>
                    <a:lin ang="5400000" scaled="1"/>
                  </a:gradFill>
                  <a:latin typeface="Segoe UI"/>
                </a:endParaRPr>
              </a:p>
            </p:txBody>
          </p:sp>
          <p:sp>
            <p:nvSpPr>
              <p:cNvPr id="593" name="TextBox 592">
                <a:extLst>
                  <a:ext uri="{FF2B5EF4-FFF2-40B4-BE49-F238E27FC236}">
                    <a16:creationId xmlns:a16="http://schemas.microsoft.com/office/drawing/2014/main" id="{4BAD7352-D1B4-41C5-A224-A59F39D41593}"/>
                  </a:ext>
                </a:extLst>
              </p:cNvPr>
              <p:cNvSpPr txBox="1"/>
              <p:nvPr/>
            </p:nvSpPr>
            <p:spPr>
              <a:xfrm>
                <a:off x="2837649" y="2251145"/>
                <a:ext cx="1093705" cy="239544"/>
              </a:xfrm>
              <a:prstGeom prst="rect">
                <a:avLst/>
              </a:prstGeom>
              <a:ln>
                <a:noFill/>
              </a:ln>
            </p:spPr>
            <p:txBody>
              <a:bodyPr vert="horz" wrap="square" lIns="0" tIns="0" rIns="0" bIns="0" rtlCol="0" anchor="t" anchorCtr="0">
                <a:noAutofit/>
              </a:bodyPr>
              <a:lstStyle>
                <a:defPPr>
                  <a:defRPr lang="en-US"/>
                </a:defPPr>
                <a:lvl1pPr algn="ctr">
                  <a:lnSpc>
                    <a:spcPts val="3200"/>
                  </a:lnSpc>
                  <a:spcBef>
                    <a:spcPct val="0"/>
                  </a:spcBef>
                  <a:defRPr sz="2200" spc="-50">
                    <a:ln w="3175">
                      <a:noFill/>
                    </a:ln>
                    <a:gradFill>
                      <a:gsLst>
                        <a:gs pos="0">
                          <a:schemeClr val="bg1"/>
                        </a:gs>
                        <a:gs pos="100000">
                          <a:schemeClr val="bg1"/>
                        </a:gs>
                      </a:gsLst>
                      <a:lin ang="5400000" scaled="0"/>
                    </a:gradFill>
                    <a:cs typeface="Segoe UI" pitchFamily="34" charset="0"/>
                  </a:defRPr>
                </a:lvl1pPr>
              </a:lstStyle>
              <a:p>
                <a:pPr defTabSz="932649">
                  <a:lnSpc>
                    <a:spcPct val="90000"/>
                  </a:lnSpc>
                  <a:defRPr/>
                </a:pPr>
                <a:r>
                  <a:rPr lang="en-US" sz="1400">
                    <a:gradFill>
                      <a:gsLst>
                        <a:gs pos="0">
                          <a:srgbClr val="FFFFFF"/>
                        </a:gs>
                        <a:gs pos="100000">
                          <a:srgbClr val="FFFFFF"/>
                        </a:gs>
                      </a:gsLst>
                      <a:lin ang="5400000" scaled="0"/>
                    </a:gradFill>
                    <a:latin typeface="Segoe UI"/>
                  </a:rPr>
                  <a:t>You return Data Box</a:t>
                </a:r>
              </a:p>
            </p:txBody>
          </p:sp>
        </p:grpSp>
      </p:grpSp>
      <p:cxnSp>
        <p:nvCxnSpPr>
          <p:cNvPr id="613" name="Connector: Elbow 612">
            <a:extLst>
              <a:ext uri="{FF2B5EF4-FFF2-40B4-BE49-F238E27FC236}">
                <a16:creationId xmlns:a16="http://schemas.microsoft.com/office/drawing/2014/main" id="{398DD6CA-E1DB-4824-8EFF-3E1CE253E5CC}"/>
              </a:ext>
            </a:extLst>
          </p:cNvPr>
          <p:cNvCxnSpPr>
            <a:cxnSpLocks/>
            <a:stCxn id="366" idx="1"/>
          </p:cNvCxnSpPr>
          <p:nvPr/>
        </p:nvCxnSpPr>
        <p:spPr>
          <a:xfrm flipV="1">
            <a:off x="9437921" y="2438722"/>
            <a:ext cx="830307" cy="2030789"/>
          </a:xfrm>
          <a:prstGeom prst="bentConnector2">
            <a:avLst/>
          </a:prstGeom>
          <a:ln w="38100">
            <a:solidFill>
              <a:schemeClr val="bg1"/>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16" name="Connector: Elbow 615">
            <a:extLst>
              <a:ext uri="{FF2B5EF4-FFF2-40B4-BE49-F238E27FC236}">
                <a16:creationId xmlns:a16="http://schemas.microsoft.com/office/drawing/2014/main" id="{E4F3AA91-11F1-4C10-A7A8-8CECFCA92F05}"/>
              </a:ext>
            </a:extLst>
          </p:cNvPr>
          <p:cNvCxnSpPr>
            <a:cxnSpLocks/>
          </p:cNvCxnSpPr>
          <p:nvPr/>
        </p:nvCxnSpPr>
        <p:spPr>
          <a:xfrm>
            <a:off x="3819673" y="2406969"/>
            <a:ext cx="4389473" cy="445503"/>
          </a:xfrm>
          <a:prstGeom prst="bentConnector3">
            <a:avLst>
              <a:gd name="adj1" fmla="val 100011"/>
            </a:avLst>
          </a:prstGeom>
          <a:ln w="38100">
            <a:solidFill>
              <a:schemeClr val="bg1"/>
            </a:solidFill>
            <a:prstDash val="sysDot"/>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638" name="Graphic 637" descr="Folder">
            <a:extLst>
              <a:ext uri="{FF2B5EF4-FFF2-40B4-BE49-F238E27FC236}">
                <a16:creationId xmlns:a16="http://schemas.microsoft.com/office/drawing/2014/main" id="{9A2B5531-6C65-4027-8801-1BC7C326C4D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1728" y="3651712"/>
            <a:ext cx="220003" cy="220003"/>
          </a:xfrm>
          <a:prstGeom prst="rect">
            <a:avLst/>
          </a:prstGeom>
        </p:spPr>
      </p:pic>
      <p:pic>
        <p:nvPicPr>
          <p:cNvPr id="639" name="Graphic 638" descr="Folder">
            <a:extLst>
              <a:ext uri="{FF2B5EF4-FFF2-40B4-BE49-F238E27FC236}">
                <a16:creationId xmlns:a16="http://schemas.microsoft.com/office/drawing/2014/main" id="{A8CA0D57-916F-4B4B-A0C0-B89E2DE884E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1728" y="3321382"/>
            <a:ext cx="220003" cy="220003"/>
          </a:xfrm>
          <a:prstGeom prst="rect">
            <a:avLst/>
          </a:prstGeom>
        </p:spPr>
      </p:pic>
      <p:pic>
        <p:nvPicPr>
          <p:cNvPr id="640" name="Graphic 639" descr="Folder">
            <a:extLst>
              <a:ext uri="{FF2B5EF4-FFF2-40B4-BE49-F238E27FC236}">
                <a16:creationId xmlns:a16="http://schemas.microsoft.com/office/drawing/2014/main" id="{774A0325-A757-47A3-8D49-EC970493BAC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1728" y="3486547"/>
            <a:ext cx="220003" cy="220003"/>
          </a:xfrm>
          <a:prstGeom prst="rect">
            <a:avLst/>
          </a:prstGeom>
        </p:spPr>
      </p:pic>
      <p:pic>
        <p:nvPicPr>
          <p:cNvPr id="641" name="Graphic 640" descr="Folder">
            <a:extLst>
              <a:ext uri="{FF2B5EF4-FFF2-40B4-BE49-F238E27FC236}">
                <a16:creationId xmlns:a16="http://schemas.microsoft.com/office/drawing/2014/main" id="{A60C1D0D-5C40-4A2A-A3F3-BDBC21269FA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71728" y="3156217"/>
            <a:ext cx="220003" cy="220003"/>
          </a:xfrm>
          <a:prstGeom prst="rect">
            <a:avLst/>
          </a:prstGeom>
        </p:spPr>
      </p:pic>
      <p:pic>
        <p:nvPicPr>
          <p:cNvPr id="645" name="Graphic 644" descr="Folder">
            <a:extLst>
              <a:ext uri="{FF2B5EF4-FFF2-40B4-BE49-F238E27FC236}">
                <a16:creationId xmlns:a16="http://schemas.microsoft.com/office/drawing/2014/main" id="{30A925DD-FD90-4271-9387-FF13E03DEA8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71821" y="3976678"/>
            <a:ext cx="394362" cy="394362"/>
          </a:xfrm>
          <a:prstGeom prst="rect">
            <a:avLst/>
          </a:prstGeom>
        </p:spPr>
      </p:pic>
      <p:pic>
        <p:nvPicPr>
          <p:cNvPr id="646" name="Graphic 645" descr="Folder">
            <a:extLst>
              <a:ext uri="{FF2B5EF4-FFF2-40B4-BE49-F238E27FC236}">
                <a16:creationId xmlns:a16="http://schemas.microsoft.com/office/drawing/2014/main" id="{16F15F49-9F47-45F5-AF69-4DEBE24ED6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71821" y="3057996"/>
            <a:ext cx="394362" cy="394362"/>
          </a:xfrm>
          <a:prstGeom prst="rect">
            <a:avLst/>
          </a:prstGeom>
        </p:spPr>
      </p:pic>
      <p:pic>
        <p:nvPicPr>
          <p:cNvPr id="647" name="Graphic 646" descr="Folder">
            <a:extLst>
              <a:ext uri="{FF2B5EF4-FFF2-40B4-BE49-F238E27FC236}">
                <a16:creationId xmlns:a16="http://schemas.microsoft.com/office/drawing/2014/main" id="{7ECE9E46-34F6-4613-96E4-8972037F513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71821" y="3517336"/>
            <a:ext cx="394362" cy="394362"/>
          </a:xfrm>
          <a:prstGeom prst="rect">
            <a:avLst/>
          </a:prstGeom>
        </p:spPr>
      </p:pic>
      <p:pic>
        <p:nvPicPr>
          <p:cNvPr id="648" name="Graphic 647" descr="Folder">
            <a:extLst>
              <a:ext uri="{FF2B5EF4-FFF2-40B4-BE49-F238E27FC236}">
                <a16:creationId xmlns:a16="http://schemas.microsoft.com/office/drawing/2014/main" id="{E6ADDA7C-5228-49F9-A7E7-3FC579540CC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71821" y="2598656"/>
            <a:ext cx="394362" cy="394362"/>
          </a:xfrm>
          <a:prstGeom prst="rect">
            <a:avLst/>
          </a:prstGeom>
        </p:spPr>
      </p:pic>
      <p:grpSp>
        <p:nvGrpSpPr>
          <p:cNvPr id="653" name="Group 652">
            <a:extLst>
              <a:ext uri="{FF2B5EF4-FFF2-40B4-BE49-F238E27FC236}">
                <a16:creationId xmlns:a16="http://schemas.microsoft.com/office/drawing/2014/main" id="{A83D93B1-4F75-4CDD-AE14-1F8E4CF23C77}"/>
              </a:ext>
            </a:extLst>
          </p:cNvPr>
          <p:cNvGrpSpPr/>
          <p:nvPr/>
        </p:nvGrpSpPr>
        <p:grpSpPr>
          <a:xfrm>
            <a:off x="10459057" y="2906470"/>
            <a:ext cx="1421491" cy="1105961"/>
            <a:chOff x="10521352" y="2800785"/>
            <a:chExt cx="1421672" cy="1106102"/>
          </a:xfrm>
        </p:grpSpPr>
        <p:sp>
          <p:nvSpPr>
            <p:cNvPr id="651" name="Oval 650">
              <a:extLst>
                <a:ext uri="{FF2B5EF4-FFF2-40B4-BE49-F238E27FC236}">
                  <a16:creationId xmlns:a16="http://schemas.microsoft.com/office/drawing/2014/main" id="{DA19F873-5F34-4E79-895C-C04751735412}"/>
                </a:ext>
              </a:extLst>
            </p:cNvPr>
            <p:cNvSpPr/>
            <p:nvPr/>
          </p:nvSpPr>
          <p:spPr bwMode="auto">
            <a:xfrm>
              <a:off x="11034190" y="2800785"/>
              <a:ext cx="395997" cy="395997"/>
            </a:xfrm>
            <a:prstGeom prst="ellipse">
              <a:avLst/>
            </a:prstGeom>
            <a:solidFill>
              <a:schemeClr val="bg1"/>
            </a:solidFill>
            <a:ln w="34925">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6" rIns="0" bIns="0"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pPr>
              <a:r>
                <a:rPr lang="en-US" sz="2000">
                  <a:gradFill>
                    <a:gsLst>
                      <a:gs pos="0">
                        <a:srgbClr val="0078D3"/>
                      </a:gs>
                      <a:gs pos="100000">
                        <a:srgbClr val="0078D3"/>
                      </a:gs>
                    </a:gsLst>
                    <a:lin ang="5400000" scaled="0"/>
                  </a:gradFill>
                  <a:latin typeface="Segoe UI Semibold"/>
                  <a:ea typeface="Segoe UI" pitchFamily="34" charset="0"/>
                  <a:cs typeface="Segoe UI" pitchFamily="34" charset="0"/>
                </a:rPr>
                <a:t>5</a:t>
              </a:r>
            </a:p>
          </p:txBody>
        </p:sp>
        <p:sp>
          <p:nvSpPr>
            <p:cNvPr id="652" name="TextBox 651">
              <a:extLst>
                <a:ext uri="{FF2B5EF4-FFF2-40B4-BE49-F238E27FC236}">
                  <a16:creationId xmlns:a16="http://schemas.microsoft.com/office/drawing/2014/main" id="{C00EBB17-E6FC-4C1A-902C-2B02DBC4A3ED}"/>
                </a:ext>
              </a:extLst>
            </p:cNvPr>
            <p:cNvSpPr txBox="1"/>
            <p:nvPr/>
          </p:nvSpPr>
          <p:spPr>
            <a:xfrm>
              <a:off x="10521352" y="3316527"/>
              <a:ext cx="1421672" cy="590360"/>
            </a:xfrm>
            <a:prstGeom prst="rect">
              <a:avLst/>
            </a:prstGeom>
            <a:ln>
              <a:noFill/>
            </a:ln>
          </p:spPr>
          <p:txBody>
            <a:bodyPr vert="horz" wrap="square" lIns="0" tIns="0" rIns="0" bIns="0" rtlCol="0" anchor="t" anchorCtr="0">
              <a:noAutofit/>
            </a:bodyPr>
            <a:lstStyle>
              <a:defPPr>
                <a:defRPr lang="en-US"/>
              </a:defPPr>
              <a:lvl1pPr algn="ctr">
                <a:lnSpc>
                  <a:spcPct val="90000"/>
                </a:lnSpc>
                <a:spcBef>
                  <a:spcPct val="0"/>
                </a:spcBef>
                <a:defRPr sz="1400" spc="-50">
                  <a:ln w="3175">
                    <a:noFill/>
                  </a:ln>
                  <a:gradFill>
                    <a:gsLst>
                      <a:gs pos="0">
                        <a:schemeClr val="bg1"/>
                      </a:gs>
                      <a:gs pos="100000">
                        <a:schemeClr val="bg1"/>
                      </a:gs>
                    </a:gsLst>
                    <a:lin ang="5400000" scaled="0"/>
                  </a:gradFill>
                  <a:cs typeface="Segoe UI" pitchFamily="34" charset="0"/>
                </a:defRPr>
              </a:lvl1pPr>
            </a:lstStyle>
            <a:p>
              <a:pPr defTabSz="932649">
                <a:spcBef>
                  <a:spcPts val="1200"/>
                </a:spcBef>
              </a:pPr>
              <a:r>
                <a:rPr lang="en-US">
                  <a:gradFill>
                    <a:gsLst>
                      <a:gs pos="0">
                        <a:srgbClr val="FFFFFF"/>
                      </a:gs>
                      <a:gs pos="100000">
                        <a:srgbClr val="FFFFFF"/>
                      </a:gs>
                    </a:gsLst>
                    <a:lin ang="5400000" scaled="0"/>
                  </a:gradFill>
                  <a:latin typeface="Segoe UI"/>
                </a:rPr>
                <a:t>We upload</a:t>
              </a:r>
            </a:p>
          </p:txBody>
        </p:sp>
      </p:grpSp>
      <p:sp>
        <p:nvSpPr>
          <p:cNvPr id="660" name="Rectangle 659">
            <a:extLst>
              <a:ext uri="{FF2B5EF4-FFF2-40B4-BE49-F238E27FC236}">
                <a16:creationId xmlns:a16="http://schemas.microsoft.com/office/drawing/2014/main" id="{4D72E28B-92C0-441F-85AE-BF460ADE7CDB}"/>
              </a:ext>
            </a:extLst>
          </p:cNvPr>
          <p:cNvSpPr/>
          <p:nvPr/>
        </p:nvSpPr>
        <p:spPr>
          <a:xfrm>
            <a:off x="10668098" y="3673712"/>
            <a:ext cx="1034317" cy="286195"/>
          </a:xfrm>
          <a:prstGeom prst="rect">
            <a:avLst/>
          </a:prstGeom>
        </p:spPr>
        <p:txBody>
          <a:bodyPr wrap="none">
            <a:spAutoFit/>
          </a:bodyPr>
          <a:lstStyle/>
          <a:p>
            <a:pPr algn="ctr" defTabSz="932649">
              <a:lnSpc>
                <a:spcPct val="90000"/>
              </a:lnSpc>
              <a:spcBef>
                <a:spcPts val="1200"/>
              </a:spcBef>
            </a:pPr>
            <a:r>
              <a:rPr lang="en-US" sz="1400" spc="-50">
                <a:ln w="3175">
                  <a:noFill/>
                </a:ln>
                <a:gradFill>
                  <a:gsLst>
                    <a:gs pos="0">
                      <a:srgbClr val="FFFFFF"/>
                    </a:gs>
                    <a:gs pos="100000">
                      <a:srgbClr val="FFFFFF"/>
                    </a:gs>
                  </a:gsLst>
                  <a:lin ang="5400000" scaled="0"/>
                </a:gradFill>
                <a:latin typeface="Segoe UI"/>
                <a:cs typeface="Segoe UI" pitchFamily="34" charset="0"/>
              </a:rPr>
              <a:t>We confirm</a:t>
            </a:r>
          </a:p>
        </p:txBody>
      </p:sp>
    </p:spTree>
    <p:extLst>
      <p:ext uri="{BB962C8B-B14F-4D97-AF65-F5344CB8AC3E}">
        <p14:creationId xmlns:p14="http://schemas.microsoft.com/office/powerpoint/2010/main" val="2047440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9"/>
                                        </p:tgtEl>
                                        <p:attrNameLst>
                                          <p:attrName>style.visibility</p:attrName>
                                        </p:attrNameLst>
                                      </p:cBhvr>
                                      <p:to>
                                        <p:strVal val="visible"/>
                                      </p:to>
                                    </p:set>
                                    <p:animEffect transition="in" filter="fade">
                                      <p:cBhvr>
                                        <p:cTn id="7" dur="650"/>
                                        <p:tgtEl>
                                          <p:spTgt spid="589"/>
                                        </p:tgtEl>
                                      </p:cBhvr>
                                    </p:animEffect>
                                  </p:childTnLst>
                                </p:cTn>
                              </p:par>
                              <p:par>
                                <p:cTn id="8" presetID="35" presetClass="path" presetSubtype="0" decel="100000" fill="hold" nodeType="withEffect">
                                  <p:stCondLst>
                                    <p:cond delay="0"/>
                                  </p:stCondLst>
                                  <p:childTnLst>
                                    <p:animMotion origin="layout" path="M 7.93975E-7 -7.53518E-7 L -0.01302 -7.53518E-7 " pathEditMode="relative" rAng="0" ptsTypes="AA">
                                      <p:cBhvr>
                                        <p:cTn id="9" dur="650" spd="-100000" fill="hold"/>
                                        <p:tgtEl>
                                          <p:spTgt spid="589"/>
                                        </p:tgtEl>
                                        <p:attrNameLst>
                                          <p:attrName>ppt_x</p:attrName>
                                          <p:attrName>ppt_y</p:attrName>
                                        </p:attrNameLst>
                                      </p:cBhvr>
                                      <p:rCtr x="-651" y="0"/>
                                    </p:animMotion>
                                  </p:childTnLst>
                                </p:cTn>
                              </p:par>
                            </p:childTnLst>
                          </p:cTn>
                        </p:par>
                        <p:par>
                          <p:cTn id="10" fill="hold">
                            <p:stCondLst>
                              <p:cond delay="650"/>
                            </p:stCondLst>
                            <p:childTnLst>
                              <p:par>
                                <p:cTn id="11" presetID="22" presetClass="entr" presetSubtype="8" fill="hold" nodeType="afterEffect">
                                  <p:stCondLst>
                                    <p:cond delay="0"/>
                                  </p:stCondLst>
                                  <p:childTnLst>
                                    <p:set>
                                      <p:cBhvr>
                                        <p:cTn id="12" dur="1" fill="hold">
                                          <p:stCondLst>
                                            <p:cond delay="0"/>
                                          </p:stCondLst>
                                        </p:cTn>
                                        <p:tgtEl>
                                          <p:spTgt spid="582"/>
                                        </p:tgtEl>
                                        <p:attrNameLst>
                                          <p:attrName>style.visibility</p:attrName>
                                        </p:attrNameLst>
                                      </p:cBhvr>
                                      <p:to>
                                        <p:strVal val="visible"/>
                                      </p:to>
                                    </p:set>
                                    <p:animEffect transition="in" filter="wipe(left)">
                                      <p:cBhvr>
                                        <p:cTn id="13" dur="1000"/>
                                        <p:tgtEl>
                                          <p:spTgt spid="582"/>
                                        </p:tgtEl>
                                      </p:cBhvr>
                                    </p:animEffect>
                                  </p:childTnLst>
                                </p:cTn>
                              </p:par>
                            </p:childTnLst>
                          </p:cTn>
                        </p:par>
                        <p:par>
                          <p:cTn id="14" fill="hold">
                            <p:stCondLst>
                              <p:cond delay="1650"/>
                            </p:stCondLst>
                            <p:childTnLst>
                              <p:par>
                                <p:cTn id="15" presetID="10" presetClass="entr" presetSubtype="0" fill="hold" nodeType="afterEffect">
                                  <p:stCondLst>
                                    <p:cond delay="250"/>
                                  </p:stCondLst>
                                  <p:childTnLst>
                                    <p:set>
                                      <p:cBhvr>
                                        <p:cTn id="16" dur="1" fill="hold">
                                          <p:stCondLst>
                                            <p:cond delay="0"/>
                                          </p:stCondLst>
                                        </p:cTn>
                                        <p:tgtEl>
                                          <p:spTgt spid="655"/>
                                        </p:tgtEl>
                                        <p:attrNameLst>
                                          <p:attrName>style.visibility</p:attrName>
                                        </p:attrNameLst>
                                      </p:cBhvr>
                                      <p:to>
                                        <p:strVal val="visible"/>
                                      </p:to>
                                    </p:set>
                                    <p:animEffect transition="in" filter="fade">
                                      <p:cBhvr>
                                        <p:cTn id="17" dur="650"/>
                                        <p:tgtEl>
                                          <p:spTgt spid="655"/>
                                        </p:tgtEl>
                                      </p:cBhvr>
                                    </p:animEffect>
                                  </p:childTnLst>
                                </p:cTn>
                              </p:par>
                              <p:par>
                                <p:cTn id="18" presetID="35" presetClass="path" presetSubtype="0" decel="100000" fill="hold" nodeType="withEffect">
                                  <p:stCondLst>
                                    <p:cond delay="250"/>
                                  </p:stCondLst>
                                  <p:childTnLst>
                                    <p:animMotion origin="layout" path="M 8.52693E-7 -1.54335E-6 L 0.01544 -1.54335E-6 " pathEditMode="relative" rAng="0" ptsTypes="AA">
                                      <p:cBhvr>
                                        <p:cTn id="19" dur="650" spd="-100000" fill="hold"/>
                                        <p:tgtEl>
                                          <p:spTgt spid="655"/>
                                        </p:tgtEl>
                                        <p:attrNameLst>
                                          <p:attrName>ppt_x</p:attrName>
                                          <p:attrName>ppt_y</p:attrName>
                                        </p:attrNameLst>
                                      </p:cBhvr>
                                      <p:rCtr x="766" y="0"/>
                                    </p:animMotion>
                                  </p:childTnLst>
                                </p:cTn>
                              </p:par>
                            </p:childTnLst>
                          </p:cTn>
                        </p:par>
                        <p:par>
                          <p:cTn id="20" fill="hold">
                            <p:stCondLst>
                              <p:cond delay="2550"/>
                            </p:stCondLst>
                            <p:childTnLst>
                              <p:par>
                                <p:cTn id="21" presetID="22" presetClass="entr" presetSubtype="2" fill="hold" nodeType="afterEffect">
                                  <p:stCondLst>
                                    <p:cond delay="0"/>
                                  </p:stCondLst>
                                  <p:childTnLst>
                                    <p:set>
                                      <p:cBhvr>
                                        <p:cTn id="22" dur="1" fill="hold">
                                          <p:stCondLst>
                                            <p:cond delay="0"/>
                                          </p:stCondLst>
                                        </p:cTn>
                                        <p:tgtEl>
                                          <p:spTgt spid="588"/>
                                        </p:tgtEl>
                                        <p:attrNameLst>
                                          <p:attrName>style.visibility</p:attrName>
                                        </p:attrNameLst>
                                      </p:cBhvr>
                                      <p:to>
                                        <p:strVal val="visible"/>
                                      </p:to>
                                    </p:set>
                                    <p:animEffect transition="in" filter="wipe(right)">
                                      <p:cBhvr>
                                        <p:cTn id="23" dur="1000"/>
                                        <p:tgtEl>
                                          <p:spTgt spid="588"/>
                                        </p:tgtEl>
                                      </p:cBhvr>
                                    </p:animEffect>
                                  </p:childTnLst>
                                </p:cTn>
                              </p:par>
                            </p:childTnLst>
                          </p:cTn>
                        </p:par>
                        <p:par>
                          <p:cTn id="24" fill="hold">
                            <p:stCondLst>
                              <p:cond delay="3550"/>
                            </p:stCondLst>
                            <p:childTnLst>
                              <p:par>
                                <p:cTn id="25" presetID="10" presetClass="entr" presetSubtype="0" fill="hold" nodeType="afterEffect">
                                  <p:stCondLst>
                                    <p:cond delay="150"/>
                                  </p:stCondLst>
                                  <p:childTnLst>
                                    <p:set>
                                      <p:cBhvr>
                                        <p:cTn id="26" dur="1" fill="hold">
                                          <p:stCondLst>
                                            <p:cond delay="0"/>
                                          </p:stCondLst>
                                        </p:cTn>
                                        <p:tgtEl>
                                          <p:spTgt spid="656"/>
                                        </p:tgtEl>
                                        <p:attrNameLst>
                                          <p:attrName>style.visibility</p:attrName>
                                        </p:attrNameLst>
                                      </p:cBhvr>
                                      <p:to>
                                        <p:strVal val="visible"/>
                                      </p:to>
                                    </p:set>
                                    <p:animEffect transition="in" filter="fade">
                                      <p:cBhvr>
                                        <p:cTn id="27" dur="650"/>
                                        <p:tgtEl>
                                          <p:spTgt spid="656"/>
                                        </p:tgtEl>
                                      </p:cBhvr>
                                    </p:animEffect>
                                  </p:childTnLst>
                                </p:cTn>
                              </p:par>
                              <p:par>
                                <p:cTn id="28" presetID="35" presetClass="path" presetSubtype="0" decel="100000" fill="hold" nodeType="withEffect">
                                  <p:stCondLst>
                                    <p:cond delay="150"/>
                                  </p:stCondLst>
                                  <p:childTnLst>
                                    <p:animMotion origin="layout" path="M 8.52693E-7 -1.54335E-6 L 0.01544 -1.54335E-6 " pathEditMode="relative" rAng="0" ptsTypes="AA">
                                      <p:cBhvr>
                                        <p:cTn id="29" dur="650" spd="-100000" fill="hold"/>
                                        <p:tgtEl>
                                          <p:spTgt spid="656"/>
                                        </p:tgtEl>
                                        <p:attrNameLst>
                                          <p:attrName>ppt_x</p:attrName>
                                          <p:attrName>ppt_y</p:attrName>
                                        </p:attrNameLst>
                                      </p:cBhvr>
                                      <p:rCtr x="766" y="0"/>
                                    </p:animMotion>
                                  </p:childTnLst>
                                </p:cTn>
                              </p:par>
                            </p:childTnLst>
                          </p:cTn>
                        </p:par>
                        <p:par>
                          <p:cTn id="30" fill="hold">
                            <p:stCondLst>
                              <p:cond delay="4350"/>
                            </p:stCondLst>
                            <p:childTnLst>
                              <p:par>
                                <p:cTn id="31" presetID="10" presetClass="entr" presetSubtype="0" fill="hold" nodeType="afterEffect">
                                  <p:stCondLst>
                                    <p:cond delay="0"/>
                                  </p:stCondLst>
                                  <p:childTnLst>
                                    <p:set>
                                      <p:cBhvr>
                                        <p:cTn id="32" dur="1" fill="hold">
                                          <p:stCondLst>
                                            <p:cond delay="0"/>
                                          </p:stCondLst>
                                        </p:cTn>
                                        <p:tgtEl>
                                          <p:spTgt spid="638"/>
                                        </p:tgtEl>
                                        <p:attrNameLst>
                                          <p:attrName>style.visibility</p:attrName>
                                        </p:attrNameLst>
                                      </p:cBhvr>
                                      <p:to>
                                        <p:strVal val="visible"/>
                                      </p:to>
                                    </p:set>
                                    <p:animEffect transition="in" filter="fade">
                                      <p:cBhvr>
                                        <p:cTn id="33" dur="650"/>
                                        <p:tgtEl>
                                          <p:spTgt spid="638"/>
                                        </p:tgtEl>
                                      </p:cBhvr>
                                    </p:animEffect>
                                  </p:childTnLst>
                                </p:cTn>
                              </p:par>
                              <p:par>
                                <p:cTn id="34" presetID="10" presetClass="entr" presetSubtype="0" fill="hold" nodeType="withEffect">
                                  <p:stCondLst>
                                    <p:cond delay="200"/>
                                  </p:stCondLst>
                                  <p:childTnLst>
                                    <p:set>
                                      <p:cBhvr>
                                        <p:cTn id="35" dur="1" fill="hold">
                                          <p:stCondLst>
                                            <p:cond delay="0"/>
                                          </p:stCondLst>
                                        </p:cTn>
                                        <p:tgtEl>
                                          <p:spTgt spid="640"/>
                                        </p:tgtEl>
                                        <p:attrNameLst>
                                          <p:attrName>style.visibility</p:attrName>
                                        </p:attrNameLst>
                                      </p:cBhvr>
                                      <p:to>
                                        <p:strVal val="visible"/>
                                      </p:to>
                                    </p:set>
                                    <p:animEffect transition="in" filter="fade">
                                      <p:cBhvr>
                                        <p:cTn id="36" dur="650"/>
                                        <p:tgtEl>
                                          <p:spTgt spid="640"/>
                                        </p:tgtEl>
                                      </p:cBhvr>
                                    </p:animEffect>
                                  </p:childTnLst>
                                </p:cTn>
                              </p:par>
                              <p:par>
                                <p:cTn id="37" presetID="10" presetClass="entr" presetSubtype="0" fill="hold" nodeType="withEffect">
                                  <p:stCondLst>
                                    <p:cond delay="400"/>
                                  </p:stCondLst>
                                  <p:childTnLst>
                                    <p:set>
                                      <p:cBhvr>
                                        <p:cTn id="38" dur="1" fill="hold">
                                          <p:stCondLst>
                                            <p:cond delay="0"/>
                                          </p:stCondLst>
                                        </p:cTn>
                                        <p:tgtEl>
                                          <p:spTgt spid="639"/>
                                        </p:tgtEl>
                                        <p:attrNameLst>
                                          <p:attrName>style.visibility</p:attrName>
                                        </p:attrNameLst>
                                      </p:cBhvr>
                                      <p:to>
                                        <p:strVal val="visible"/>
                                      </p:to>
                                    </p:set>
                                    <p:animEffect transition="in" filter="fade">
                                      <p:cBhvr>
                                        <p:cTn id="39" dur="650"/>
                                        <p:tgtEl>
                                          <p:spTgt spid="639"/>
                                        </p:tgtEl>
                                      </p:cBhvr>
                                    </p:animEffect>
                                  </p:childTnLst>
                                </p:cTn>
                              </p:par>
                              <p:par>
                                <p:cTn id="40" presetID="10" presetClass="entr" presetSubtype="0" fill="hold" nodeType="withEffect">
                                  <p:stCondLst>
                                    <p:cond delay="600"/>
                                  </p:stCondLst>
                                  <p:childTnLst>
                                    <p:set>
                                      <p:cBhvr>
                                        <p:cTn id="41" dur="1" fill="hold">
                                          <p:stCondLst>
                                            <p:cond delay="0"/>
                                          </p:stCondLst>
                                        </p:cTn>
                                        <p:tgtEl>
                                          <p:spTgt spid="641"/>
                                        </p:tgtEl>
                                        <p:attrNameLst>
                                          <p:attrName>style.visibility</p:attrName>
                                        </p:attrNameLst>
                                      </p:cBhvr>
                                      <p:to>
                                        <p:strVal val="visible"/>
                                      </p:to>
                                    </p:set>
                                    <p:animEffect transition="in" filter="fade">
                                      <p:cBhvr>
                                        <p:cTn id="42" dur="650"/>
                                        <p:tgtEl>
                                          <p:spTgt spid="641"/>
                                        </p:tgtEl>
                                      </p:cBhvr>
                                    </p:animEffect>
                                  </p:childTnLst>
                                </p:cTn>
                              </p:par>
                            </p:childTnLst>
                          </p:cTn>
                        </p:par>
                        <p:par>
                          <p:cTn id="43" fill="hold">
                            <p:stCondLst>
                              <p:cond delay="5600"/>
                            </p:stCondLst>
                            <p:childTnLst>
                              <p:par>
                                <p:cTn id="44" presetID="10" presetClass="entr" presetSubtype="0" fill="hold" nodeType="afterEffect">
                                  <p:stCondLst>
                                    <p:cond delay="250"/>
                                  </p:stCondLst>
                                  <p:childTnLst>
                                    <p:set>
                                      <p:cBhvr>
                                        <p:cTn id="45" dur="1" fill="hold">
                                          <p:stCondLst>
                                            <p:cond delay="0"/>
                                          </p:stCondLst>
                                        </p:cTn>
                                        <p:tgtEl>
                                          <p:spTgt spid="657"/>
                                        </p:tgtEl>
                                        <p:attrNameLst>
                                          <p:attrName>style.visibility</p:attrName>
                                        </p:attrNameLst>
                                      </p:cBhvr>
                                      <p:to>
                                        <p:strVal val="visible"/>
                                      </p:to>
                                    </p:set>
                                    <p:animEffect transition="in" filter="fade">
                                      <p:cBhvr>
                                        <p:cTn id="46" dur="550"/>
                                        <p:tgtEl>
                                          <p:spTgt spid="657"/>
                                        </p:tgtEl>
                                      </p:cBhvr>
                                    </p:animEffect>
                                  </p:childTnLst>
                                </p:cTn>
                              </p:par>
                              <p:par>
                                <p:cTn id="47" presetID="35" presetClass="path" presetSubtype="0" decel="100000" fill="hold" nodeType="withEffect">
                                  <p:stCondLst>
                                    <p:cond delay="250"/>
                                  </p:stCondLst>
                                  <p:childTnLst>
                                    <p:animMotion origin="layout" path="M 7.93975E-7 -7.53518E-7 L -0.01302 -7.53518E-7 " pathEditMode="relative" rAng="0" ptsTypes="AA">
                                      <p:cBhvr>
                                        <p:cTn id="48" dur="550" spd="-100000" fill="hold"/>
                                        <p:tgtEl>
                                          <p:spTgt spid="657"/>
                                        </p:tgtEl>
                                        <p:attrNameLst>
                                          <p:attrName>ppt_x</p:attrName>
                                          <p:attrName>ppt_y</p:attrName>
                                        </p:attrNameLst>
                                      </p:cBhvr>
                                      <p:rCtr x="-651" y="0"/>
                                    </p:animMotion>
                                  </p:childTnLst>
                                </p:cTn>
                              </p:par>
                            </p:childTnLst>
                          </p:cTn>
                        </p:par>
                        <p:par>
                          <p:cTn id="49" fill="hold">
                            <p:stCondLst>
                              <p:cond delay="6400"/>
                            </p:stCondLst>
                            <p:childTnLst>
                              <p:par>
                                <p:cTn id="50" presetID="22" presetClass="entr" presetSubtype="8" fill="hold" nodeType="afterEffect">
                                  <p:stCondLst>
                                    <p:cond delay="0"/>
                                  </p:stCondLst>
                                  <p:childTnLst>
                                    <p:set>
                                      <p:cBhvr>
                                        <p:cTn id="51" dur="1" fill="hold">
                                          <p:stCondLst>
                                            <p:cond delay="0"/>
                                          </p:stCondLst>
                                        </p:cTn>
                                        <p:tgtEl>
                                          <p:spTgt spid="616"/>
                                        </p:tgtEl>
                                        <p:attrNameLst>
                                          <p:attrName>style.visibility</p:attrName>
                                        </p:attrNameLst>
                                      </p:cBhvr>
                                      <p:to>
                                        <p:strVal val="visible"/>
                                      </p:to>
                                    </p:set>
                                    <p:animEffect transition="in" filter="wipe(left)">
                                      <p:cBhvr>
                                        <p:cTn id="52" dur="1500"/>
                                        <p:tgtEl>
                                          <p:spTgt spid="616"/>
                                        </p:tgtEl>
                                      </p:cBhvr>
                                    </p:animEffect>
                                  </p:childTnLst>
                                </p:cTn>
                              </p:par>
                            </p:childTnLst>
                          </p:cTn>
                        </p:par>
                        <p:par>
                          <p:cTn id="53" fill="hold">
                            <p:stCondLst>
                              <p:cond delay="7900"/>
                            </p:stCondLst>
                            <p:childTnLst>
                              <p:par>
                                <p:cTn id="54" presetID="10" presetClass="entr" presetSubtype="0" fill="hold" nodeType="afterEffect">
                                  <p:stCondLst>
                                    <p:cond delay="0"/>
                                  </p:stCondLst>
                                  <p:childTnLst>
                                    <p:set>
                                      <p:cBhvr>
                                        <p:cTn id="55" dur="1" fill="hold">
                                          <p:stCondLst>
                                            <p:cond delay="0"/>
                                          </p:stCondLst>
                                        </p:cTn>
                                        <p:tgtEl>
                                          <p:spTgt spid="659"/>
                                        </p:tgtEl>
                                        <p:attrNameLst>
                                          <p:attrName>style.visibility</p:attrName>
                                        </p:attrNameLst>
                                      </p:cBhvr>
                                      <p:to>
                                        <p:strVal val="visible"/>
                                      </p:to>
                                    </p:set>
                                    <p:animEffect transition="in" filter="fade">
                                      <p:cBhvr>
                                        <p:cTn id="56" dur="550"/>
                                        <p:tgtEl>
                                          <p:spTgt spid="659"/>
                                        </p:tgtEl>
                                      </p:cBhvr>
                                    </p:animEffect>
                                  </p:childTnLst>
                                </p:cTn>
                              </p:par>
                              <p:par>
                                <p:cTn id="57" presetID="35" presetClass="path" presetSubtype="0" decel="100000" fill="hold" nodeType="withEffect">
                                  <p:stCondLst>
                                    <p:cond delay="0"/>
                                  </p:stCondLst>
                                  <p:childTnLst>
                                    <p:animMotion origin="layout" path="M 8.52693E-7 -1.54335E-6 L 0.01544 -1.54335E-6 " pathEditMode="relative" rAng="0" ptsTypes="AA">
                                      <p:cBhvr>
                                        <p:cTn id="58" dur="550" spd="-100000" fill="hold"/>
                                        <p:tgtEl>
                                          <p:spTgt spid="659"/>
                                        </p:tgtEl>
                                        <p:attrNameLst>
                                          <p:attrName>ppt_x</p:attrName>
                                          <p:attrName>ppt_y</p:attrName>
                                        </p:attrNameLst>
                                      </p:cBhvr>
                                      <p:rCtr x="766" y="0"/>
                                    </p:animMotion>
                                  </p:childTnLst>
                                </p:cTn>
                              </p:par>
                              <p:par>
                                <p:cTn id="59" presetID="18" presetClass="entr" presetSubtype="3" fill="hold" nodeType="withEffect">
                                  <p:stCondLst>
                                    <p:cond delay="0"/>
                                  </p:stCondLst>
                                  <p:childTnLst>
                                    <p:set>
                                      <p:cBhvr>
                                        <p:cTn id="60" dur="1" fill="hold">
                                          <p:stCondLst>
                                            <p:cond delay="0"/>
                                          </p:stCondLst>
                                        </p:cTn>
                                        <p:tgtEl>
                                          <p:spTgt spid="613"/>
                                        </p:tgtEl>
                                        <p:attrNameLst>
                                          <p:attrName>style.visibility</p:attrName>
                                        </p:attrNameLst>
                                      </p:cBhvr>
                                      <p:to>
                                        <p:strVal val="visible"/>
                                      </p:to>
                                    </p:set>
                                    <p:animEffect transition="in" filter="strips(upRight)">
                                      <p:cBhvr>
                                        <p:cTn id="61" dur="1750"/>
                                        <p:tgtEl>
                                          <p:spTgt spid="613"/>
                                        </p:tgtEl>
                                      </p:cBhvr>
                                    </p:animEffect>
                                  </p:childTnLst>
                                </p:cTn>
                              </p:par>
                              <p:par>
                                <p:cTn id="62" presetID="10" presetClass="entr" presetSubtype="0" fill="hold" nodeType="withEffect">
                                  <p:stCondLst>
                                    <p:cond delay="500"/>
                                  </p:stCondLst>
                                  <p:childTnLst>
                                    <p:set>
                                      <p:cBhvr>
                                        <p:cTn id="63" dur="1" fill="hold">
                                          <p:stCondLst>
                                            <p:cond delay="0"/>
                                          </p:stCondLst>
                                        </p:cTn>
                                        <p:tgtEl>
                                          <p:spTgt spid="653"/>
                                        </p:tgtEl>
                                        <p:attrNameLst>
                                          <p:attrName>style.visibility</p:attrName>
                                        </p:attrNameLst>
                                      </p:cBhvr>
                                      <p:to>
                                        <p:strVal val="visible"/>
                                      </p:to>
                                    </p:set>
                                    <p:animEffect transition="in" filter="fade">
                                      <p:cBhvr>
                                        <p:cTn id="64" dur="550"/>
                                        <p:tgtEl>
                                          <p:spTgt spid="653"/>
                                        </p:tgtEl>
                                      </p:cBhvr>
                                    </p:animEffect>
                                  </p:childTnLst>
                                </p:cTn>
                              </p:par>
                              <p:par>
                                <p:cTn id="65" presetID="42" presetClass="path" presetSubtype="0" decel="100000" fill="hold" nodeType="withEffect">
                                  <p:stCondLst>
                                    <p:cond delay="500"/>
                                  </p:stCondLst>
                                  <p:childTnLst>
                                    <p:animMotion origin="layout" path="M -3.97753E-6 -2.88243E-6 L -3.97753E-6 -0.01657 " pathEditMode="relative" rAng="0" ptsTypes="AA">
                                      <p:cBhvr>
                                        <p:cTn id="66" dur="550" spd="-100000" fill="hold"/>
                                        <p:tgtEl>
                                          <p:spTgt spid="653"/>
                                        </p:tgtEl>
                                        <p:attrNameLst>
                                          <p:attrName>ppt_x</p:attrName>
                                          <p:attrName>ppt_y</p:attrName>
                                        </p:attrNameLst>
                                      </p:cBhvr>
                                      <p:rCtr x="0" y="-840"/>
                                    </p:animMotion>
                                  </p:childTnLst>
                                </p:cTn>
                              </p:par>
                              <p:par>
                                <p:cTn id="67" presetID="10" presetClass="entr" presetSubtype="0" fill="hold" nodeType="withEffect">
                                  <p:stCondLst>
                                    <p:cond delay="600"/>
                                  </p:stCondLst>
                                  <p:childTnLst>
                                    <p:set>
                                      <p:cBhvr>
                                        <p:cTn id="68" dur="1" fill="hold">
                                          <p:stCondLst>
                                            <p:cond delay="0"/>
                                          </p:stCondLst>
                                        </p:cTn>
                                        <p:tgtEl>
                                          <p:spTgt spid="645"/>
                                        </p:tgtEl>
                                        <p:attrNameLst>
                                          <p:attrName>style.visibility</p:attrName>
                                        </p:attrNameLst>
                                      </p:cBhvr>
                                      <p:to>
                                        <p:strVal val="visible"/>
                                      </p:to>
                                    </p:set>
                                    <p:animEffect transition="in" filter="fade">
                                      <p:cBhvr>
                                        <p:cTn id="69" dur="750"/>
                                        <p:tgtEl>
                                          <p:spTgt spid="645"/>
                                        </p:tgtEl>
                                      </p:cBhvr>
                                    </p:animEffect>
                                  </p:childTnLst>
                                </p:cTn>
                              </p:par>
                              <p:par>
                                <p:cTn id="70" presetID="10" presetClass="entr" presetSubtype="0" fill="hold" nodeType="withEffect">
                                  <p:stCondLst>
                                    <p:cond delay="900"/>
                                  </p:stCondLst>
                                  <p:childTnLst>
                                    <p:set>
                                      <p:cBhvr>
                                        <p:cTn id="71" dur="1" fill="hold">
                                          <p:stCondLst>
                                            <p:cond delay="0"/>
                                          </p:stCondLst>
                                        </p:cTn>
                                        <p:tgtEl>
                                          <p:spTgt spid="647"/>
                                        </p:tgtEl>
                                        <p:attrNameLst>
                                          <p:attrName>style.visibility</p:attrName>
                                        </p:attrNameLst>
                                      </p:cBhvr>
                                      <p:to>
                                        <p:strVal val="visible"/>
                                      </p:to>
                                    </p:set>
                                    <p:animEffect transition="in" filter="fade">
                                      <p:cBhvr>
                                        <p:cTn id="72" dur="750"/>
                                        <p:tgtEl>
                                          <p:spTgt spid="647"/>
                                        </p:tgtEl>
                                      </p:cBhvr>
                                    </p:animEffect>
                                  </p:childTnLst>
                                </p:cTn>
                              </p:par>
                              <p:par>
                                <p:cTn id="73" presetID="10" presetClass="entr" presetSubtype="0" fill="hold" nodeType="withEffect">
                                  <p:stCondLst>
                                    <p:cond delay="1200"/>
                                  </p:stCondLst>
                                  <p:childTnLst>
                                    <p:set>
                                      <p:cBhvr>
                                        <p:cTn id="74" dur="1" fill="hold">
                                          <p:stCondLst>
                                            <p:cond delay="0"/>
                                          </p:stCondLst>
                                        </p:cTn>
                                        <p:tgtEl>
                                          <p:spTgt spid="646"/>
                                        </p:tgtEl>
                                        <p:attrNameLst>
                                          <p:attrName>style.visibility</p:attrName>
                                        </p:attrNameLst>
                                      </p:cBhvr>
                                      <p:to>
                                        <p:strVal val="visible"/>
                                      </p:to>
                                    </p:set>
                                    <p:animEffect transition="in" filter="fade">
                                      <p:cBhvr>
                                        <p:cTn id="75" dur="750"/>
                                        <p:tgtEl>
                                          <p:spTgt spid="646"/>
                                        </p:tgtEl>
                                      </p:cBhvr>
                                    </p:animEffect>
                                  </p:childTnLst>
                                </p:cTn>
                              </p:par>
                              <p:par>
                                <p:cTn id="76" presetID="10" presetClass="entr" presetSubtype="0" fill="hold" nodeType="withEffect">
                                  <p:stCondLst>
                                    <p:cond delay="1500"/>
                                  </p:stCondLst>
                                  <p:childTnLst>
                                    <p:set>
                                      <p:cBhvr>
                                        <p:cTn id="77" dur="1" fill="hold">
                                          <p:stCondLst>
                                            <p:cond delay="0"/>
                                          </p:stCondLst>
                                        </p:cTn>
                                        <p:tgtEl>
                                          <p:spTgt spid="648"/>
                                        </p:tgtEl>
                                        <p:attrNameLst>
                                          <p:attrName>style.visibility</p:attrName>
                                        </p:attrNameLst>
                                      </p:cBhvr>
                                      <p:to>
                                        <p:strVal val="visible"/>
                                      </p:to>
                                    </p:set>
                                    <p:animEffect transition="in" filter="fade">
                                      <p:cBhvr>
                                        <p:cTn id="78" dur="750"/>
                                        <p:tgtEl>
                                          <p:spTgt spid="648"/>
                                        </p:tgtEl>
                                      </p:cBhvr>
                                    </p:animEffect>
                                  </p:childTnLst>
                                </p:cTn>
                              </p:par>
                              <p:par>
                                <p:cTn id="79" presetID="10" presetClass="entr" presetSubtype="0" fill="hold" nodeType="withEffect">
                                  <p:stCondLst>
                                    <p:cond delay="1800"/>
                                  </p:stCondLst>
                                  <p:childTnLst>
                                    <p:set>
                                      <p:cBhvr>
                                        <p:cTn id="80" dur="1" fill="hold">
                                          <p:stCondLst>
                                            <p:cond delay="0"/>
                                          </p:stCondLst>
                                        </p:cTn>
                                        <p:tgtEl>
                                          <p:spTgt spid="658"/>
                                        </p:tgtEl>
                                        <p:attrNameLst>
                                          <p:attrName>style.visibility</p:attrName>
                                        </p:attrNameLst>
                                      </p:cBhvr>
                                      <p:to>
                                        <p:strVal val="visible"/>
                                      </p:to>
                                    </p:set>
                                    <p:animEffect transition="in" filter="fade">
                                      <p:cBhvr>
                                        <p:cTn id="81" dur="750"/>
                                        <p:tgtEl>
                                          <p:spTgt spid="658"/>
                                        </p:tgtEl>
                                      </p:cBhvr>
                                    </p:animEffect>
                                  </p:childTnLst>
                                </p:cTn>
                              </p:par>
                            </p:childTnLst>
                          </p:cTn>
                        </p:par>
                        <p:par>
                          <p:cTn id="82" fill="hold">
                            <p:stCondLst>
                              <p:cond delay="10450"/>
                            </p:stCondLst>
                            <p:childTnLst>
                              <p:par>
                                <p:cTn id="83" presetID="10" presetClass="entr" presetSubtype="0" fill="hold" grpId="0" nodeType="afterEffect">
                                  <p:stCondLst>
                                    <p:cond delay="250"/>
                                  </p:stCondLst>
                                  <p:childTnLst>
                                    <p:set>
                                      <p:cBhvr>
                                        <p:cTn id="84" dur="1" fill="hold">
                                          <p:stCondLst>
                                            <p:cond delay="0"/>
                                          </p:stCondLst>
                                        </p:cTn>
                                        <p:tgtEl>
                                          <p:spTgt spid="660"/>
                                        </p:tgtEl>
                                        <p:attrNameLst>
                                          <p:attrName>style.visibility</p:attrName>
                                        </p:attrNameLst>
                                      </p:cBhvr>
                                      <p:to>
                                        <p:strVal val="visible"/>
                                      </p:to>
                                    </p:set>
                                    <p:animEffect transition="in" filter="fade">
                                      <p:cBhvr>
                                        <p:cTn id="85" dur="550"/>
                                        <p:tgtEl>
                                          <p:spTgt spid="660"/>
                                        </p:tgtEl>
                                      </p:cBhvr>
                                    </p:animEffect>
                                  </p:childTnLst>
                                </p:cTn>
                              </p:par>
                              <p:par>
                                <p:cTn id="86" presetID="42" presetClass="path" presetSubtype="0" decel="100000" fill="hold" grpId="1" nodeType="withEffect">
                                  <p:stCondLst>
                                    <p:cond delay="250"/>
                                  </p:stCondLst>
                                  <p:childTnLst>
                                    <p:animMotion origin="layout" path="M -3.97753E-6 -2.88243E-6 L -3.97753E-6 -0.01657 " pathEditMode="relative" rAng="0" ptsTypes="AA">
                                      <p:cBhvr>
                                        <p:cTn id="87" dur="550" spd="-100000" fill="hold"/>
                                        <p:tgtEl>
                                          <p:spTgt spid="660"/>
                                        </p:tgtEl>
                                        <p:attrNameLst>
                                          <p:attrName>ppt_x</p:attrName>
                                          <p:attrName>ppt_y</p:attrName>
                                        </p:attrNameLst>
                                      </p:cBhvr>
                                      <p:rCtr x="0" y="-8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 grpId="0"/>
      <p:bldP spid="660"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148A6EF-5438-4FB9-834E-74ED316AD116}"/>
              </a:ext>
            </a:extLst>
          </p:cNvPr>
          <p:cNvSpPr/>
          <p:nvPr/>
        </p:nvSpPr>
        <p:spPr bwMode="auto">
          <a:xfrm>
            <a:off x="465080" y="4076271"/>
            <a:ext cx="11542826" cy="1226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6">
            <a:extLst>
              <a:ext uri="{FF2B5EF4-FFF2-40B4-BE49-F238E27FC236}">
                <a16:creationId xmlns:a16="http://schemas.microsoft.com/office/drawing/2014/main" id="{5DCDCBF0-E507-4D21-8A87-E8B11E4C2F6B}"/>
              </a:ext>
            </a:extLst>
          </p:cNvPr>
          <p:cNvSpPr>
            <a:spLocks noGrp="1"/>
          </p:cNvSpPr>
          <p:nvPr>
            <p:ph type="title"/>
          </p:nvPr>
        </p:nvSpPr>
        <p:spPr/>
        <p:txBody>
          <a:bodyPr/>
          <a:lstStyle/>
          <a:p>
            <a:r>
              <a:rPr lang="en-US"/>
              <a:t>Data at the edge</a:t>
            </a:r>
          </a:p>
        </p:txBody>
      </p:sp>
      <p:sp>
        <p:nvSpPr>
          <p:cNvPr id="223" name="Text Placeholder 15">
            <a:extLst>
              <a:ext uri="{FF2B5EF4-FFF2-40B4-BE49-F238E27FC236}">
                <a16:creationId xmlns:a16="http://schemas.microsoft.com/office/drawing/2014/main" id="{4A297897-78EB-4F1D-B519-E27EF65BC20B}"/>
              </a:ext>
            </a:extLst>
          </p:cNvPr>
          <p:cNvSpPr txBox="1">
            <a:spLocks/>
          </p:cNvSpPr>
          <p:nvPr/>
        </p:nvSpPr>
        <p:spPr>
          <a:xfrm>
            <a:off x="465080" y="2560327"/>
            <a:ext cx="5637506" cy="367501"/>
          </a:xfrm>
          <a:prstGeom prst="rect">
            <a:avLst/>
          </a:prstGeom>
        </p:spPr>
        <p:txBody>
          <a:bodyP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649">
              <a:lnSpc>
                <a:spcPct val="90000"/>
              </a:lnSpc>
              <a:spcBef>
                <a:spcPts val="1200"/>
              </a:spcBef>
            </a:pPr>
            <a:r>
              <a:rPr lang="en-US" sz="1800">
                <a:gradFill>
                  <a:gsLst>
                    <a:gs pos="50000">
                      <a:srgbClr val="0078D3"/>
                    </a:gs>
                    <a:gs pos="100000">
                      <a:srgbClr val="0078D3"/>
                    </a:gs>
                  </a:gsLst>
                  <a:lin ang="0" scaled="1"/>
                </a:gradFill>
                <a:latin typeface="Segoe UI Semibold"/>
              </a:rPr>
              <a:t>SCENARIOS</a:t>
            </a:r>
          </a:p>
        </p:txBody>
      </p:sp>
      <p:sp>
        <p:nvSpPr>
          <p:cNvPr id="274" name="Rectangle 273">
            <a:extLst>
              <a:ext uri="{FF2B5EF4-FFF2-40B4-BE49-F238E27FC236}">
                <a16:creationId xmlns:a16="http://schemas.microsoft.com/office/drawing/2014/main" id="{7BE2B3C2-CA4C-4AE5-9777-BBCC76619D91}"/>
              </a:ext>
            </a:extLst>
          </p:cNvPr>
          <p:cNvSpPr/>
          <p:nvPr/>
        </p:nvSpPr>
        <p:spPr bwMode="auto">
          <a:xfrm>
            <a:off x="616476" y="4076270"/>
            <a:ext cx="1735522" cy="12266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Rectangle 274">
            <a:extLst>
              <a:ext uri="{FF2B5EF4-FFF2-40B4-BE49-F238E27FC236}">
                <a16:creationId xmlns:a16="http://schemas.microsoft.com/office/drawing/2014/main" id="{4300795E-9611-49C8-B63E-3DFE306B5229}"/>
              </a:ext>
            </a:extLst>
          </p:cNvPr>
          <p:cNvSpPr/>
          <p:nvPr/>
        </p:nvSpPr>
        <p:spPr bwMode="auto">
          <a:xfrm>
            <a:off x="2511784" y="4076270"/>
            <a:ext cx="1735522" cy="12266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6" name="Rectangle 275">
            <a:extLst>
              <a:ext uri="{FF2B5EF4-FFF2-40B4-BE49-F238E27FC236}">
                <a16:creationId xmlns:a16="http://schemas.microsoft.com/office/drawing/2014/main" id="{47F9A64F-2221-4D7C-83B5-3EC213E5B408}"/>
              </a:ext>
            </a:extLst>
          </p:cNvPr>
          <p:cNvSpPr/>
          <p:nvPr/>
        </p:nvSpPr>
        <p:spPr bwMode="auto">
          <a:xfrm>
            <a:off x="4407093" y="4076270"/>
            <a:ext cx="1735522" cy="1226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a:extLst>
              <a:ext uri="{FF2B5EF4-FFF2-40B4-BE49-F238E27FC236}">
                <a16:creationId xmlns:a16="http://schemas.microsoft.com/office/drawing/2014/main" id="{1E5B024E-D9B4-4243-902C-5048C2EA2CC9}"/>
              </a:ext>
            </a:extLst>
          </p:cNvPr>
          <p:cNvSpPr/>
          <p:nvPr/>
        </p:nvSpPr>
        <p:spPr bwMode="auto">
          <a:xfrm>
            <a:off x="6302400" y="4076270"/>
            <a:ext cx="1735522" cy="1226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a:extLst>
              <a:ext uri="{FF2B5EF4-FFF2-40B4-BE49-F238E27FC236}">
                <a16:creationId xmlns:a16="http://schemas.microsoft.com/office/drawing/2014/main" id="{D1F3EAB7-581E-4DB9-B60B-C2876F3A0EED}"/>
              </a:ext>
            </a:extLst>
          </p:cNvPr>
          <p:cNvSpPr/>
          <p:nvPr/>
        </p:nvSpPr>
        <p:spPr bwMode="auto">
          <a:xfrm>
            <a:off x="8197709" y="4076270"/>
            <a:ext cx="1735522" cy="1226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2355DEFE-A32E-4DEF-A70F-9CFD3A6F6318}"/>
              </a:ext>
            </a:extLst>
          </p:cNvPr>
          <p:cNvSpPr/>
          <p:nvPr/>
        </p:nvSpPr>
        <p:spPr bwMode="auto">
          <a:xfrm>
            <a:off x="10093017" y="4076270"/>
            <a:ext cx="1735522" cy="1226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Text Placeholder 11">
            <a:extLst>
              <a:ext uri="{FF2B5EF4-FFF2-40B4-BE49-F238E27FC236}">
                <a16:creationId xmlns:a16="http://schemas.microsoft.com/office/drawing/2014/main" id="{CE996E1B-0702-44AD-A99B-BFE7044EC218}"/>
              </a:ext>
            </a:extLst>
          </p:cNvPr>
          <p:cNvSpPr txBox="1">
            <a:spLocks/>
          </p:cNvSpPr>
          <p:nvPr/>
        </p:nvSpPr>
        <p:spPr>
          <a:xfrm>
            <a:off x="465080" y="1560899"/>
            <a:ext cx="11531715" cy="615474"/>
          </a:xfrm>
          <a:prstGeom prst="rect">
            <a:avLst/>
          </a:prstGeom>
        </p:spPr>
        <p:txBody>
          <a:bodyPr anchor="b"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649"/>
            <a:r>
              <a:rPr lang="en-US">
                <a:gradFill>
                  <a:gsLst>
                    <a:gs pos="50000">
                      <a:srgbClr val="3C3C41"/>
                    </a:gs>
                    <a:gs pos="100000">
                      <a:srgbClr val="3C3C41"/>
                    </a:gs>
                  </a:gsLst>
                  <a:lin ang="0" scaled="1"/>
                </a:gradFill>
                <a:latin typeface="Segoe UI Semibold"/>
              </a:rPr>
              <a:t>Data Box online appliances empower cloud data management </a:t>
            </a:r>
          </a:p>
        </p:txBody>
      </p:sp>
      <p:sp>
        <p:nvSpPr>
          <p:cNvPr id="225" name="Text Placeholder 15">
            <a:extLst>
              <a:ext uri="{FF2B5EF4-FFF2-40B4-BE49-F238E27FC236}">
                <a16:creationId xmlns:a16="http://schemas.microsoft.com/office/drawing/2014/main" id="{F82E1DDF-6D2E-4016-BE57-44C5AFF66FEF}"/>
              </a:ext>
            </a:extLst>
          </p:cNvPr>
          <p:cNvSpPr txBox="1">
            <a:spLocks/>
          </p:cNvSpPr>
          <p:nvPr/>
        </p:nvSpPr>
        <p:spPr>
          <a:xfrm>
            <a:off x="1005667" y="4478382"/>
            <a:ext cx="957140" cy="367501"/>
          </a:xfrm>
          <a:prstGeom prst="rect">
            <a:avLst/>
          </a:prstGeom>
        </p:spPr>
        <p:txBody>
          <a:bodyPr lIns="0" rIns="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649">
              <a:lnSpc>
                <a:spcPct val="90000"/>
              </a:lnSpc>
              <a:spcBef>
                <a:spcPts val="600"/>
              </a:spcBef>
            </a:pPr>
            <a:r>
              <a:rPr lang="en-US" sz="1800">
                <a:gradFill>
                  <a:gsLst>
                    <a:gs pos="50000">
                      <a:srgbClr val="0078D3"/>
                    </a:gs>
                    <a:gs pos="100000">
                      <a:srgbClr val="0078D3"/>
                    </a:gs>
                  </a:gsLst>
                  <a:lin ang="0" scaled="1"/>
                </a:gradFill>
                <a:latin typeface="Segoe UI Semibold"/>
              </a:rPr>
              <a:t>Backup</a:t>
            </a:r>
          </a:p>
        </p:txBody>
      </p:sp>
      <p:sp>
        <p:nvSpPr>
          <p:cNvPr id="226" name="Text Placeholder 15">
            <a:extLst>
              <a:ext uri="{FF2B5EF4-FFF2-40B4-BE49-F238E27FC236}">
                <a16:creationId xmlns:a16="http://schemas.microsoft.com/office/drawing/2014/main" id="{E6879957-7CB6-42C6-9869-27538E52ED00}"/>
              </a:ext>
            </a:extLst>
          </p:cNvPr>
          <p:cNvSpPr txBox="1">
            <a:spLocks/>
          </p:cNvSpPr>
          <p:nvPr/>
        </p:nvSpPr>
        <p:spPr>
          <a:xfrm>
            <a:off x="2900975" y="4478382"/>
            <a:ext cx="957140" cy="367501"/>
          </a:xfrm>
          <a:prstGeom prst="rect">
            <a:avLst/>
          </a:prstGeom>
        </p:spPr>
        <p:txBody>
          <a:bodyPr lIns="0" rIns="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649">
              <a:lnSpc>
                <a:spcPct val="90000"/>
              </a:lnSpc>
              <a:spcBef>
                <a:spcPts val="600"/>
              </a:spcBef>
            </a:pPr>
            <a:r>
              <a:rPr lang="en-US" sz="1800">
                <a:gradFill>
                  <a:gsLst>
                    <a:gs pos="50000">
                      <a:srgbClr val="0078D3"/>
                    </a:gs>
                    <a:gs pos="100000">
                      <a:srgbClr val="0078D3"/>
                    </a:gs>
                  </a:gsLst>
                  <a:lin ang="0" scaled="1"/>
                </a:gradFill>
                <a:latin typeface="Segoe UI Semibold"/>
              </a:rPr>
              <a:t>Archive</a:t>
            </a:r>
          </a:p>
        </p:txBody>
      </p:sp>
      <p:sp>
        <p:nvSpPr>
          <p:cNvPr id="227" name="Text Placeholder 15">
            <a:extLst>
              <a:ext uri="{FF2B5EF4-FFF2-40B4-BE49-F238E27FC236}">
                <a16:creationId xmlns:a16="http://schemas.microsoft.com/office/drawing/2014/main" id="{C4B680DA-3B4C-4CD9-9FF7-F7BEE52E94B2}"/>
              </a:ext>
            </a:extLst>
          </p:cNvPr>
          <p:cNvSpPr txBox="1">
            <a:spLocks/>
          </p:cNvSpPr>
          <p:nvPr/>
        </p:nvSpPr>
        <p:spPr>
          <a:xfrm>
            <a:off x="4509982" y="4478382"/>
            <a:ext cx="1529745" cy="367501"/>
          </a:xfrm>
          <a:prstGeom prst="rect">
            <a:avLst/>
          </a:prstGeom>
        </p:spPr>
        <p:txBody>
          <a:bodyPr lIns="0" rIns="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649">
              <a:lnSpc>
                <a:spcPct val="90000"/>
              </a:lnSpc>
              <a:spcBef>
                <a:spcPts val="600"/>
              </a:spcBef>
            </a:pPr>
            <a:r>
              <a:rPr lang="en-US" sz="1800">
                <a:gradFill>
                  <a:gsLst>
                    <a:gs pos="50000">
                      <a:srgbClr val="0078D3"/>
                    </a:gs>
                    <a:gs pos="100000">
                      <a:srgbClr val="0078D3"/>
                    </a:gs>
                  </a:gsLst>
                  <a:lin ang="0" scaled="1"/>
                </a:gradFill>
                <a:latin typeface="Segoe UI Semibold"/>
              </a:rPr>
              <a:t>Workload </a:t>
            </a:r>
            <a:br>
              <a:rPr lang="en-US" sz="1800">
                <a:gradFill>
                  <a:gsLst>
                    <a:gs pos="50000">
                      <a:srgbClr val="0078D3"/>
                    </a:gs>
                    <a:gs pos="100000">
                      <a:srgbClr val="0078D3"/>
                    </a:gs>
                  </a:gsLst>
                  <a:lin ang="0" scaled="1"/>
                </a:gradFill>
                <a:latin typeface="Segoe UI Semibold"/>
              </a:rPr>
            </a:br>
            <a:r>
              <a:rPr lang="en-US" sz="1800">
                <a:gradFill>
                  <a:gsLst>
                    <a:gs pos="50000">
                      <a:srgbClr val="0078D3"/>
                    </a:gs>
                    <a:gs pos="100000">
                      <a:srgbClr val="0078D3"/>
                    </a:gs>
                  </a:gsLst>
                  <a:lin ang="0" scaled="1"/>
                </a:gradFill>
                <a:latin typeface="Segoe UI Semibold"/>
              </a:rPr>
              <a:t>migration</a:t>
            </a:r>
          </a:p>
        </p:txBody>
      </p:sp>
      <p:sp>
        <p:nvSpPr>
          <p:cNvPr id="228" name="Text Placeholder 15">
            <a:extLst>
              <a:ext uri="{FF2B5EF4-FFF2-40B4-BE49-F238E27FC236}">
                <a16:creationId xmlns:a16="http://schemas.microsoft.com/office/drawing/2014/main" id="{8F60C39E-72E5-4BC2-A03D-BE8071F4A046}"/>
              </a:ext>
            </a:extLst>
          </p:cNvPr>
          <p:cNvSpPr txBox="1">
            <a:spLocks/>
          </p:cNvSpPr>
          <p:nvPr/>
        </p:nvSpPr>
        <p:spPr>
          <a:xfrm>
            <a:off x="6615720" y="4478382"/>
            <a:ext cx="1108885" cy="367501"/>
          </a:xfrm>
          <a:prstGeom prst="rect">
            <a:avLst/>
          </a:prstGeom>
        </p:spPr>
        <p:txBody>
          <a:bodyPr lIns="0" rIns="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649">
              <a:lnSpc>
                <a:spcPct val="90000"/>
              </a:lnSpc>
              <a:spcBef>
                <a:spcPts val="600"/>
              </a:spcBef>
            </a:pPr>
            <a:r>
              <a:rPr lang="en-US" sz="1800">
                <a:gradFill>
                  <a:gsLst>
                    <a:gs pos="50000">
                      <a:srgbClr val="0078D3"/>
                    </a:gs>
                    <a:gs pos="100000">
                      <a:srgbClr val="0078D3"/>
                    </a:gs>
                  </a:gsLst>
                  <a:lin ang="0" scaled="1"/>
                </a:gradFill>
                <a:latin typeface="Segoe UI Semibold"/>
              </a:rPr>
              <a:t>Big data</a:t>
            </a:r>
          </a:p>
        </p:txBody>
      </p:sp>
      <p:sp>
        <p:nvSpPr>
          <p:cNvPr id="230" name="Text Placeholder 15">
            <a:extLst>
              <a:ext uri="{FF2B5EF4-FFF2-40B4-BE49-F238E27FC236}">
                <a16:creationId xmlns:a16="http://schemas.microsoft.com/office/drawing/2014/main" id="{C55C1603-DBB4-44C2-A6A1-F0423E89B566}"/>
              </a:ext>
            </a:extLst>
          </p:cNvPr>
          <p:cNvSpPr txBox="1">
            <a:spLocks/>
          </p:cNvSpPr>
          <p:nvPr/>
        </p:nvSpPr>
        <p:spPr>
          <a:xfrm>
            <a:off x="8224997" y="4478382"/>
            <a:ext cx="1680947" cy="367501"/>
          </a:xfrm>
          <a:prstGeom prst="rect">
            <a:avLst/>
          </a:prstGeom>
        </p:spPr>
        <p:txBody>
          <a:bodyPr lIns="0" rIns="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649">
              <a:lnSpc>
                <a:spcPct val="90000"/>
              </a:lnSpc>
              <a:spcBef>
                <a:spcPts val="600"/>
              </a:spcBef>
            </a:pPr>
            <a:r>
              <a:rPr lang="en-US" sz="1800">
                <a:gradFill>
                  <a:gsLst>
                    <a:gs pos="50000">
                      <a:srgbClr val="0078D3"/>
                    </a:gs>
                    <a:gs pos="100000">
                      <a:srgbClr val="0078D3"/>
                    </a:gs>
                  </a:gsLst>
                  <a:lin ang="0" scaled="1"/>
                </a:gradFill>
                <a:latin typeface="Segoe UI Semibold"/>
              </a:rPr>
              <a:t>Media and entertainment</a:t>
            </a:r>
          </a:p>
        </p:txBody>
      </p:sp>
      <p:sp>
        <p:nvSpPr>
          <p:cNvPr id="231" name="Text Placeholder 15">
            <a:extLst>
              <a:ext uri="{FF2B5EF4-FFF2-40B4-BE49-F238E27FC236}">
                <a16:creationId xmlns:a16="http://schemas.microsoft.com/office/drawing/2014/main" id="{AEB73082-8C3A-4686-AE5C-F62E9D2B7534}"/>
              </a:ext>
            </a:extLst>
          </p:cNvPr>
          <p:cNvSpPr txBox="1">
            <a:spLocks/>
          </p:cNvSpPr>
          <p:nvPr/>
        </p:nvSpPr>
        <p:spPr>
          <a:xfrm>
            <a:off x="10120305" y="4478382"/>
            <a:ext cx="1680947" cy="367501"/>
          </a:xfrm>
          <a:prstGeom prst="rect">
            <a:avLst/>
          </a:prstGeom>
        </p:spPr>
        <p:txBody>
          <a:bodyPr lIns="0" rIns="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649">
              <a:lnSpc>
                <a:spcPct val="90000"/>
              </a:lnSpc>
              <a:spcBef>
                <a:spcPts val="1200"/>
              </a:spcBef>
            </a:pPr>
            <a:r>
              <a:rPr lang="en-US" sz="1800">
                <a:gradFill>
                  <a:gsLst>
                    <a:gs pos="50000">
                      <a:srgbClr val="0078D3"/>
                    </a:gs>
                    <a:gs pos="100000">
                      <a:srgbClr val="0078D3"/>
                    </a:gs>
                  </a:gsLst>
                  <a:lin ang="0" scaled="1"/>
                </a:gradFill>
                <a:latin typeface="Segoe UI Semibold"/>
              </a:rPr>
              <a:t>Autonomous vehicles</a:t>
            </a:r>
            <a:endParaRPr lang="en-US" sz="1800">
              <a:gradFill>
                <a:gsLst>
                  <a:gs pos="50000">
                    <a:srgbClr val="3C3C41"/>
                  </a:gs>
                  <a:gs pos="100000">
                    <a:srgbClr val="3C3C41"/>
                  </a:gs>
                </a:gsLst>
                <a:lin ang="0" scaled="1"/>
              </a:gradFill>
              <a:latin typeface="Segoe UI Semibold"/>
            </a:endParaRPr>
          </a:p>
        </p:txBody>
      </p:sp>
      <p:sp>
        <p:nvSpPr>
          <p:cNvPr id="284" name="Isosceles Triangle 283">
            <a:extLst>
              <a:ext uri="{FF2B5EF4-FFF2-40B4-BE49-F238E27FC236}">
                <a16:creationId xmlns:a16="http://schemas.microsoft.com/office/drawing/2014/main" id="{4B874773-B5C8-4F7A-8643-ECB54AEF4634}"/>
              </a:ext>
            </a:extLst>
          </p:cNvPr>
          <p:cNvSpPr/>
          <p:nvPr/>
        </p:nvSpPr>
        <p:spPr bwMode="auto">
          <a:xfrm>
            <a:off x="616475" y="3708767"/>
            <a:ext cx="1735522" cy="367501"/>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Isosceles Triangle 284">
            <a:extLst>
              <a:ext uri="{FF2B5EF4-FFF2-40B4-BE49-F238E27FC236}">
                <a16:creationId xmlns:a16="http://schemas.microsoft.com/office/drawing/2014/main" id="{736E33A0-5166-4413-960D-EAC22C405BBE}"/>
              </a:ext>
            </a:extLst>
          </p:cNvPr>
          <p:cNvSpPr/>
          <p:nvPr/>
        </p:nvSpPr>
        <p:spPr bwMode="auto">
          <a:xfrm>
            <a:off x="2511783" y="3708767"/>
            <a:ext cx="1735522" cy="367501"/>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Isosceles Triangle 285">
            <a:extLst>
              <a:ext uri="{FF2B5EF4-FFF2-40B4-BE49-F238E27FC236}">
                <a16:creationId xmlns:a16="http://schemas.microsoft.com/office/drawing/2014/main" id="{7D306EC2-4618-41FD-AE5F-AD714503B82C}"/>
              </a:ext>
            </a:extLst>
          </p:cNvPr>
          <p:cNvSpPr/>
          <p:nvPr/>
        </p:nvSpPr>
        <p:spPr bwMode="auto">
          <a:xfrm>
            <a:off x="4407091" y="3708767"/>
            <a:ext cx="1735522" cy="367501"/>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7" name="Isosceles Triangle 286">
            <a:extLst>
              <a:ext uri="{FF2B5EF4-FFF2-40B4-BE49-F238E27FC236}">
                <a16:creationId xmlns:a16="http://schemas.microsoft.com/office/drawing/2014/main" id="{9A22030E-5017-403D-9C3E-5379B32B5D5A}"/>
              </a:ext>
            </a:extLst>
          </p:cNvPr>
          <p:cNvSpPr/>
          <p:nvPr/>
        </p:nvSpPr>
        <p:spPr bwMode="auto">
          <a:xfrm>
            <a:off x="6302399" y="3708767"/>
            <a:ext cx="1735522" cy="367501"/>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8" name="Isosceles Triangle 287">
            <a:extLst>
              <a:ext uri="{FF2B5EF4-FFF2-40B4-BE49-F238E27FC236}">
                <a16:creationId xmlns:a16="http://schemas.microsoft.com/office/drawing/2014/main" id="{DC4626CF-67B8-4BDA-AFF1-D98ACE8B74F6}"/>
              </a:ext>
            </a:extLst>
          </p:cNvPr>
          <p:cNvSpPr/>
          <p:nvPr/>
        </p:nvSpPr>
        <p:spPr bwMode="auto">
          <a:xfrm>
            <a:off x="8197707" y="3708767"/>
            <a:ext cx="1735522" cy="367501"/>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9" name="Isosceles Triangle 288">
            <a:extLst>
              <a:ext uri="{FF2B5EF4-FFF2-40B4-BE49-F238E27FC236}">
                <a16:creationId xmlns:a16="http://schemas.microsoft.com/office/drawing/2014/main" id="{18230FB9-E603-408D-A2E1-84342DC269BB}"/>
              </a:ext>
            </a:extLst>
          </p:cNvPr>
          <p:cNvSpPr/>
          <p:nvPr/>
        </p:nvSpPr>
        <p:spPr bwMode="auto">
          <a:xfrm>
            <a:off x="10093017" y="3708767"/>
            <a:ext cx="1735522" cy="367501"/>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2" name="Oval 231">
            <a:extLst>
              <a:ext uri="{FF2B5EF4-FFF2-40B4-BE49-F238E27FC236}">
                <a16:creationId xmlns:a16="http://schemas.microsoft.com/office/drawing/2014/main" id="{150C450A-3DA3-45AF-BEB6-DE9CBA348C98}"/>
              </a:ext>
            </a:extLst>
          </p:cNvPr>
          <p:cNvSpPr/>
          <p:nvPr/>
        </p:nvSpPr>
        <p:spPr bwMode="auto">
          <a:xfrm>
            <a:off x="1005145" y="3349564"/>
            <a:ext cx="1005712" cy="1005712"/>
          </a:xfrm>
          <a:prstGeom prst="ellipse">
            <a:avLst/>
          </a:prstGeom>
          <a:solidFill>
            <a:schemeClr val="bg1"/>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Oval 281">
            <a:extLst>
              <a:ext uri="{FF2B5EF4-FFF2-40B4-BE49-F238E27FC236}">
                <a16:creationId xmlns:a16="http://schemas.microsoft.com/office/drawing/2014/main" id="{491FB542-BA48-402E-9628-AEE99D8585C2}"/>
              </a:ext>
            </a:extLst>
          </p:cNvPr>
          <p:cNvSpPr/>
          <p:nvPr/>
        </p:nvSpPr>
        <p:spPr bwMode="auto">
          <a:xfrm>
            <a:off x="2876687" y="3332839"/>
            <a:ext cx="1005712" cy="1005712"/>
          </a:xfrm>
          <a:prstGeom prst="ellipse">
            <a:avLst/>
          </a:prstGeom>
          <a:solidFill>
            <a:schemeClr val="bg1"/>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0" name="Oval 289">
            <a:extLst>
              <a:ext uri="{FF2B5EF4-FFF2-40B4-BE49-F238E27FC236}">
                <a16:creationId xmlns:a16="http://schemas.microsoft.com/office/drawing/2014/main" id="{ABABEA33-CC13-4F60-84E0-075C32CD276F}"/>
              </a:ext>
            </a:extLst>
          </p:cNvPr>
          <p:cNvSpPr/>
          <p:nvPr/>
        </p:nvSpPr>
        <p:spPr bwMode="auto">
          <a:xfrm>
            <a:off x="4781444" y="3332839"/>
            <a:ext cx="1005712" cy="1005712"/>
          </a:xfrm>
          <a:prstGeom prst="ellipse">
            <a:avLst/>
          </a:prstGeom>
          <a:solidFill>
            <a:schemeClr val="bg1"/>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1" name="Oval 290">
            <a:extLst>
              <a:ext uri="{FF2B5EF4-FFF2-40B4-BE49-F238E27FC236}">
                <a16:creationId xmlns:a16="http://schemas.microsoft.com/office/drawing/2014/main" id="{D86E8D7E-FA06-461D-98AA-5CE2F5ED72F2}"/>
              </a:ext>
            </a:extLst>
          </p:cNvPr>
          <p:cNvSpPr/>
          <p:nvPr/>
        </p:nvSpPr>
        <p:spPr bwMode="auto">
          <a:xfrm>
            <a:off x="6686201" y="3332839"/>
            <a:ext cx="1005712" cy="1005712"/>
          </a:xfrm>
          <a:prstGeom prst="ellipse">
            <a:avLst/>
          </a:prstGeom>
          <a:solidFill>
            <a:schemeClr val="bg1"/>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2" name="Oval 291">
            <a:extLst>
              <a:ext uri="{FF2B5EF4-FFF2-40B4-BE49-F238E27FC236}">
                <a16:creationId xmlns:a16="http://schemas.microsoft.com/office/drawing/2014/main" id="{E17115D9-2947-467F-BB49-1BF136607DE2}"/>
              </a:ext>
            </a:extLst>
          </p:cNvPr>
          <p:cNvSpPr/>
          <p:nvPr/>
        </p:nvSpPr>
        <p:spPr bwMode="auto">
          <a:xfrm>
            <a:off x="8590958" y="3332839"/>
            <a:ext cx="1005712" cy="1005712"/>
          </a:xfrm>
          <a:prstGeom prst="ellipse">
            <a:avLst/>
          </a:prstGeom>
          <a:solidFill>
            <a:schemeClr val="bg1"/>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3" name="Oval 292">
            <a:extLst>
              <a:ext uri="{FF2B5EF4-FFF2-40B4-BE49-F238E27FC236}">
                <a16:creationId xmlns:a16="http://schemas.microsoft.com/office/drawing/2014/main" id="{5C003F14-852D-4F01-9479-E576BA06066C}"/>
              </a:ext>
            </a:extLst>
          </p:cNvPr>
          <p:cNvSpPr/>
          <p:nvPr/>
        </p:nvSpPr>
        <p:spPr bwMode="auto">
          <a:xfrm>
            <a:off x="10495715" y="3311781"/>
            <a:ext cx="1005712" cy="1005712"/>
          </a:xfrm>
          <a:prstGeom prst="ellipse">
            <a:avLst/>
          </a:prstGeom>
          <a:solidFill>
            <a:schemeClr val="bg1"/>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5" name="swipe">
            <a:extLst>
              <a:ext uri="{FF2B5EF4-FFF2-40B4-BE49-F238E27FC236}">
                <a16:creationId xmlns:a16="http://schemas.microsoft.com/office/drawing/2014/main" id="{CA8BE81B-97FD-49FA-BA83-03D2608C8A23}"/>
              </a:ext>
            </a:extLst>
          </p:cNvPr>
          <p:cNvSpPr>
            <a:spLocks noChangeAspect="1" noEditPoints="1"/>
          </p:cNvSpPr>
          <p:nvPr/>
        </p:nvSpPr>
        <p:spPr bwMode="auto">
          <a:xfrm>
            <a:off x="5068695" y="3715130"/>
            <a:ext cx="475393" cy="262448"/>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28" tIns="45714" rIns="91428" bIns="45714" numCol="1" anchor="t" anchorCtr="0" compatLnSpc="1">
            <a:prstTxWarp prst="textNoShape">
              <a:avLst/>
            </a:prstTxWarp>
          </a:bodyPr>
          <a:lstStyle/>
          <a:p>
            <a:pPr defTabSz="932649"/>
            <a:endParaRPr lang="en-US" sz="900">
              <a:gradFill>
                <a:gsLst>
                  <a:gs pos="0">
                    <a:srgbClr val="505050"/>
                  </a:gs>
                  <a:gs pos="100000">
                    <a:srgbClr val="505050"/>
                  </a:gs>
                </a:gsLst>
                <a:lin ang="5400000" scaled="1"/>
              </a:gradFill>
              <a:latin typeface="Segoe UI"/>
            </a:endParaRPr>
          </a:p>
        </p:txBody>
      </p:sp>
      <p:sp>
        <p:nvSpPr>
          <p:cNvPr id="296" name="car_3">
            <a:extLst>
              <a:ext uri="{FF2B5EF4-FFF2-40B4-BE49-F238E27FC236}">
                <a16:creationId xmlns:a16="http://schemas.microsoft.com/office/drawing/2014/main" id="{38D28479-B276-4191-9B7C-99A5368D9422}"/>
              </a:ext>
            </a:extLst>
          </p:cNvPr>
          <p:cNvSpPr>
            <a:spLocks noChangeAspect="1" noEditPoints="1"/>
          </p:cNvSpPr>
          <p:nvPr/>
        </p:nvSpPr>
        <p:spPr bwMode="auto">
          <a:xfrm>
            <a:off x="10778123" y="3623167"/>
            <a:ext cx="440896" cy="331144"/>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32649"/>
            <a:endParaRPr lang="en-US" sz="900">
              <a:gradFill>
                <a:gsLst>
                  <a:gs pos="0">
                    <a:srgbClr val="505050"/>
                  </a:gs>
                  <a:gs pos="100000">
                    <a:srgbClr val="505050"/>
                  </a:gs>
                </a:gsLst>
                <a:lin ang="5400000" scaled="1"/>
              </a:gradFill>
              <a:latin typeface="Segoe UI"/>
            </a:endParaRPr>
          </a:p>
        </p:txBody>
      </p:sp>
      <p:sp>
        <p:nvSpPr>
          <p:cNvPr id="297" name="music">
            <a:extLst>
              <a:ext uri="{FF2B5EF4-FFF2-40B4-BE49-F238E27FC236}">
                <a16:creationId xmlns:a16="http://schemas.microsoft.com/office/drawing/2014/main" id="{30A956EE-28A3-4B17-8D74-9E9B0CBA9D90}"/>
              </a:ext>
            </a:extLst>
          </p:cNvPr>
          <p:cNvSpPr>
            <a:spLocks noChangeAspect="1" noEditPoints="1"/>
          </p:cNvSpPr>
          <p:nvPr/>
        </p:nvSpPr>
        <p:spPr bwMode="auto">
          <a:xfrm>
            <a:off x="8910957" y="3663498"/>
            <a:ext cx="365713" cy="365713"/>
          </a:xfrm>
          <a:custGeom>
            <a:avLst/>
            <a:gdLst>
              <a:gd name="T0" fmla="*/ 78 w 330"/>
              <a:gd name="T1" fmla="*/ 197 h 328"/>
              <a:gd name="T2" fmla="*/ 39 w 330"/>
              <a:gd name="T3" fmla="*/ 229 h 328"/>
              <a:gd name="T4" fmla="*/ 0 w 330"/>
              <a:gd name="T5" fmla="*/ 197 h 328"/>
              <a:gd name="T6" fmla="*/ 39 w 330"/>
              <a:gd name="T7" fmla="*/ 165 h 328"/>
              <a:gd name="T8" fmla="*/ 78 w 330"/>
              <a:gd name="T9" fmla="*/ 197 h 328"/>
              <a:gd name="T10" fmla="*/ 140 w 330"/>
              <a:gd name="T11" fmla="*/ 264 h 328"/>
              <a:gd name="T12" fmla="*/ 101 w 330"/>
              <a:gd name="T13" fmla="*/ 296 h 328"/>
              <a:gd name="T14" fmla="*/ 140 w 330"/>
              <a:gd name="T15" fmla="*/ 328 h 328"/>
              <a:gd name="T16" fmla="*/ 178 w 330"/>
              <a:gd name="T17" fmla="*/ 296 h 328"/>
              <a:gd name="T18" fmla="*/ 140 w 330"/>
              <a:gd name="T19" fmla="*/ 264 h 328"/>
              <a:gd name="T20" fmla="*/ 291 w 330"/>
              <a:gd name="T21" fmla="*/ 239 h 328"/>
              <a:gd name="T22" fmla="*/ 253 w 330"/>
              <a:gd name="T23" fmla="*/ 271 h 328"/>
              <a:gd name="T24" fmla="*/ 291 w 330"/>
              <a:gd name="T25" fmla="*/ 303 h 328"/>
              <a:gd name="T26" fmla="*/ 330 w 330"/>
              <a:gd name="T27" fmla="*/ 271 h 328"/>
              <a:gd name="T28" fmla="*/ 291 w 330"/>
              <a:gd name="T29" fmla="*/ 239 h 328"/>
              <a:gd name="T30" fmla="*/ 330 w 330"/>
              <a:gd name="T31" fmla="*/ 271 h 328"/>
              <a:gd name="T32" fmla="*/ 330 w 330"/>
              <a:gd name="T33" fmla="*/ 88 h 328"/>
              <a:gd name="T34" fmla="*/ 178 w 330"/>
              <a:gd name="T35" fmla="*/ 128 h 328"/>
              <a:gd name="T36" fmla="*/ 178 w 330"/>
              <a:gd name="T37" fmla="*/ 296 h 328"/>
              <a:gd name="T38" fmla="*/ 128 w 330"/>
              <a:gd name="T39" fmla="*/ 90 h 328"/>
              <a:gd name="T40" fmla="*/ 107 w 330"/>
              <a:gd name="T41" fmla="*/ 48 h 328"/>
              <a:gd name="T42" fmla="*/ 78 w 330"/>
              <a:gd name="T43" fmla="*/ 0 h 328"/>
              <a:gd name="T44" fmla="*/ 78 w 330"/>
              <a:gd name="T45" fmla="*/ 19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0" h="328">
                <a:moveTo>
                  <a:pt x="78" y="197"/>
                </a:moveTo>
                <a:cubicBezTo>
                  <a:pt x="78" y="215"/>
                  <a:pt x="60" y="229"/>
                  <a:pt x="39" y="229"/>
                </a:cubicBezTo>
                <a:cubicBezTo>
                  <a:pt x="17" y="229"/>
                  <a:pt x="0" y="215"/>
                  <a:pt x="0" y="197"/>
                </a:cubicBezTo>
                <a:cubicBezTo>
                  <a:pt x="0" y="179"/>
                  <a:pt x="17" y="165"/>
                  <a:pt x="39" y="165"/>
                </a:cubicBezTo>
                <a:cubicBezTo>
                  <a:pt x="60" y="165"/>
                  <a:pt x="78" y="179"/>
                  <a:pt x="78" y="197"/>
                </a:cubicBezTo>
                <a:close/>
                <a:moveTo>
                  <a:pt x="140" y="264"/>
                </a:moveTo>
                <a:cubicBezTo>
                  <a:pt x="118" y="264"/>
                  <a:pt x="101" y="278"/>
                  <a:pt x="101" y="296"/>
                </a:cubicBezTo>
                <a:cubicBezTo>
                  <a:pt x="101" y="314"/>
                  <a:pt x="118" y="328"/>
                  <a:pt x="140" y="328"/>
                </a:cubicBezTo>
                <a:cubicBezTo>
                  <a:pt x="161" y="328"/>
                  <a:pt x="178" y="314"/>
                  <a:pt x="178" y="296"/>
                </a:cubicBezTo>
                <a:cubicBezTo>
                  <a:pt x="178" y="278"/>
                  <a:pt x="161" y="264"/>
                  <a:pt x="140" y="264"/>
                </a:cubicBezTo>
                <a:close/>
                <a:moveTo>
                  <a:pt x="291" y="239"/>
                </a:moveTo>
                <a:cubicBezTo>
                  <a:pt x="270" y="239"/>
                  <a:pt x="253" y="253"/>
                  <a:pt x="253" y="271"/>
                </a:cubicBezTo>
                <a:cubicBezTo>
                  <a:pt x="253" y="289"/>
                  <a:pt x="270" y="303"/>
                  <a:pt x="291" y="303"/>
                </a:cubicBezTo>
                <a:cubicBezTo>
                  <a:pt x="313" y="303"/>
                  <a:pt x="330" y="289"/>
                  <a:pt x="330" y="271"/>
                </a:cubicBezTo>
                <a:cubicBezTo>
                  <a:pt x="330" y="253"/>
                  <a:pt x="313" y="239"/>
                  <a:pt x="291" y="239"/>
                </a:cubicBezTo>
                <a:close/>
                <a:moveTo>
                  <a:pt x="330" y="271"/>
                </a:moveTo>
                <a:cubicBezTo>
                  <a:pt x="330" y="88"/>
                  <a:pt x="330" y="88"/>
                  <a:pt x="330" y="88"/>
                </a:cubicBezTo>
                <a:cubicBezTo>
                  <a:pt x="178" y="128"/>
                  <a:pt x="178" y="128"/>
                  <a:pt x="178" y="128"/>
                </a:cubicBezTo>
                <a:cubicBezTo>
                  <a:pt x="178" y="296"/>
                  <a:pt x="178" y="296"/>
                  <a:pt x="178" y="296"/>
                </a:cubicBezTo>
                <a:moveTo>
                  <a:pt x="128" y="90"/>
                </a:moveTo>
                <a:cubicBezTo>
                  <a:pt x="128" y="90"/>
                  <a:pt x="132" y="66"/>
                  <a:pt x="107" y="48"/>
                </a:cubicBezTo>
                <a:cubicBezTo>
                  <a:pt x="82" y="31"/>
                  <a:pt x="78" y="0"/>
                  <a:pt x="78" y="0"/>
                </a:cubicBezTo>
                <a:cubicBezTo>
                  <a:pt x="78" y="197"/>
                  <a:pt x="78" y="197"/>
                  <a:pt x="78" y="1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98" name="document_6">
            <a:extLst>
              <a:ext uri="{FF2B5EF4-FFF2-40B4-BE49-F238E27FC236}">
                <a16:creationId xmlns:a16="http://schemas.microsoft.com/office/drawing/2014/main" id="{00D887FC-DD6D-484E-B292-19B583ECDF4A}"/>
              </a:ext>
            </a:extLst>
          </p:cNvPr>
          <p:cNvSpPr>
            <a:spLocks noChangeAspect="1" noEditPoints="1"/>
          </p:cNvSpPr>
          <p:nvPr/>
        </p:nvSpPr>
        <p:spPr bwMode="auto">
          <a:xfrm>
            <a:off x="1361716" y="3682546"/>
            <a:ext cx="292571" cy="365713"/>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299" name="binary">
            <a:extLst>
              <a:ext uri="{FF2B5EF4-FFF2-40B4-BE49-F238E27FC236}">
                <a16:creationId xmlns:a16="http://schemas.microsoft.com/office/drawing/2014/main" id="{4C9BB97E-C337-46EC-9829-7613182D7BC7}"/>
              </a:ext>
            </a:extLst>
          </p:cNvPr>
          <p:cNvSpPr>
            <a:spLocks noChangeAspect="1" noEditPoints="1"/>
          </p:cNvSpPr>
          <p:nvPr/>
        </p:nvSpPr>
        <p:spPr bwMode="auto">
          <a:xfrm>
            <a:off x="7006200" y="3705539"/>
            <a:ext cx="365713" cy="31579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300" name="Touch_E815">
            <a:extLst>
              <a:ext uri="{FF2B5EF4-FFF2-40B4-BE49-F238E27FC236}">
                <a16:creationId xmlns:a16="http://schemas.microsoft.com/office/drawing/2014/main" id="{E3FEE239-92EA-4FFB-B4AC-16F990863FE9}"/>
              </a:ext>
            </a:extLst>
          </p:cNvPr>
          <p:cNvSpPr>
            <a:spLocks noChangeAspect="1" noEditPoints="1"/>
          </p:cNvSpPr>
          <p:nvPr/>
        </p:nvSpPr>
        <p:spPr bwMode="auto">
          <a:xfrm>
            <a:off x="3254426" y="3675115"/>
            <a:ext cx="250234" cy="365713"/>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32649"/>
            <a:endParaRPr lang="en-US">
              <a:gradFill>
                <a:gsLst>
                  <a:gs pos="0">
                    <a:srgbClr val="505050"/>
                  </a:gs>
                  <a:gs pos="100000">
                    <a:srgbClr val="505050"/>
                  </a:gs>
                </a:gsLst>
                <a:lin ang="5400000" scaled="1"/>
              </a:gradFill>
              <a:latin typeface="Segoe UI"/>
            </a:endParaRPr>
          </a:p>
        </p:txBody>
      </p:sp>
    </p:spTree>
    <p:extLst>
      <p:ext uri="{BB962C8B-B14F-4D97-AF65-F5344CB8AC3E}">
        <p14:creationId xmlns:p14="http://schemas.microsoft.com/office/powerpoint/2010/main" val="167753363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01F36-77EF-4573-8E64-E236F5B79A0D}"/>
              </a:ext>
            </a:extLst>
          </p:cNvPr>
          <p:cNvSpPr>
            <a:spLocks noGrp="1"/>
          </p:cNvSpPr>
          <p:nvPr>
            <p:ph type="title"/>
          </p:nvPr>
        </p:nvSpPr>
        <p:spPr>
          <a:xfrm>
            <a:off x="465080" y="633144"/>
            <a:ext cx="11531715" cy="411110"/>
          </a:xfrm>
        </p:spPr>
        <p:txBody>
          <a:bodyPr/>
          <a:lstStyle/>
          <a:p>
            <a:r>
              <a:rPr lang="en-US"/>
              <a:t>Data Box offline device selection </a:t>
            </a:r>
          </a:p>
        </p:txBody>
      </p:sp>
      <p:graphicFrame>
        <p:nvGraphicFramePr>
          <p:cNvPr id="9" name="Table 8">
            <a:extLst>
              <a:ext uri="{FF2B5EF4-FFF2-40B4-BE49-F238E27FC236}">
                <a16:creationId xmlns:a16="http://schemas.microsoft.com/office/drawing/2014/main" id="{DB5760E1-B401-4081-B609-56E254EE4933}"/>
              </a:ext>
            </a:extLst>
          </p:cNvPr>
          <p:cNvGraphicFramePr>
            <a:graphicFrameLocks noGrp="1"/>
          </p:cNvGraphicFramePr>
          <p:nvPr/>
        </p:nvGraphicFramePr>
        <p:xfrm>
          <a:off x="462455" y="1190920"/>
          <a:ext cx="9347700" cy="4688112"/>
        </p:xfrm>
        <a:graphic>
          <a:graphicData uri="http://schemas.openxmlformats.org/drawingml/2006/table">
            <a:tbl>
              <a:tblPr firstRow="1" firstCol="1" bandRow="1"/>
              <a:tblGrid>
                <a:gridCol w="1869540">
                  <a:extLst>
                    <a:ext uri="{9D8B030D-6E8A-4147-A177-3AD203B41FA5}">
                      <a16:colId xmlns:a16="http://schemas.microsoft.com/office/drawing/2014/main" val="58055367"/>
                    </a:ext>
                  </a:extLst>
                </a:gridCol>
                <a:gridCol w="1869540">
                  <a:extLst>
                    <a:ext uri="{9D8B030D-6E8A-4147-A177-3AD203B41FA5}">
                      <a16:colId xmlns:a16="http://schemas.microsoft.com/office/drawing/2014/main" val="4084674994"/>
                    </a:ext>
                  </a:extLst>
                </a:gridCol>
                <a:gridCol w="1869540">
                  <a:extLst>
                    <a:ext uri="{9D8B030D-6E8A-4147-A177-3AD203B41FA5}">
                      <a16:colId xmlns:a16="http://schemas.microsoft.com/office/drawing/2014/main" val="593308198"/>
                    </a:ext>
                  </a:extLst>
                </a:gridCol>
                <a:gridCol w="1869540">
                  <a:extLst>
                    <a:ext uri="{9D8B030D-6E8A-4147-A177-3AD203B41FA5}">
                      <a16:colId xmlns:a16="http://schemas.microsoft.com/office/drawing/2014/main" val="3937298621"/>
                    </a:ext>
                  </a:extLst>
                </a:gridCol>
                <a:gridCol w="1869540">
                  <a:extLst>
                    <a:ext uri="{9D8B030D-6E8A-4147-A177-3AD203B41FA5}">
                      <a16:colId xmlns:a16="http://schemas.microsoft.com/office/drawing/2014/main" val="2050146946"/>
                    </a:ext>
                  </a:extLst>
                </a:gridCol>
              </a:tblGrid>
              <a:tr h="545340">
                <a:tc>
                  <a:txBody>
                    <a:bodyPr/>
                    <a:lstStyle/>
                    <a:p>
                      <a:pPr marL="0" marR="0" algn="ctr">
                        <a:lnSpc>
                          <a:spcPct val="90000"/>
                        </a:lnSpc>
                        <a:spcBef>
                          <a:spcPts val="0"/>
                        </a:spcBef>
                        <a:spcAft>
                          <a:spcPts val="0"/>
                        </a:spcAft>
                      </a:pPr>
                      <a:r>
                        <a:rPr lang="en-US" sz="1600" b="0">
                          <a:gradFill>
                            <a:gsLst>
                              <a:gs pos="50000">
                                <a:schemeClr val="bg1"/>
                              </a:gs>
                              <a:gs pos="100000">
                                <a:schemeClr val="bg1"/>
                              </a:gs>
                            </a:gsLst>
                            <a:lin ang="0" scaled="1"/>
                          </a:gradFill>
                          <a:effectLst/>
                          <a:latin typeface="+mj-lt"/>
                          <a:ea typeface="Times New Roman" panose="02020603050405020304" pitchFamily="18" charset="0"/>
                          <a:cs typeface="Calibri" panose="020F0502020204030204" pitchFamily="34" charset="0"/>
                        </a:rPr>
                        <a:t>Data qty</a:t>
                      </a:r>
                      <a:endParaRPr lang="en-US" sz="1600" b="0">
                        <a:gradFill>
                          <a:gsLst>
                            <a:gs pos="50000">
                              <a:schemeClr val="bg1"/>
                            </a:gs>
                            <a:gs pos="100000">
                              <a:schemeClr val="bg1"/>
                            </a:gs>
                          </a:gsLst>
                          <a:lin ang="0" scaled="1"/>
                        </a:gradFill>
                        <a:effectLst/>
                        <a:latin typeface="+mj-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ctr">
                        <a:lnSpc>
                          <a:spcPct val="90000"/>
                        </a:lnSpc>
                        <a:spcBef>
                          <a:spcPts val="0"/>
                        </a:spcBef>
                        <a:spcAft>
                          <a:spcPts val="0"/>
                        </a:spcAft>
                      </a:pPr>
                      <a:r>
                        <a:rPr lang="en-US" sz="1600" b="0">
                          <a:gradFill>
                            <a:gsLst>
                              <a:gs pos="50000">
                                <a:schemeClr val="bg1"/>
                              </a:gs>
                              <a:gs pos="100000">
                                <a:schemeClr val="bg1"/>
                              </a:gs>
                            </a:gsLst>
                            <a:lin ang="0" scaled="1"/>
                          </a:gradFill>
                          <a:effectLst/>
                          <a:latin typeface="+mj-lt"/>
                          <a:ea typeface="Times New Roman" panose="02020603050405020304" pitchFamily="18" charset="0"/>
                          <a:cs typeface="Calibri" panose="020F0502020204030204" pitchFamily="34" charset="0"/>
                        </a:rPr>
                        <a:t>45 Mbps (T3)</a:t>
                      </a:r>
                      <a:endParaRPr lang="en-US" sz="1600" b="0">
                        <a:gradFill>
                          <a:gsLst>
                            <a:gs pos="50000">
                              <a:schemeClr val="bg1"/>
                            </a:gs>
                            <a:gs pos="100000">
                              <a:schemeClr val="bg1"/>
                            </a:gs>
                          </a:gsLst>
                          <a:lin ang="0" scaled="1"/>
                        </a:gradFill>
                        <a:effectLst/>
                        <a:latin typeface="+mj-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ctr">
                        <a:lnSpc>
                          <a:spcPct val="90000"/>
                        </a:lnSpc>
                        <a:spcBef>
                          <a:spcPts val="0"/>
                        </a:spcBef>
                        <a:spcAft>
                          <a:spcPts val="0"/>
                        </a:spcAft>
                      </a:pPr>
                      <a:r>
                        <a:rPr lang="en-US" sz="1600" b="0">
                          <a:gradFill>
                            <a:gsLst>
                              <a:gs pos="50000">
                                <a:schemeClr val="bg1"/>
                              </a:gs>
                              <a:gs pos="100000">
                                <a:schemeClr val="bg1"/>
                              </a:gs>
                            </a:gsLst>
                            <a:lin ang="0" scaled="1"/>
                          </a:gradFill>
                          <a:effectLst/>
                          <a:latin typeface="+mj-lt"/>
                          <a:ea typeface="Times New Roman" panose="02020603050405020304" pitchFamily="18" charset="0"/>
                          <a:cs typeface="Calibri" panose="020F0502020204030204" pitchFamily="34" charset="0"/>
                        </a:rPr>
                        <a:t>100 Mbps</a:t>
                      </a:r>
                      <a:endParaRPr lang="en-US" sz="1600" b="0">
                        <a:gradFill>
                          <a:gsLst>
                            <a:gs pos="50000">
                              <a:schemeClr val="bg1"/>
                            </a:gs>
                            <a:gs pos="100000">
                              <a:schemeClr val="bg1"/>
                            </a:gs>
                          </a:gsLst>
                          <a:lin ang="0" scaled="1"/>
                        </a:gradFill>
                        <a:effectLst/>
                        <a:latin typeface="+mj-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ctr">
                        <a:lnSpc>
                          <a:spcPct val="90000"/>
                        </a:lnSpc>
                        <a:spcBef>
                          <a:spcPts val="0"/>
                        </a:spcBef>
                        <a:spcAft>
                          <a:spcPts val="0"/>
                        </a:spcAft>
                      </a:pPr>
                      <a:r>
                        <a:rPr lang="en-US" sz="1600" b="0">
                          <a:gradFill>
                            <a:gsLst>
                              <a:gs pos="50000">
                                <a:schemeClr val="bg1"/>
                              </a:gs>
                              <a:gs pos="100000">
                                <a:schemeClr val="bg1"/>
                              </a:gs>
                            </a:gsLst>
                            <a:lin ang="0" scaled="1"/>
                          </a:gradFill>
                          <a:effectLst/>
                          <a:latin typeface="+mj-lt"/>
                          <a:ea typeface="Times New Roman" panose="02020603050405020304" pitchFamily="18" charset="0"/>
                          <a:cs typeface="Calibri" panose="020F0502020204030204" pitchFamily="34" charset="0"/>
                        </a:rPr>
                        <a:t>1 Gbps</a:t>
                      </a:r>
                      <a:endParaRPr lang="en-US" sz="1600" b="0">
                        <a:gradFill>
                          <a:gsLst>
                            <a:gs pos="50000">
                              <a:schemeClr val="bg1"/>
                            </a:gs>
                            <a:gs pos="100000">
                              <a:schemeClr val="bg1"/>
                            </a:gs>
                          </a:gsLst>
                          <a:lin ang="0" scaled="1"/>
                        </a:gradFill>
                        <a:effectLst/>
                        <a:latin typeface="+mj-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ctr">
                        <a:lnSpc>
                          <a:spcPct val="90000"/>
                        </a:lnSpc>
                        <a:spcBef>
                          <a:spcPts val="0"/>
                        </a:spcBef>
                        <a:spcAft>
                          <a:spcPts val="0"/>
                        </a:spcAft>
                      </a:pPr>
                      <a:r>
                        <a:rPr lang="en-US" sz="1600" b="0">
                          <a:gradFill>
                            <a:gsLst>
                              <a:gs pos="50000">
                                <a:schemeClr val="bg1"/>
                              </a:gs>
                              <a:gs pos="100000">
                                <a:schemeClr val="bg1"/>
                              </a:gs>
                            </a:gsLst>
                            <a:lin ang="0" scaled="1"/>
                          </a:gradFill>
                          <a:effectLst/>
                          <a:latin typeface="+mj-lt"/>
                          <a:ea typeface="Times New Roman" panose="02020603050405020304" pitchFamily="18" charset="0"/>
                          <a:cs typeface="Calibri" panose="020F0502020204030204" pitchFamily="34" charset="0"/>
                        </a:rPr>
                        <a:t>10 Gbps</a:t>
                      </a:r>
                      <a:endParaRPr lang="en-US" sz="1600" b="0">
                        <a:gradFill>
                          <a:gsLst>
                            <a:gs pos="50000">
                              <a:schemeClr val="bg1"/>
                            </a:gs>
                            <a:gs pos="100000">
                              <a:schemeClr val="bg1"/>
                            </a:gs>
                          </a:gsLst>
                          <a:lin ang="0" scaled="1"/>
                        </a:gradFill>
                        <a:effectLst/>
                        <a:latin typeface="+mj-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27439120"/>
                  </a:ext>
                </a:extLst>
              </a:tr>
              <a:tr h="460308">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1 TB </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2 days</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1 day</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2 hours</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14 minutes</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354838539"/>
                  </a:ext>
                </a:extLst>
              </a:tr>
              <a:tr h="460308">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10 TB </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algn="ctr" defTabSz="932742" rtl="0" eaLnBrk="1" fontAlgn="auto" latinLnBrk="0" hangingPunct="1">
                        <a:lnSpc>
                          <a:spcPct val="90000"/>
                        </a:lnSpc>
                        <a:spcBef>
                          <a:spcPts val="1200"/>
                        </a:spcBef>
                        <a:spcAft>
                          <a:spcPts val="0"/>
                        </a:spcAft>
                        <a:buClrTx/>
                        <a:buSzTx/>
                        <a:tabLst/>
                        <a:defRPr/>
                      </a:pPr>
                      <a:r>
                        <a:rPr kumimoji="0" lang="en-US" sz="1600" b="0" i="0" u="none" strike="noStrike" kern="1200" cap="none" spc="0" normalizeH="0" baseline="0">
                          <a:ln>
                            <a:noFill/>
                          </a:ln>
                          <a:solidFill>
                            <a:schemeClr val="tx2"/>
                          </a:solidFill>
                          <a:effectLst/>
                          <a:uLnTx/>
                          <a:uFillTx/>
                          <a:latin typeface="+mn-lt"/>
                          <a:ea typeface="+mn-ea"/>
                          <a:cs typeface="Calibri" panose="020F0502020204030204" pitchFamily="34" charset="0"/>
                        </a:rPr>
                        <a:t>22 days</a:t>
                      </a: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algn="ctr" defTabSz="914367" rtl="0" eaLnBrk="1" latinLnBrk="0" hangingPunct="1">
                        <a:lnSpc>
                          <a:spcPct val="90000"/>
                        </a:lnSpc>
                        <a:spcBef>
                          <a:spcPts val="0"/>
                        </a:spcBef>
                        <a:spcAft>
                          <a:spcPts val="0"/>
                        </a:spcAft>
                      </a:pPr>
                      <a:r>
                        <a:rPr lang="en-US" sz="1600" b="0" kern="1200">
                          <a:solidFill>
                            <a:schemeClr val="tx2"/>
                          </a:solidFill>
                          <a:effectLst/>
                          <a:latin typeface="+mn-lt"/>
                          <a:ea typeface="Times New Roman" panose="02020603050405020304" pitchFamily="18" charset="0"/>
                          <a:cs typeface="Calibri" panose="020F0502020204030204" pitchFamily="34" charset="0"/>
                        </a:rPr>
                        <a:t>10 days</a:t>
                      </a:r>
                      <a:endParaRPr lang="en-US" sz="1600" b="0" kern="1200">
                        <a:solidFill>
                          <a:schemeClr val="tx2"/>
                        </a:solidFill>
                        <a:effectLst/>
                        <a:latin typeface="+mn-lt"/>
                        <a:ea typeface="Calibri" panose="020F0502020204030204" pitchFamily="34" charset="0"/>
                        <a:cs typeface="Calibri" panose="020F0502020204030204" pitchFamily="34"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1 day</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2 hours</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654036878"/>
                  </a:ext>
                </a:extLst>
              </a:tr>
              <a:tr h="460308">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35 TB </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algn="ctr" defTabSz="932742" rtl="0" eaLnBrk="1" fontAlgn="auto" latinLnBrk="0" hangingPunct="1">
                        <a:lnSpc>
                          <a:spcPct val="90000"/>
                        </a:lnSpc>
                        <a:spcBef>
                          <a:spcPts val="1200"/>
                        </a:spcBef>
                        <a:spcAft>
                          <a:spcPts val="0"/>
                        </a:spcAft>
                        <a:buClrTx/>
                        <a:buSzTx/>
                        <a:tabLst/>
                        <a:defRPr/>
                      </a:pPr>
                      <a:r>
                        <a:rPr kumimoji="0" lang="en-US" sz="1600" b="0" i="0" u="none" strike="noStrike" kern="1200" cap="none" spc="0" normalizeH="0" baseline="0">
                          <a:ln>
                            <a:noFill/>
                          </a:ln>
                          <a:solidFill>
                            <a:schemeClr val="tx2"/>
                          </a:solidFill>
                          <a:effectLst/>
                          <a:uLnTx/>
                          <a:uFillTx/>
                          <a:latin typeface="+mn-lt"/>
                          <a:ea typeface="+mn-ea"/>
                          <a:cs typeface="Calibri" panose="020F0502020204030204" pitchFamily="34" charset="0"/>
                        </a:rPr>
                        <a:t>76 days</a:t>
                      </a: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algn="ctr" defTabSz="932742" rtl="0" eaLnBrk="1" fontAlgn="auto" latinLnBrk="0" hangingPunct="1">
                        <a:lnSpc>
                          <a:spcPct val="90000"/>
                        </a:lnSpc>
                        <a:spcBef>
                          <a:spcPts val="1200"/>
                        </a:spcBef>
                        <a:spcAft>
                          <a:spcPts val="0"/>
                        </a:spcAft>
                        <a:buClrTx/>
                        <a:buSzTx/>
                        <a:tabLst/>
                        <a:defRPr/>
                      </a:pPr>
                      <a:r>
                        <a:rPr kumimoji="0" lang="en-US" sz="1600" b="0" i="0" u="none" strike="noStrike" kern="1200" cap="none" spc="0" normalizeH="0" baseline="0">
                          <a:ln>
                            <a:noFill/>
                          </a:ln>
                          <a:solidFill>
                            <a:schemeClr val="tx2"/>
                          </a:solidFill>
                          <a:effectLst/>
                          <a:uLnTx/>
                          <a:uFillTx/>
                          <a:latin typeface="+mn-lt"/>
                          <a:ea typeface="+mn-ea"/>
                          <a:cs typeface="Calibri" panose="020F0502020204030204" pitchFamily="34" charset="0"/>
                        </a:rPr>
                        <a:t>34 days </a:t>
                      </a: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3 days</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8 hours</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53945133"/>
                  </a:ext>
                </a:extLst>
              </a:tr>
              <a:tr h="460308">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80 TB </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90000"/>
                        </a:lnSpc>
                        <a:spcBef>
                          <a:spcPts val="0"/>
                        </a:spcBef>
                        <a:spcAft>
                          <a:spcPts val="0"/>
                        </a:spcAft>
                      </a:pPr>
                      <a:r>
                        <a:rPr lang="en-US" sz="1600" b="0">
                          <a:solidFill>
                            <a:schemeClr val="accent3">
                              <a:lumMod val="50000"/>
                              <a:lumOff val="50000"/>
                            </a:schemeClr>
                          </a:solidFill>
                          <a:effectLst/>
                          <a:latin typeface="+mn-lt"/>
                          <a:ea typeface="Times New Roman" panose="02020603050405020304" pitchFamily="18" charset="0"/>
                          <a:cs typeface="Calibri" panose="020F0502020204030204" pitchFamily="34" charset="0"/>
                        </a:rPr>
                        <a:t>173 days</a:t>
                      </a:r>
                      <a:endParaRPr lang="en-US" sz="1600" b="0">
                        <a:solidFill>
                          <a:schemeClr val="accent3">
                            <a:lumMod val="50000"/>
                            <a:lumOff val="50000"/>
                          </a:schemeClr>
                        </a:soli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3">
                        <a:lumMod val="10000"/>
                        <a:lumOff val="90000"/>
                      </a:schemeClr>
                    </a:solidFill>
                  </a:tcPr>
                </a:tc>
                <a:tc>
                  <a:txBody>
                    <a:bodyPr/>
                    <a:lstStyle/>
                    <a:p>
                      <a:pPr marL="0" marR="0" algn="ctr" defTabSz="932742" rtl="0" eaLnBrk="1" latinLnBrk="0" hangingPunct="1">
                        <a:lnSpc>
                          <a:spcPct val="90000"/>
                        </a:lnSpc>
                        <a:spcBef>
                          <a:spcPts val="0"/>
                        </a:spcBef>
                        <a:spcAft>
                          <a:spcPts val="0"/>
                        </a:spcAft>
                      </a:pPr>
                      <a:r>
                        <a:rPr lang="en-US" sz="1600" b="0" kern="1200">
                          <a:solidFill>
                            <a:schemeClr val="accent3">
                              <a:lumMod val="50000"/>
                              <a:lumOff val="50000"/>
                            </a:schemeClr>
                          </a:solidFill>
                          <a:effectLst/>
                          <a:latin typeface="+mn-lt"/>
                          <a:ea typeface="Times New Roman" panose="02020603050405020304" pitchFamily="18" charset="0"/>
                          <a:cs typeface="Calibri" panose="020F0502020204030204" pitchFamily="34" charset="0"/>
                        </a:rPr>
                        <a:t>78 days</a:t>
                      </a:r>
                      <a:endParaRPr lang="en-US" sz="1600" b="0" kern="1200">
                        <a:solidFill>
                          <a:schemeClr val="accent3">
                            <a:lumMod val="50000"/>
                            <a:lumOff val="50000"/>
                          </a:schemeClr>
                        </a:solidFill>
                        <a:effectLst/>
                        <a:latin typeface="+mn-lt"/>
                        <a:ea typeface="Calibri" panose="020F0502020204030204" pitchFamily="34" charset="0"/>
                        <a:cs typeface="Calibri" panose="020F0502020204030204" pitchFamily="34"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3">
                        <a:lumMod val="10000"/>
                        <a:lumOff val="90000"/>
                      </a:schemeClr>
                    </a:solidFill>
                  </a:tcPr>
                </a:tc>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8 days</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19 hours</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525055125"/>
                  </a:ext>
                </a:extLst>
              </a:tr>
              <a:tr h="460308">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100 TB  </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defTabSz="914367" rtl="0" eaLnBrk="1" latinLnBrk="0" hangingPunct="1">
                        <a:lnSpc>
                          <a:spcPct val="90000"/>
                        </a:lnSpc>
                        <a:spcBef>
                          <a:spcPts val="0"/>
                        </a:spcBef>
                        <a:spcAft>
                          <a:spcPts val="0"/>
                        </a:spcAft>
                      </a:pPr>
                      <a:r>
                        <a:rPr lang="en-US" sz="1600" b="0" kern="1200">
                          <a:solidFill>
                            <a:schemeClr val="accent3">
                              <a:lumMod val="50000"/>
                              <a:lumOff val="50000"/>
                            </a:schemeClr>
                          </a:solidFill>
                          <a:effectLst/>
                          <a:latin typeface="+mn-lt"/>
                          <a:ea typeface="Times New Roman" panose="02020603050405020304" pitchFamily="18" charset="0"/>
                          <a:cs typeface="Calibri" panose="020F0502020204030204" pitchFamily="34" charset="0"/>
                        </a:rPr>
                        <a:t>216 days</a:t>
                      </a:r>
                      <a:endParaRPr lang="en-US" sz="1600" b="0" kern="1200">
                        <a:solidFill>
                          <a:schemeClr val="accent3">
                            <a:lumMod val="50000"/>
                            <a:lumOff val="50000"/>
                          </a:schemeClr>
                        </a:solidFill>
                        <a:effectLst/>
                        <a:latin typeface="+mn-lt"/>
                        <a:ea typeface="Calibri" panose="020F0502020204030204" pitchFamily="34" charset="0"/>
                        <a:cs typeface="Calibri" panose="020F0502020204030204" pitchFamily="34"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3">
                        <a:lumMod val="10000"/>
                        <a:lumOff val="90000"/>
                      </a:schemeClr>
                    </a:solidFill>
                  </a:tcPr>
                </a:tc>
                <a:tc>
                  <a:txBody>
                    <a:bodyPr/>
                    <a:lstStyle/>
                    <a:p>
                      <a:pPr marL="0" marR="0" algn="ctr" defTabSz="932742" rtl="0" eaLnBrk="1" latinLnBrk="0" hangingPunct="1">
                        <a:lnSpc>
                          <a:spcPct val="90000"/>
                        </a:lnSpc>
                        <a:spcBef>
                          <a:spcPts val="0"/>
                        </a:spcBef>
                        <a:spcAft>
                          <a:spcPts val="0"/>
                        </a:spcAft>
                      </a:pPr>
                      <a:r>
                        <a:rPr lang="en-US" sz="1600" b="0" kern="1200">
                          <a:solidFill>
                            <a:schemeClr val="accent3">
                              <a:lumMod val="50000"/>
                              <a:lumOff val="50000"/>
                            </a:schemeClr>
                          </a:solidFill>
                          <a:effectLst/>
                          <a:latin typeface="+mn-lt"/>
                          <a:ea typeface="Times New Roman" panose="02020603050405020304" pitchFamily="18" charset="0"/>
                          <a:cs typeface="Calibri" panose="020F0502020204030204" pitchFamily="34" charset="0"/>
                        </a:rPr>
                        <a:t>97 days</a:t>
                      </a:r>
                      <a:endParaRPr lang="en-US" sz="1600" b="0" kern="1200">
                        <a:solidFill>
                          <a:schemeClr val="accent3">
                            <a:lumMod val="50000"/>
                            <a:lumOff val="50000"/>
                          </a:schemeClr>
                        </a:solidFill>
                        <a:effectLst/>
                        <a:latin typeface="+mn-lt"/>
                        <a:ea typeface="Calibri" panose="020F0502020204030204" pitchFamily="34" charset="0"/>
                        <a:cs typeface="Calibri" panose="020F0502020204030204" pitchFamily="34"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3">
                        <a:lumMod val="10000"/>
                        <a:lumOff val="90000"/>
                      </a:schemeClr>
                    </a:solidFill>
                  </a:tcPr>
                </a:tc>
                <a:tc>
                  <a:txBody>
                    <a:bodyPr/>
                    <a:lstStyle/>
                    <a:p>
                      <a:pPr marL="0" marR="0" algn="ctr" defTabSz="914367" rtl="0" eaLnBrk="1" latinLnBrk="0" hangingPunct="1">
                        <a:lnSpc>
                          <a:spcPct val="90000"/>
                        </a:lnSpc>
                        <a:spcBef>
                          <a:spcPts val="0"/>
                        </a:spcBef>
                        <a:spcAft>
                          <a:spcPts val="0"/>
                        </a:spcAft>
                      </a:pPr>
                      <a:r>
                        <a:rPr lang="en-US" sz="1600" b="0" kern="120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10 days</a:t>
                      </a:r>
                      <a:endParaRPr lang="en-US" sz="1600" b="0" kern="1200">
                        <a:gradFill>
                          <a:gsLst>
                            <a:gs pos="50000">
                              <a:schemeClr val="tx1"/>
                            </a:gs>
                            <a:gs pos="100000">
                              <a:schemeClr val="tx1"/>
                            </a:gs>
                          </a:gsLst>
                          <a:lin ang="0" scaled="1"/>
                        </a:gradFill>
                        <a:effectLst/>
                        <a:latin typeface="+mn-lt"/>
                        <a:ea typeface="Calibri" panose="020F0502020204030204" pitchFamily="34" charset="0"/>
                        <a:cs typeface="Calibri" panose="020F0502020204030204" pitchFamily="34"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1 day</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856722704"/>
                  </a:ext>
                </a:extLst>
              </a:tr>
              <a:tr h="460308">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200 TB</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defTabSz="914367" rtl="0" eaLnBrk="1" latinLnBrk="0" hangingPunct="1">
                        <a:lnSpc>
                          <a:spcPct val="90000"/>
                        </a:lnSpc>
                        <a:spcBef>
                          <a:spcPts val="0"/>
                        </a:spcBef>
                        <a:spcAft>
                          <a:spcPts val="0"/>
                        </a:spcAft>
                      </a:pPr>
                      <a:r>
                        <a:rPr lang="en-US" sz="1600" b="0" kern="1200">
                          <a:solidFill>
                            <a:schemeClr val="accent3">
                              <a:lumMod val="50000"/>
                              <a:lumOff val="50000"/>
                            </a:schemeClr>
                          </a:solidFill>
                          <a:effectLst/>
                          <a:latin typeface="+mn-lt"/>
                          <a:ea typeface="Times New Roman" panose="02020603050405020304" pitchFamily="18" charset="0"/>
                          <a:cs typeface="Calibri" panose="020F0502020204030204" pitchFamily="34" charset="0"/>
                        </a:rPr>
                        <a:t>1 years</a:t>
                      </a:r>
                      <a:endParaRPr lang="en-US" sz="1600" b="0" kern="1200">
                        <a:solidFill>
                          <a:schemeClr val="accent3">
                            <a:lumMod val="50000"/>
                            <a:lumOff val="50000"/>
                          </a:schemeClr>
                        </a:solidFill>
                        <a:effectLst/>
                        <a:latin typeface="+mn-lt"/>
                        <a:ea typeface="Calibri" panose="020F0502020204030204" pitchFamily="34" charset="0"/>
                        <a:cs typeface="Calibri" panose="020F0502020204030204" pitchFamily="34"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3">
                        <a:lumMod val="10000"/>
                        <a:lumOff val="90000"/>
                      </a:schemeClr>
                    </a:solidFill>
                  </a:tcPr>
                </a:tc>
                <a:tc>
                  <a:txBody>
                    <a:bodyPr/>
                    <a:lstStyle/>
                    <a:p>
                      <a:pPr marL="0" marR="0" algn="ctr" defTabSz="932742" rtl="0" eaLnBrk="1" latinLnBrk="0" hangingPunct="1">
                        <a:lnSpc>
                          <a:spcPct val="90000"/>
                        </a:lnSpc>
                        <a:spcBef>
                          <a:spcPts val="0"/>
                        </a:spcBef>
                        <a:spcAft>
                          <a:spcPts val="0"/>
                        </a:spcAft>
                      </a:pPr>
                      <a:r>
                        <a:rPr lang="en-US" sz="1600" b="0" kern="1200">
                          <a:solidFill>
                            <a:schemeClr val="accent3">
                              <a:lumMod val="50000"/>
                              <a:lumOff val="50000"/>
                            </a:schemeClr>
                          </a:solidFill>
                          <a:effectLst/>
                          <a:latin typeface="+mn-lt"/>
                          <a:ea typeface="Times New Roman" panose="02020603050405020304" pitchFamily="18" charset="0"/>
                          <a:cs typeface="Calibri" panose="020F0502020204030204" pitchFamily="34" charset="0"/>
                        </a:rPr>
                        <a:t>194 days</a:t>
                      </a:r>
                      <a:endParaRPr lang="en-US" sz="1600" b="0" kern="1200">
                        <a:solidFill>
                          <a:schemeClr val="accent3">
                            <a:lumMod val="50000"/>
                            <a:lumOff val="50000"/>
                          </a:schemeClr>
                        </a:solidFill>
                        <a:effectLst/>
                        <a:latin typeface="+mn-lt"/>
                        <a:ea typeface="Calibri" panose="020F0502020204030204" pitchFamily="34" charset="0"/>
                        <a:cs typeface="Calibri" panose="020F0502020204030204" pitchFamily="34"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3">
                        <a:lumMod val="10000"/>
                        <a:lumOff val="90000"/>
                      </a:schemeClr>
                    </a:solidFill>
                  </a:tcPr>
                </a:tc>
                <a:tc>
                  <a:txBody>
                    <a:bodyPr/>
                    <a:lstStyle/>
                    <a:p>
                      <a:pPr marL="0" marR="0" algn="ctr" defTabSz="932742" rtl="0" eaLnBrk="1" latinLnBrk="0" hangingPunct="1">
                        <a:lnSpc>
                          <a:spcPct val="90000"/>
                        </a:lnSpc>
                        <a:spcBef>
                          <a:spcPts val="0"/>
                        </a:spcBef>
                        <a:spcAft>
                          <a:spcPts val="0"/>
                        </a:spcAft>
                      </a:pPr>
                      <a:r>
                        <a:rPr lang="en-US" sz="1600" b="0" kern="1200">
                          <a:solidFill>
                            <a:schemeClr val="accent3">
                              <a:lumMod val="50000"/>
                              <a:lumOff val="50000"/>
                            </a:schemeClr>
                          </a:solidFill>
                          <a:effectLst/>
                          <a:latin typeface="+mn-lt"/>
                          <a:ea typeface="Times New Roman" panose="02020603050405020304" pitchFamily="18" charset="0"/>
                          <a:cs typeface="Calibri" panose="020F0502020204030204" pitchFamily="34" charset="0"/>
                        </a:rPr>
                        <a:t>19 days</a:t>
                      </a:r>
                      <a:endParaRPr lang="en-US" sz="1600" b="0" kern="1200">
                        <a:solidFill>
                          <a:schemeClr val="accent3">
                            <a:lumMod val="50000"/>
                            <a:lumOff val="50000"/>
                          </a:schemeClr>
                        </a:solidFill>
                        <a:effectLst/>
                        <a:latin typeface="+mn-lt"/>
                        <a:ea typeface="Calibri" panose="020F0502020204030204" pitchFamily="34" charset="0"/>
                        <a:cs typeface="Calibri" panose="020F0502020204030204" pitchFamily="34"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3">
                        <a:lumMod val="10000"/>
                        <a:lumOff val="90000"/>
                      </a:schemeClr>
                    </a:solidFill>
                  </a:tcPr>
                </a:tc>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2 days</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02971485"/>
                  </a:ext>
                </a:extLst>
              </a:tr>
              <a:tr h="460308">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500 TB</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90000"/>
                        </a:lnSpc>
                        <a:spcBef>
                          <a:spcPts val="0"/>
                        </a:spcBef>
                        <a:spcAft>
                          <a:spcPts val="0"/>
                        </a:spcAft>
                      </a:pPr>
                      <a:r>
                        <a:rPr lang="en-US" sz="1600" b="0">
                          <a:solidFill>
                            <a:schemeClr val="accent3">
                              <a:lumMod val="50000"/>
                              <a:lumOff val="50000"/>
                            </a:schemeClr>
                          </a:solidFill>
                          <a:effectLst/>
                          <a:latin typeface="+mn-lt"/>
                          <a:ea typeface="Times New Roman" panose="02020603050405020304" pitchFamily="18" charset="0"/>
                          <a:cs typeface="Calibri" panose="020F0502020204030204" pitchFamily="34" charset="0"/>
                        </a:rPr>
                        <a:t>3 years</a:t>
                      </a:r>
                      <a:endParaRPr lang="en-US" sz="1600" b="0">
                        <a:solidFill>
                          <a:schemeClr val="accent3">
                            <a:lumMod val="50000"/>
                            <a:lumOff val="50000"/>
                          </a:schemeClr>
                        </a:soli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algn="ctr" defTabSz="914367" rtl="0" eaLnBrk="1" latinLnBrk="0" hangingPunct="1">
                        <a:lnSpc>
                          <a:spcPct val="90000"/>
                        </a:lnSpc>
                        <a:spcBef>
                          <a:spcPts val="0"/>
                        </a:spcBef>
                        <a:spcAft>
                          <a:spcPts val="0"/>
                        </a:spcAft>
                      </a:pPr>
                      <a:r>
                        <a:rPr lang="en-US" sz="1600" b="0" kern="1200">
                          <a:solidFill>
                            <a:schemeClr val="accent3">
                              <a:lumMod val="50000"/>
                              <a:lumOff val="50000"/>
                            </a:schemeClr>
                          </a:solidFill>
                          <a:effectLst/>
                          <a:latin typeface="+mn-lt"/>
                          <a:ea typeface="Times New Roman" panose="02020603050405020304" pitchFamily="18" charset="0"/>
                          <a:cs typeface="Calibri" panose="020F0502020204030204" pitchFamily="34" charset="0"/>
                        </a:rPr>
                        <a:t>1 years</a:t>
                      </a:r>
                      <a:endParaRPr lang="en-US" sz="1600" b="0" kern="1200">
                        <a:solidFill>
                          <a:schemeClr val="accent3">
                            <a:lumMod val="50000"/>
                            <a:lumOff val="50000"/>
                          </a:schemeClr>
                        </a:solidFill>
                        <a:effectLst/>
                        <a:latin typeface="+mn-lt"/>
                        <a:ea typeface="Calibri" panose="020F0502020204030204" pitchFamily="34" charset="0"/>
                        <a:cs typeface="Calibri" panose="020F0502020204030204" pitchFamily="34"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algn="ctr" defTabSz="914367" rtl="0" eaLnBrk="1" latinLnBrk="0" hangingPunct="1">
                        <a:lnSpc>
                          <a:spcPct val="90000"/>
                        </a:lnSpc>
                        <a:spcBef>
                          <a:spcPts val="0"/>
                        </a:spcBef>
                        <a:spcAft>
                          <a:spcPts val="0"/>
                        </a:spcAft>
                      </a:pPr>
                      <a:r>
                        <a:rPr lang="en-US" sz="1600" b="0" kern="1200">
                          <a:solidFill>
                            <a:schemeClr val="accent3">
                              <a:lumMod val="50000"/>
                              <a:lumOff val="50000"/>
                            </a:schemeClr>
                          </a:solidFill>
                          <a:effectLst/>
                          <a:latin typeface="+mn-lt"/>
                          <a:ea typeface="Times New Roman" panose="02020603050405020304" pitchFamily="18" charset="0"/>
                          <a:cs typeface="Calibri" panose="020F0502020204030204" pitchFamily="34" charset="0"/>
                        </a:rPr>
                        <a:t>49 days</a:t>
                      </a:r>
                      <a:endParaRPr lang="en-US" sz="1600" b="0" kern="1200">
                        <a:solidFill>
                          <a:schemeClr val="accent3">
                            <a:lumMod val="50000"/>
                            <a:lumOff val="50000"/>
                          </a:schemeClr>
                        </a:solidFill>
                        <a:effectLst/>
                        <a:latin typeface="+mn-lt"/>
                        <a:ea typeface="Calibri" panose="020F0502020204030204" pitchFamily="34" charset="0"/>
                        <a:cs typeface="Calibri" panose="020F0502020204030204" pitchFamily="34"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5 days</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497825987"/>
                  </a:ext>
                </a:extLst>
              </a:tr>
              <a:tr h="460308">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1 PB</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defTabSz="914367" rtl="0" eaLnBrk="1" latinLnBrk="0" hangingPunct="1">
                        <a:lnSpc>
                          <a:spcPct val="90000"/>
                        </a:lnSpc>
                        <a:spcBef>
                          <a:spcPts val="0"/>
                        </a:spcBef>
                        <a:spcAft>
                          <a:spcPts val="0"/>
                        </a:spcAft>
                      </a:pPr>
                      <a:r>
                        <a:rPr lang="en-US" sz="1600" b="0" kern="1200">
                          <a:solidFill>
                            <a:schemeClr val="accent3">
                              <a:lumMod val="50000"/>
                              <a:lumOff val="50000"/>
                            </a:schemeClr>
                          </a:solidFill>
                          <a:effectLst/>
                          <a:latin typeface="+mn-lt"/>
                          <a:ea typeface="Times New Roman" panose="02020603050405020304" pitchFamily="18" charset="0"/>
                          <a:cs typeface="Calibri" panose="020F0502020204030204" pitchFamily="34" charset="0"/>
                        </a:rPr>
                        <a:t>6 years</a:t>
                      </a:r>
                      <a:endParaRPr lang="en-US" sz="1600" b="0" kern="1200">
                        <a:solidFill>
                          <a:schemeClr val="accent3">
                            <a:lumMod val="50000"/>
                            <a:lumOff val="50000"/>
                          </a:schemeClr>
                        </a:solidFill>
                        <a:effectLst/>
                        <a:latin typeface="+mn-lt"/>
                        <a:ea typeface="Calibri" panose="020F0502020204030204" pitchFamily="34" charset="0"/>
                        <a:cs typeface="Calibri" panose="020F0502020204030204" pitchFamily="34"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algn="ctr">
                        <a:lnSpc>
                          <a:spcPct val="90000"/>
                        </a:lnSpc>
                        <a:spcBef>
                          <a:spcPts val="0"/>
                        </a:spcBef>
                        <a:spcAft>
                          <a:spcPts val="0"/>
                        </a:spcAft>
                      </a:pPr>
                      <a:r>
                        <a:rPr lang="en-US" sz="1600" b="0" kern="1200">
                          <a:solidFill>
                            <a:schemeClr val="accent3">
                              <a:lumMod val="50000"/>
                              <a:lumOff val="50000"/>
                            </a:schemeClr>
                          </a:solidFill>
                          <a:effectLst/>
                          <a:latin typeface="+mn-lt"/>
                          <a:ea typeface="Times New Roman" panose="02020603050405020304" pitchFamily="18" charset="0"/>
                          <a:cs typeface="Calibri" panose="020F0502020204030204" pitchFamily="34" charset="0"/>
                        </a:rPr>
                        <a:t>3 years</a:t>
                      </a:r>
                      <a:endParaRPr lang="en-US" sz="1600" b="0" kern="1200">
                        <a:solidFill>
                          <a:schemeClr val="accent3">
                            <a:lumMod val="50000"/>
                            <a:lumOff val="50000"/>
                          </a:schemeClr>
                        </a:solidFill>
                        <a:effectLst/>
                        <a:latin typeface="+mn-lt"/>
                        <a:ea typeface="Calibri" panose="020F0502020204030204" pitchFamily="34" charset="0"/>
                        <a:cs typeface="Calibri" panose="020F0502020204030204" pitchFamily="34"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algn="ctr" defTabSz="914367" rtl="0" eaLnBrk="1" latinLnBrk="0" hangingPunct="1">
                        <a:lnSpc>
                          <a:spcPct val="90000"/>
                        </a:lnSpc>
                        <a:spcBef>
                          <a:spcPts val="0"/>
                        </a:spcBef>
                        <a:spcAft>
                          <a:spcPts val="0"/>
                        </a:spcAft>
                      </a:pPr>
                      <a:r>
                        <a:rPr lang="en-US" sz="1600" b="0" kern="1200">
                          <a:solidFill>
                            <a:schemeClr val="accent3">
                              <a:lumMod val="50000"/>
                              <a:lumOff val="50000"/>
                            </a:schemeClr>
                          </a:solidFill>
                          <a:effectLst/>
                          <a:latin typeface="+mn-lt"/>
                          <a:ea typeface="Times New Roman" panose="02020603050405020304" pitchFamily="18" charset="0"/>
                          <a:cs typeface="Calibri" panose="020F0502020204030204" pitchFamily="34" charset="0"/>
                        </a:rPr>
                        <a:t>97 days</a:t>
                      </a:r>
                      <a:endParaRPr lang="en-US" sz="1600" b="0" kern="1200">
                        <a:solidFill>
                          <a:schemeClr val="accent3">
                            <a:lumMod val="50000"/>
                            <a:lumOff val="50000"/>
                          </a:schemeClr>
                        </a:solidFill>
                        <a:effectLst/>
                        <a:latin typeface="+mn-lt"/>
                        <a:ea typeface="Calibri" panose="020F0502020204030204" pitchFamily="34" charset="0"/>
                        <a:cs typeface="Calibri" panose="020F0502020204030204" pitchFamily="34"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10 days</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722614093"/>
                  </a:ext>
                </a:extLst>
              </a:tr>
              <a:tr h="460308">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2 PB</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defTabSz="914367" rtl="0" eaLnBrk="1" latinLnBrk="0" hangingPunct="1">
                        <a:lnSpc>
                          <a:spcPct val="90000"/>
                        </a:lnSpc>
                        <a:spcBef>
                          <a:spcPts val="0"/>
                        </a:spcBef>
                        <a:spcAft>
                          <a:spcPts val="0"/>
                        </a:spcAft>
                      </a:pPr>
                      <a:r>
                        <a:rPr lang="en-US" sz="1600" b="0" kern="1200">
                          <a:solidFill>
                            <a:schemeClr val="accent3">
                              <a:lumMod val="50000"/>
                              <a:lumOff val="50000"/>
                            </a:schemeClr>
                          </a:solidFill>
                          <a:effectLst/>
                          <a:latin typeface="+mn-lt"/>
                          <a:ea typeface="Times New Roman" panose="02020603050405020304" pitchFamily="18" charset="0"/>
                          <a:cs typeface="Calibri" panose="020F0502020204030204" pitchFamily="34" charset="0"/>
                        </a:rPr>
                        <a:t>12 years</a:t>
                      </a:r>
                      <a:endParaRPr lang="en-US" sz="1600" b="0" kern="1200">
                        <a:solidFill>
                          <a:schemeClr val="accent3">
                            <a:lumMod val="50000"/>
                            <a:lumOff val="50000"/>
                          </a:schemeClr>
                        </a:solidFill>
                        <a:effectLst/>
                        <a:latin typeface="+mn-lt"/>
                        <a:ea typeface="Calibri" panose="020F0502020204030204" pitchFamily="34" charset="0"/>
                        <a:cs typeface="Calibri" panose="020F0502020204030204" pitchFamily="34"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algn="ctr" defTabSz="914367" rtl="0" eaLnBrk="1" latinLnBrk="0" hangingPunct="1">
                        <a:lnSpc>
                          <a:spcPct val="90000"/>
                        </a:lnSpc>
                        <a:spcBef>
                          <a:spcPts val="0"/>
                        </a:spcBef>
                        <a:spcAft>
                          <a:spcPts val="0"/>
                        </a:spcAft>
                      </a:pPr>
                      <a:r>
                        <a:rPr lang="en-US" sz="1600" b="0" kern="1200">
                          <a:solidFill>
                            <a:schemeClr val="accent3">
                              <a:lumMod val="50000"/>
                              <a:lumOff val="50000"/>
                            </a:schemeClr>
                          </a:solidFill>
                          <a:effectLst/>
                          <a:latin typeface="+mn-lt"/>
                          <a:ea typeface="Times New Roman" panose="02020603050405020304" pitchFamily="18" charset="0"/>
                          <a:cs typeface="Calibri" panose="020F0502020204030204" pitchFamily="34" charset="0"/>
                        </a:rPr>
                        <a:t>5 years</a:t>
                      </a:r>
                      <a:endParaRPr lang="en-US" sz="1600" b="0" kern="1200">
                        <a:solidFill>
                          <a:schemeClr val="accent3">
                            <a:lumMod val="50000"/>
                            <a:lumOff val="50000"/>
                          </a:schemeClr>
                        </a:solidFill>
                        <a:effectLst/>
                        <a:latin typeface="+mn-lt"/>
                        <a:ea typeface="Calibri" panose="020F0502020204030204" pitchFamily="34" charset="0"/>
                        <a:cs typeface="Calibri" panose="020F0502020204030204" pitchFamily="34"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algn="ctr" defTabSz="914367" rtl="0" eaLnBrk="1" latinLnBrk="0" hangingPunct="1">
                        <a:lnSpc>
                          <a:spcPct val="90000"/>
                        </a:lnSpc>
                        <a:spcBef>
                          <a:spcPts val="0"/>
                        </a:spcBef>
                        <a:spcAft>
                          <a:spcPts val="0"/>
                        </a:spcAft>
                      </a:pPr>
                      <a:r>
                        <a:rPr lang="en-US" sz="1600" b="0" kern="1200">
                          <a:solidFill>
                            <a:schemeClr val="accent3">
                              <a:lumMod val="50000"/>
                              <a:lumOff val="50000"/>
                            </a:schemeClr>
                          </a:solidFill>
                          <a:effectLst/>
                          <a:latin typeface="+mn-lt"/>
                          <a:ea typeface="Times New Roman" panose="02020603050405020304" pitchFamily="18" charset="0"/>
                          <a:cs typeface="Calibri" panose="020F0502020204030204" pitchFamily="34" charset="0"/>
                        </a:rPr>
                        <a:t>194 days</a:t>
                      </a:r>
                      <a:endParaRPr lang="en-US" sz="1600" b="0" kern="1200">
                        <a:solidFill>
                          <a:schemeClr val="accent3">
                            <a:lumMod val="50000"/>
                            <a:lumOff val="50000"/>
                          </a:schemeClr>
                        </a:solidFill>
                        <a:effectLst/>
                        <a:latin typeface="+mn-lt"/>
                        <a:ea typeface="Calibri" panose="020F0502020204030204" pitchFamily="34" charset="0"/>
                        <a:cs typeface="Calibri" panose="020F0502020204030204" pitchFamily="34"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algn="ctr">
                        <a:lnSpc>
                          <a:spcPct val="90000"/>
                        </a:lnSpc>
                        <a:spcBef>
                          <a:spcPts val="0"/>
                        </a:spcBef>
                        <a:spcAft>
                          <a:spcPts val="0"/>
                        </a:spcAft>
                      </a:pPr>
                      <a:r>
                        <a:rPr lang="en-US" sz="1600" b="0">
                          <a:gradFill>
                            <a:gsLst>
                              <a:gs pos="50000">
                                <a:schemeClr val="tx1"/>
                              </a:gs>
                              <a:gs pos="100000">
                                <a:schemeClr val="tx1"/>
                              </a:gs>
                            </a:gsLst>
                            <a:lin ang="0" scaled="1"/>
                          </a:gradFill>
                          <a:effectLst/>
                          <a:latin typeface="+mn-lt"/>
                          <a:ea typeface="Times New Roman" panose="02020603050405020304" pitchFamily="18" charset="0"/>
                          <a:cs typeface="Calibri" panose="020F0502020204030204" pitchFamily="34" charset="0"/>
                        </a:rPr>
                        <a:t>19 days</a:t>
                      </a:r>
                      <a:endParaRPr lang="en-US" sz="1600" b="0">
                        <a:gradFill>
                          <a:gsLst>
                            <a:gs pos="50000">
                              <a:schemeClr val="tx1"/>
                            </a:gs>
                            <a:gs pos="100000">
                              <a:schemeClr val="tx1"/>
                            </a:gs>
                          </a:gsLst>
                          <a:lin ang="0" scaled="1"/>
                        </a:gradFill>
                        <a:effectLst/>
                        <a:latin typeface="+mn-lt"/>
                        <a:ea typeface="Calibri" panose="020F0502020204030204" pitchFamily="34" charset="0"/>
                        <a:cs typeface="Times New Roman" panose="02020603050405020304" pitchFamily="18" charset="0"/>
                      </a:endParaRPr>
                    </a:p>
                  </a:txBody>
                  <a:tcPr marL="68571" marR="685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904109207"/>
                  </a:ext>
                </a:extLst>
              </a:tr>
            </a:tbl>
          </a:graphicData>
        </a:graphic>
      </p:graphicFrame>
      <p:sp>
        <p:nvSpPr>
          <p:cNvPr id="10" name="TextBox 9">
            <a:extLst>
              <a:ext uri="{FF2B5EF4-FFF2-40B4-BE49-F238E27FC236}">
                <a16:creationId xmlns:a16="http://schemas.microsoft.com/office/drawing/2014/main" id="{2E634687-A9D5-49C0-AACB-0F29CEDD3967}"/>
              </a:ext>
            </a:extLst>
          </p:cNvPr>
          <p:cNvSpPr txBox="1"/>
          <p:nvPr/>
        </p:nvSpPr>
        <p:spPr>
          <a:xfrm>
            <a:off x="479242" y="6246917"/>
            <a:ext cx="8785770" cy="300084"/>
          </a:xfrm>
          <a:prstGeom prst="rect">
            <a:avLst/>
          </a:prstGeom>
        </p:spPr>
        <p:txBody>
          <a:bodyPr vert="horz" wrap="square" lIns="0" tIns="0" rIns="0" bIns="0" rtlCol="0" anchor="b" anchorCtr="0">
            <a:noAutofit/>
          </a:bodyPr>
          <a:lstStyle>
            <a:lvl1pPr marR="0" lvl="0" indent="0" fontAlgn="auto">
              <a:lnSpc>
                <a:spcPts val="2400"/>
              </a:lnSpc>
              <a:spcBef>
                <a:spcPts val="0"/>
              </a:spcBef>
              <a:spcAft>
                <a:spcPts val="0"/>
              </a:spcAft>
              <a:buClrTx/>
              <a:buSzPct val="90000"/>
              <a:buFont typeface="Wingdings" panose="05000000000000000000" pitchFamily="2" charset="2"/>
              <a:buNone/>
              <a:tabLst/>
              <a:defRPr lang="en-US" sz="2000" spc="0" baseline="0" dirty="0">
                <a:gradFill>
                  <a:gsLst>
                    <a:gs pos="50000">
                      <a:schemeClr val="tx1"/>
                    </a:gs>
                    <a:gs pos="100000">
                      <a:schemeClr val="tx1"/>
                    </a:gs>
                  </a:gsLst>
                  <a:lin ang="0" scaled="1"/>
                </a:gradFill>
              </a:defRPr>
            </a:lvl1pPr>
            <a:lvl2pPr marL="228600" marR="0" indent="0" fontAlgn="auto">
              <a:lnSpc>
                <a:spcPct val="100000"/>
              </a:lnSpc>
              <a:spcBef>
                <a:spcPts val="0"/>
              </a:spcBef>
              <a:spcAft>
                <a:spcPts val="0"/>
              </a:spcAft>
              <a:buClrTx/>
              <a:buSzPct val="90000"/>
              <a:buFont typeface="Wingdings" panose="05000000000000000000" pitchFamily="2" charset="2"/>
              <a:buNone/>
              <a:tabLst/>
              <a:defRPr sz="2000" spc="0" baseline="0"/>
            </a:lvl2pPr>
            <a:lvl3pPr marL="457200" marR="0" indent="0" fontAlgn="auto">
              <a:lnSpc>
                <a:spcPct val="100000"/>
              </a:lnSpc>
              <a:spcBef>
                <a:spcPts val="0"/>
              </a:spcBef>
              <a:spcAft>
                <a:spcPts val="0"/>
              </a:spcAft>
              <a:buClrTx/>
              <a:buSzPct val="90000"/>
              <a:buFont typeface="Wingdings" panose="05000000000000000000" pitchFamily="2" charset="2"/>
              <a:buNone/>
              <a:tabLst/>
              <a:defRPr spc="0" baseline="0">
                <a:solidFill>
                  <a:schemeClr val="tx2"/>
                </a:solidFill>
                <a:latin typeface="+mj-lt"/>
              </a:defRPr>
            </a:lvl3pPr>
            <a:lvl4pPr marL="685800" marR="0" indent="0" fontAlgn="auto">
              <a:lnSpc>
                <a:spcPct val="100000"/>
              </a:lnSpc>
              <a:spcBef>
                <a:spcPts val="0"/>
              </a:spcBef>
              <a:spcAft>
                <a:spcPts val="0"/>
              </a:spcAft>
              <a:buClrTx/>
              <a:buSzPct val="90000"/>
              <a:buFont typeface="Wingdings" panose="05000000000000000000" pitchFamily="2" charset="2"/>
              <a:buNone/>
              <a:tabLst/>
              <a:defRPr spc="0" baseline="0"/>
            </a:lvl4pPr>
            <a:lvl5pPr marL="914400" marR="0" indent="0" fontAlgn="auto">
              <a:lnSpc>
                <a:spcPct val="100000"/>
              </a:lnSpc>
              <a:spcBef>
                <a:spcPts val="0"/>
              </a:spcBef>
              <a:spcAft>
                <a:spcPts val="0"/>
              </a:spcAft>
              <a:buClrTx/>
              <a:buSzPct val="90000"/>
              <a:buFont typeface="Wingdings" panose="05000000000000000000" pitchFamily="2" charset="2"/>
              <a:buNone/>
              <a:tabLst/>
              <a:defRPr sz="1200" b="1" spc="0" baseline="0"/>
            </a:lvl5pPr>
            <a:lvl6pPr marL="2331854" indent="0">
              <a:spcBef>
                <a:spcPct val="20000"/>
              </a:spcBef>
              <a:buFont typeface="Arial" pitchFamily="34" charset="0"/>
              <a:buNone/>
              <a:defRPr sz="2000"/>
            </a:lvl6pPr>
            <a:lvl7pPr marL="0" indent="0">
              <a:lnSpc>
                <a:spcPct val="100000"/>
              </a:lnSpc>
              <a:spcBef>
                <a:spcPts val="0"/>
              </a:spcBef>
              <a:spcAft>
                <a:spcPts val="0"/>
              </a:spcAft>
              <a:buFont typeface="Arial" pitchFamily="34" charset="0"/>
              <a:buNone/>
              <a:defRPr sz="12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32649"/>
            <a:r>
              <a:rPr lang="en-US" sz="1050">
                <a:gradFill>
                  <a:gsLst>
                    <a:gs pos="50000">
                      <a:srgbClr val="FFFFFF">
                        <a:lumMod val="50000"/>
                      </a:srgbClr>
                    </a:gs>
                    <a:gs pos="100000">
                      <a:srgbClr val="FFFFFF">
                        <a:lumMod val="50000"/>
                      </a:srgbClr>
                    </a:gs>
                  </a:gsLst>
                  <a:lin ang="0" scaled="1"/>
                </a:gradFill>
                <a:latin typeface="Segoe UI"/>
              </a:rPr>
              <a:t>Note: the table is based on 100% available network bandwidth</a:t>
            </a:r>
          </a:p>
        </p:txBody>
      </p:sp>
      <p:sp>
        <p:nvSpPr>
          <p:cNvPr id="11" name="TextBox 10">
            <a:extLst>
              <a:ext uri="{FF2B5EF4-FFF2-40B4-BE49-F238E27FC236}">
                <a16:creationId xmlns:a16="http://schemas.microsoft.com/office/drawing/2014/main" id="{CB676A42-476E-44E9-9A24-2A9DB070117D}"/>
              </a:ext>
            </a:extLst>
          </p:cNvPr>
          <p:cNvSpPr txBox="1"/>
          <p:nvPr/>
        </p:nvSpPr>
        <p:spPr>
          <a:xfrm>
            <a:off x="465079" y="5782971"/>
            <a:ext cx="9571403" cy="374377"/>
          </a:xfrm>
          <a:prstGeom prst="rect">
            <a:avLst/>
          </a:prstGeom>
        </p:spPr>
        <p:txBody>
          <a:bodyPr vert="horz" wrap="square" lIns="0" tIns="0" rIns="0" bIns="0" rtlCol="0" anchor="b" anchorCtr="0">
            <a:noAutofit/>
          </a:bodyPr>
          <a:lstStyle>
            <a:lvl1pPr marR="0" lvl="0" indent="0" fontAlgn="auto">
              <a:lnSpc>
                <a:spcPts val="2400"/>
              </a:lnSpc>
              <a:spcBef>
                <a:spcPts val="0"/>
              </a:spcBef>
              <a:spcAft>
                <a:spcPts val="0"/>
              </a:spcAft>
              <a:buClrTx/>
              <a:buSzPct val="90000"/>
              <a:buFont typeface="Wingdings" panose="05000000000000000000" pitchFamily="2" charset="2"/>
              <a:buNone/>
              <a:tabLst/>
              <a:defRPr lang="en-US" sz="2000" spc="0" baseline="0" dirty="0">
                <a:gradFill>
                  <a:gsLst>
                    <a:gs pos="50000">
                      <a:schemeClr val="tx1"/>
                    </a:gs>
                    <a:gs pos="100000">
                      <a:schemeClr val="tx1"/>
                    </a:gs>
                  </a:gsLst>
                  <a:lin ang="0" scaled="1"/>
                </a:gradFill>
              </a:defRPr>
            </a:lvl1pPr>
            <a:lvl2pPr marL="228600" marR="0" indent="0" fontAlgn="auto">
              <a:lnSpc>
                <a:spcPct val="100000"/>
              </a:lnSpc>
              <a:spcBef>
                <a:spcPts val="0"/>
              </a:spcBef>
              <a:spcAft>
                <a:spcPts val="0"/>
              </a:spcAft>
              <a:buClrTx/>
              <a:buSzPct val="90000"/>
              <a:buFont typeface="Wingdings" panose="05000000000000000000" pitchFamily="2" charset="2"/>
              <a:buNone/>
              <a:tabLst/>
              <a:defRPr sz="2000" spc="0" baseline="0"/>
            </a:lvl2pPr>
            <a:lvl3pPr marL="457200" marR="0" indent="0" fontAlgn="auto">
              <a:lnSpc>
                <a:spcPct val="100000"/>
              </a:lnSpc>
              <a:spcBef>
                <a:spcPts val="0"/>
              </a:spcBef>
              <a:spcAft>
                <a:spcPts val="0"/>
              </a:spcAft>
              <a:buClrTx/>
              <a:buSzPct val="90000"/>
              <a:buFont typeface="Wingdings" panose="05000000000000000000" pitchFamily="2" charset="2"/>
              <a:buNone/>
              <a:tabLst/>
              <a:defRPr spc="0" baseline="0">
                <a:solidFill>
                  <a:schemeClr val="tx2"/>
                </a:solidFill>
                <a:latin typeface="+mj-lt"/>
              </a:defRPr>
            </a:lvl3pPr>
            <a:lvl4pPr marL="685800" marR="0" indent="0" fontAlgn="auto">
              <a:lnSpc>
                <a:spcPct val="100000"/>
              </a:lnSpc>
              <a:spcBef>
                <a:spcPts val="0"/>
              </a:spcBef>
              <a:spcAft>
                <a:spcPts val="0"/>
              </a:spcAft>
              <a:buClrTx/>
              <a:buSzPct val="90000"/>
              <a:buFont typeface="Wingdings" panose="05000000000000000000" pitchFamily="2" charset="2"/>
              <a:buNone/>
              <a:tabLst/>
              <a:defRPr spc="0" baseline="0"/>
            </a:lvl4pPr>
            <a:lvl5pPr marL="914400" marR="0" indent="0" fontAlgn="auto">
              <a:lnSpc>
                <a:spcPct val="100000"/>
              </a:lnSpc>
              <a:spcBef>
                <a:spcPts val="0"/>
              </a:spcBef>
              <a:spcAft>
                <a:spcPts val="0"/>
              </a:spcAft>
              <a:buClrTx/>
              <a:buSzPct val="90000"/>
              <a:buFont typeface="Wingdings" panose="05000000000000000000" pitchFamily="2" charset="2"/>
              <a:buNone/>
              <a:tabLst/>
              <a:defRPr sz="1200" b="1" spc="0" baseline="0"/>
            </a:lvl5pPr>
            <a:lvl6pPr marL="2331854" indent="0">
              <a:spcBef>
                <a:spcPct val="20000"/>
              </a:spcBef>
              <a:buFont typeface="Arial" pitchFamily="34" charset="0"/>
              <a:buNone/>
              <a:defRPr sz="2000"/>
            </a:lvl6pPr>
            <a:lvl7pPr marL="0" indent="0">
              <a:lnSpc>
                <a:spcPct val="100000"/>
              </a:lnSpc>
              <a:spcBef>
                <a:spcPts val="0"/>
              </a:spcBef>
              <a:spcAft>
                <a:spcPts val="0"/>
              </a:spcAft>
              <a:buFont typeface="Arial" pitchFamily="34" charset="0"/>
              <a:buNone/>
              <a:defRPr sz="12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ctr" defTabSz="932649"/>
            <a:r>
              <a:rPr lang="en-US">
                <a:gradFill>
                  <a:gsLst>
                    <a:gs pos="50000">
                      <a:srgbClr val="3C3C41"/>
                    </a:gs>
                    <a:gs pos="100000">
                      <a:srgbClr val="3C3C41"/>
                    </a:gs>
                  </a:gsLst>
                  <a:lin ang="0" scaled="1"/>
                </a:gradFill>
                <a:latin typeface="Segoe UI"/>
              </a:rPr>
              <a:t>Use a Data Box when data volume exceeds network capacity</a:t>
            </a:r>
          </a:p>
        </p:txBody>
      </p:sp>
      <p:graphicFrame>
        <p:nvGraphicFramePr>
          <p:cNvPr id="3" name="Table 2">
            <a:extLst>
              <a:ext uri="{FF2B5EF4-FFF2-40B4-BE49-F238E27FC236}">
                <a16:creationId xmlns:a16="http://schemas.microsoft.com/office/drawing/2014/main" id="{BC7256BB-E24E-48CF-999A-C6D8330CDB1F}"/>
              </a:ext>
            </a:extLst>
          </p:cNvPr>
          <p:cNvGraphicFramePr>
            <a:graphicFrameLocks noGrp="1"/>
          </p:cNvGraphicFramePr>
          <p:nvPr/>
        </p:nvGraphicFramePr>
        <p:xfrm>
          <a:off x="10036481" y="1190919"/>
          <a:ext cx="2093577" cy="1706820"/>
        </p:xfrm>
        <a:graphic>
          <a:graphicData uri="http://schemas.openxmlformats.org/drawingml/2006/table">
            <a:tbl>
              <a:tblPr firstRow="1" bandRow="1">
                <a:tableStyleId>{5C22544A-7EE6-4342-B048-85BDC9FD1C3A}</a:tableStyleId>
              </a:tblPr>
              <a:tblGrid>
                <a:gridCol w="2093577">
                  <a:extLst>
                    <a:ext uri="{9D8B030D-6E8A-4147-A177-3AD203B41FA5}">
                      <a16:colId xmlns:a16="http://schemas.microsoft.com/office/drawing/2014/main" val="2816859241"/>
                    </a:ext>
                  </a:extLst>
                </a:gridCol>
              </a:tblGrid>
              <a:tr h="365713">
                <a:tc>
                  <a:txBody>
                    <a:bodyPr/>
                    <a:lstStyle/>
                    <a:p>
                      <a:r>
                        <a:rPr lang="en-US" sz="1800">
                          <a:solidFill>
                            <a:schemeClr val="accent3"/>
                          </a:solidFill>
                        </a:rPr>
                        <a:t>Key</a:t>
                      </a:r>
                    </a:p>
                  </a:txBody>
                  <a:tcPr marL="91428" marR="91428" marT="45714" marB="45714"/>
                </a:tc>
                <a:extLst>
                  <a:ext uri="{0D108BD9-81ED-4DB2-BD59-A6C34878D82A}">
                    <a16:rowId xmlns:a16="http://schemas.microsoft.com/office/drawing/2014/main" val="874097859"/>
                  </a:ext>
                </a:extLst>
              </a:tr>
              <a:tr h="335237">
                <a:tc>
                  <a:txBody>
                    <a:bodyPr/>
                    <a:lstStyle/>
                    <a:p>
                      <a:r>
                        <a:rPr lang="en-US" sz="1600"/>
                        <a:t>Use the network</a:t>
                      </a:r>
                    </a:p>
                  </a:txBody>
                  <a:tcPr marL="91428" marR="91428" marT="45714" marB="45714">
                    <a:solidFill>
                      <a:schemeClr val="tx1">
                        <a:lumMod val="20000"/>
                        <a:lumOff val="80000"/>
                      </a:schemeClr>
                    </a:solidFill>
                  </a:tcPr>
                </a:tc>
                <a:extLst>
                  <a:ext uri="{0D108BD9-81ED-4DB2-BD59-A6C34878D82A}">
                    <a16:rowId xmlns:a16="http://schemas.microsoft.com/office/drawing/2014/main" val="851060826"/>
                  </a:ext>
                </a:extLst>
              </a:tr>
              <a:tr h="335237">
                <a:tc>
                  <a:txBody>
                    <a:bodyPr/>
                    <a:lstStyle/>
                    <a:p>
                      <a:r>
                        <a:rPr lang="en-US" sz="1600">
                          <a:solidFill>
                            <a:schemeClr val="accent3">
                              <a:lumMod val="25000"/>
                              <a:lumOff val="75000"/>
                            </a:schemeClr>
                          </a:solidFill>
                        </a:rPr>
                        <a:t>Use Data Box Disk</a:t>
                      </a:r>
                    </a:p>
                  </a:txBody>
                  <a:tcPr marL="91428" marR="91428" marT="45714" marB="45714">
                    <a:solidFill>
                      <a:schemeClr val="tx2">
                        <a:lumMod val="20000"/>
                        <a:lumOff val="80000"/>
                      </a:schemeClr>
                    </a:solidFill>
                  </a:tcPr>
                </a:tc>
                <a:extLst>
                  <a:ext uri="{0D108BD9-81ED-4DB2-BD59-A6C34878D82A}">
                    <a16:rowId xmlns:a16="http://schemas.microsoft.com/office/drawing/2014/main" val="2650910587"/>
                  </a:ext>
                </a:extLst>
              </a:tr>
              <a:tr h="335237">
                <a:tc>
                  <a:txBody>
                    <a:bodyPr/>
                    <a:lstStyle/>
                    <a:p>
                      <a:r>
                        <a:rPr lang="en-US" sz="1600">
                          <a:solidFill>
                            <a:schemeClr val="accent3">
                              <a:lumMod val="50000"/>
                              <a:lumOff val="50000"/>
                            </a:schemeClr>
                          </a:solidFill>
                        </a:rPr>
                        <a:t>Use Data Box</a:t>
                      </a:r>
                    </a:p>
                  </a:txBody>
                  <a:tcPr marL="91428" marR="91428" marT="45714" marB="45714">
                    <a:solidFill>
                      <a:schemeClr val="accent3">
                        <a:lumMod val="10000"/>
                        <a:lumOff val="90000"/>
                      </a:schemeClr>
                    </a:solidFill>
                  </a:tcPr>
                </a:tc>
                <a:extLst>
                  <a:ext uri="{0D108BD9-81ED-4DB2-BD59-A6C34878D82A}">
                    <a16:rowId xmlns:a16="http://schemas.microsoft.com/office/drawing/2014/main" val="1280701531"/>
                  </a:ext>
                </a:extLst>
              </a:tr>
              <a:tr h="335237">
                <a:tc>
                  <a:txBody>
                    <a:bodyPr/>
                    <a:lstStyle/>
                    <a:p>
                      <a:r>
                        <a:rPr lang="en-US" sz="1600">
                          <a:solidFill>
                            <a:schemeClr val="accent3">
                              <a:lumMod val="50000"/>
                              <a:lumOff val="50000"/>
                            </a:schemeClr>
                          </a:solidFill>
                        </a:rPr>
                        <a:t>Use Data Box Heavy</a:t>
                      </a:r>
                    </a:p>
                  </a:txBody>
                  <a:tcPr marL="91428" marR="91428" marT="45714" marB="45714">
                    <a:solidFill>
                      <a:schemeClr val="accent5">
                        <a:lumMod val="40000"/>
                        <a:lumOff val="60000"/>
                      </a:schemeClr>
                    </a:solidFill>
                  </a:tcPr>
                </a:tc>
                <a:extLst>
                  <a:ext uri="{0D108BD9-81ED-4DB2-BD59-A6C34878D82A}">
                    <a16:rowId xmlns:a16="http://schemas.microsoft.com/office/drawing/2014/main" val="64085005"/>
                  </a:ext>
                </a:extLst>
              </a:tr>
            </a:tbl>
          </a:graphicData>
        </a:graphic>
      </p:graphicFrame>
    </p:spTree>
    <p:extLst>
      <p:ext uri="{BB962C8B-B14F-4D97-AF65-F5344CB8AC3E}">
        <p14:creationId xmlns:p14="http://schemas.microsoft.com/office/powerpoint/2010/main" val="39986381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95F95AD-F726-4781-B7C6-667D17F61401}"/>
              </a:ext>
            </a:extLst>
          </p:cNvPr>
          <p:cNvGrpSpPr/>
          <p:nvPr/>
        </p:nvGrpSpPr>
        <p:grpSpPr>
          <a:xfrm>
            <a:off x="7441247" y="2206871"/>
            <a:ext cx="4578243" cy="1171545"/>
            <a:chOff x="6988566" y="2207109"/>
            <a:chExt cx="5032457" cy="1776730"/>
          </a:xfrm>
        </p:grpSpPr>
        <p:sp>
          <p:nvSpPr>
            <p:cNvPr id="27" name="Rectangle 26">
              <a:extLst>
                <a:ext uri="{FF2B5EF4-FFF2-40B4-BE49-F238E27FC236}">
                  <a16:creationId xmlns:a16="http://schemas.microsoft.com/office/drawing/2014/main" id="{26AE96F3-FD7E-4D7A-955A-F94B573122FE}"/>
                </a:ext>
              </a:extLst>
            </p:cNvPr>
            <p:cNvSpPr/>
            <p:nvPr/>
          </p:nvSpPr>
          <p:spPr bwMode="auto">
            <a:xfrm>
              <a:off x="6988566" y="2207109"/>
              <a:ext cx="5020872" cy="1776730"/>
            </a:xfrm>
            <a:prstGeom prst="rect">
              <a:avLst/>
            </a:prstGeom>
            <a:solidFill>
              <a:schemeClr val="bg1">
                <a:lumMod val="85000"/>
              </a:schemeClr>
            </a:solidFill>
            <a:ln w="952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r>
                <a:rPr lang="en-US" sz="1600">
                  <a:solidFill>
                    <a:sysClr val="windowText" lastClr="000000"/>
                  </a:solidFill>
                  <a:latin typeface="Segoe UI"/>
                </a:rPr>
                <a:t>USB 3.1 SSD disks</a:t>
              </a:r>
            </a:p>
            <a:p>
              <a:pPr algn="ctr" defTabSz="932379" fontAlgn="base">
                <a:spcBef>
                  <a:spcPct val="0"/>
                </a:spcBef>
                <a:spcAft>
                  <a:spcPct val="0"/>
                </a:spcAft>
              </a:pPr>
              <a:r>
                <a:rPr lang="en-US" sz="1600">
                  <a:solidFill>
                    <a:sysClr val="windowText" lastClr="000000"/>
                  </a:solidFill>
                  <a:latin typeface="Segoe UI"/>
                </a:rPr>
                <a:t>Order up to 5 in each pack</a:t>
              </a:r>
            </a:p>
          </p:txBody>
        </p:sp>
        <p:sp>
          <p:nvSpPr>
            <p:cNvPr id="28" name="Rectangle 27">
              <a:extLst>
                <a:ext uri="{FF2B5EF4-FFF2-40B4-BE49-F238E27FC236}">
                  <a16:creationId xmlns:a16="http://schemas.microsoft.com/office/drawing/2014/main" id="{0A589825-BBCD-40A7-8C0D-5F8FF2CDCEA2}"/>
                </a:ext>
              </a:extLst>
            </p:cNvPr>
            <p:cNvSpPr/>
            <p:nvPr/>
          </p:nvSpPr>
          <p:spPr bwMode="auto">
            <a:xfrm>
              <a:off x="6988566" y="2207109"/>
              <a:ext cx="1600200" cy="1773936"/>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algn="ctr" defTabSz="932379" fontAlgn="base">
                <a:lnSpc>
                  <a:spcPct val="90000"/>
                </a:lnSpc>
                <a:spcBef>
                  <a:spcPct val="0"/>
                </a:spcBef>
                <a:spcAft>
                  <a:spcPct val="0"/>
                </a:spcAft>
              </a:pPr>
              <a:endParaRPr lang="en-US" sz="2000">
                <a:gradFill>
                  <a:gsLst>
                    <a:gs pos="23466">
                      <a:srgbClr val="3C3C41"/>
                    </a:gs>
                    <a:gs pos="56000">
                      <a:srgbClr val="3C3C41"/>
                    </a:gs>
                  </a:gsLst>
                  <a:lin ang="0" scaled="1"/>
                </a:gradFill>
                <a:latin typeface="Segoe UI"/>
              </a:endParaRPr>
            </a:p>
          </p:txBody>
        </p:sp>
        <p:sp>
          <p:nvSpPr>
            <p:cNvPr id="30" name="Rectangle 29">
              <a:extLst>
                <a:ext uri="{FF2B5EF4-FFF2-40B4-BE49-F238E27FC236}">
                  <a16:creationId xmlns:a16="http://schemas.microsoft.com/office/drawing/2014/main" id="{9F336B37-FB28-40C8-8571-EC1D28CB400A}"/>
                </a:ext>
              </a:extLst>
            </p:cNvPr>
            <p:cNvSpPr/>
            <p:nvPr/>
          </p:nvSpPr>
          <p:spPr bwMode="auto">
            <a:xfrm>
              <a:off x="8704694" y="2207109"/>
              <a:ext cx="1600200" cy="1773936"/>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algn="ctr" defTabSz="932379" fontAlgn="base">
                <a:lnSpc>
                  <a:spcPct val="90000"/>
                </a:lnSpc>
                <a:spcBef>
                  <a:spcPct val="0"/>
                </a:spcBef>
                <a:spcAft>
                  <a:spcPct val="0"/>
                </a:spcAft>
              </a:pPr>
              <a:endParaRPr lang="en-US" sz="2000">
                <a:gradFill>
                  <a:gsLst>
                    <a:gs pos="23466">
                      <a:srgbClr val="3C3C41"/>
                    </a:gs>
                    <a:gs pos="56000">
                      <a:srgbClr val="3C3C41"/>
                    </a:gs>
                  </a:gsLst>
                  <a:lin ang="0" scaled="1"/>
                </a:gradFill>
                <a:latin typeface="Segoe UI"/>
              </a:endParaRPr>
            </a:p>
          </p:txBody>
        </p:sp>
        <p:sp>
          <p:nvSpPr>
            <p:cNvPr id="33" name="Rectangle 32">
              <a:extLst>
                <a:ext uri="{FF2B5EF4-FFF2-40B4-BE49-F238E27FC236}">
                  <a16:creationId xmlns:a16="http://schemas.microsoft.com/office/drawing/2014/main" id="{A93AF23B-3F0E-4BB2-99D5-68AC4C05F290}"/>
                </a:ext>
              </a:extLst>
            </p:cNvPr>
            <p:cNvSpPr/>
            <p:nvPr/>
          </p:nvSpPr>
          <p:spPr bwMode="auto">
            <a:xfrm>
              <a:off x="10420823" y="2207109"/>
              <a:ext cx="1600200" cy="1773936"/>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algn="ctr" defTabSz="932379" fontAlgn="base">
                <a:lnSpc>
                  <a:spcPct val="90000"/>
                </a:lnSpc>
                <a:spcBef>
                  <a:spcPct val="0"/>
                </a:spcBef>
                <a:spcAft>
                  <a:spcPct val="0"/>
                </a:spcAft>
              </a:pPr>
              <a:endParaRPr lang="en-US" sz="2000">
                <a:gradFill>
                  <a:gsLst>
                    <a:gs pos="23466">
                      <a:srgbClr val="3C3C41"/>
                    </a:gs>
                    <a:gs pos="56000">
                      <a:srgbClr val="3C3C41"/>
                    </a:gs>
                  </a:gsLst>
                  <a:lin ang="0" scaled="1"/>
                </a:gradFill>
                <a:latin typeface="Segoe UI"/>
              </a:endParaRPr>
            </a:p>
          </p:txBody>
        </p:sp>
      </p:grpSp>
      <p:grpSp>
        <p:nvGrpSpPr>
          <p:cNvPr id="59" name="Group 58">
            <a:extLst>
              <a:ext uri="{FF2B5EF4-FFF2-40B4-BE49-F238E27FC236}">
                <a16:creationId xmlns:a16="http://schemas.microsoft.com/office/drawing/2014/main" id="{1611E0FB-92F0-4523-AD40-9F27FFCFFD85}"/>
              </a:ext>
            </a:extLst>
          </p:cNvPr>
          <p:cNvGrpSpPr/>
          <p:nvPr/>
        </p:nvGrpSpPr>
        <p:grpSpPr>
          <a:xfrm>
            <a:off x="7441247" y="3534682"/>
            <a:ext cx="4566658" cy="2508857"/>
            <a:chOff x="6988564" y="4184301"/>
            <a:chExt cx="5020874" cy="1776730"/>
          </a:xfrm>
        </p:grpSpPr>
        <p:sp>
          <p:nvSpPr>
            <p:cNvPr id="61" name="Rectangle 60">
              <a:extLst>
                <a:ext uri="{FF2B5EF4-FFF2-40B4-BE49-F238E27FC236}">
                  <a16:creationId xmlns:a16="http://schemas.microsoft.com/office/drawing/2014/main" id="{7632FACE-DBE6-4AF2-BD57-5C242EE0AF67}"/>
                </a:ext>
              </a:extLst>
            </p:cNvPr>
            <p:cNvSpPr/>
            <p:nvPr/>
          </p:nvSpPr>
          <p:spPr bwMode="auto">
            <a:xfrm>
              <a:off x="6988566" y="4184301"/>
              <a:ext cx="5020872" cy="1776730"/>
            </a:xfrm>
            <a:prstGeom prst="rect">
              <a:avLst/>
            </a:prstGeom>
            <a:solidFill>
              <a:schemeClr val="bg1">
                <a:lumMod val="85000"/>
              </a:schemeClr>
            </a:solidFill>
            <a:ln w="952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r>
                <a:rPr lang="en-US" sz="1600">
                  <a:solidFill>
                    <a:sysClr val="windowText" lastClr="000000"/>
                  </a:solidFill>
                  <a:latin typeface="Segoe UI"/>
                </a:rPr>
                <a:t>Ruggedized, self-contained appliances</a:t>
              </a:r>
            </a:p>
          </p:txBody>
        </p:sp>
        <p:sp>
          <p:nvSpPr>
            <p:cNvPr id="62" name="Rectangle 61">
              <a:extLst>
                <a:ext uri="{FF2B5EF4-FFF2-40B4-BE49-F238E27FC236}">
                  <a16:creationId xmlns:a16="http://schemas.microsoft.com/office/drawing/2014/main" id="{1F862CAE-A148-44E1-AC57-85A7478E66B5}"/>
                </a:ext>
              </a:extLst>
            </p:cNvPr>
            <p:cNvSpPr/>
            <p:nvPr/>
          </p:nvSpPr>
          <p:spPr bwMode="auto">
            <a:xfrm>
              <a:off x="6988564" y="4184301"/>
              <a:ext cx="2514600" cy="1773936"/>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algn="ctr" defTabSz="932379" fontAlgn="base">
                <a:lnSpc>
                  <a:spcPct val="90000"/>
                </a:lnSpc>
                <a:spcBef>
                  <a:spcPct val="0"/>
                </a:spcBef>
                <a:spcAft>
                  <a:spcPct val="0"/>
                </a:spcAft>
              </a:pPr>
              <a:endParaRPr lang="en-US" sz="2000">
                <a:gradFill>
                  <a:gsLst>
                    <a:gs pos="23466">
                      <a:srgbClr val="3C3C41"/>
                    </a:gs>
                    <a:gs pos="56000">
                      <a:srgbClr val="3C3C41"/>
                    </a:gs>
                  </a:gsLst>
                  <a:lin ang="0" scaled="1"/>
                </a:gradFill>
                <a:latin typeface="Segoe UI"/>
              </a:endParaRPr>
            </a:p>
          </p:txBody>
        </p:sp>
        <p:sp>
          <p:nvSpPr>
            <p:cNvPr id="63" name="Rectangle 62">
              <a:extLst>
                <a:ext uri="{FF2B5EF4-FFF2-40B4-BE49-F238E27FC236}">
                  <a16:creationId xmlns:a16="http://schemas.microsoft.com/office/drawing/2014/main" id="{0364A91F-BAAA-46BF-9776-8C64BDD8C2BD}"/>
                </a:ext>
              </a:extLst>
            </p:cNvPr>
            <p:cNvSpPr/>
            <p:nvPr/>
          </p:nvSpPr>
          <p:spPr bwMode="auto">
            <a:xfrm>
              <a:off x="9494838" y="4184301"/>
              <a:ext cx="2514600" cy="1773936"/>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algn="ctr" defTabSz="932379" fontAlgn="base">
                <a:lnSpc>
                  <a:spcPct val="90000"/>
                </a:lnSpc>
                <a:spcBef>
                  <a:spcPct val="0"/>
                </a:spcBef>
                <a:spcAft>
                  <a:spcPct val="0"/>
                </a:spcAft>
              </a:pPr>
              <a:endParaRPr lang="en-US" sz="2000">
                <a:gradFill>
                  <a:gsLst>
                    <a:gs pos="23466">
                      <a:srgbClr val="3C3C41"/>
                    </a:gs>
                    <a:gs pos="56000">
                      <a:srgbClr val="3C3C41"/>
                    </a:gs>
                  </a:gsLst>
                  <a:lin ang="0" scaled="1"/>
                </a:gradFill>
                <a:latin typeface="Segoe UI"/>
              </a:endParaRPr>
            </a:p>
          </p:txBody>
        </p:sp>
      </p:grpSp>
      <p:sp>
        <p:nvSpPr>
          <p:cNvPr id="2" name="Title 1">
            <a:extLst>
              <a:ext uri="{FF2B5EF4-FFF2-40B4-BE49-F238E27FC236}">
                <a16:creationId xmlns:a16="http://schemas.microsoft.com/office/drawing/2014/main" id="{10358C42-A9B0-4B59-AC8F-3F7019545F40}"/>
              </a:ext>
            </a:extLst>
          </p:cNvPr>
          <p:cNvSpPr>
            <a:spLocks noGrp="1"/>
          </p:cNvSpPr>
          <p:nvPr>
            <p:ph type="title"/>
          </p:nvPr>
        </p:nvSpPr>
        <p:spPr>
          <a:xfrm>
            <a:off x="465080" y="633144"/>
            <a:ext cx="11531715" cy="411110"/>
          </a:xfrm>
        </p:spPr>
        <p:txBody>
          <a:bodyPr/>
          <a:lstStyle/>
          <a:p>
            <a:r>
              <a:rPr lang="en-US"/>
              <a:t>Azure Data Box: offline transfer options</a:t>
            </a:r>
          </a:p>
        </p:txBody>
      </p:sp>
      <p:sp>
        <p:nvSpPr>
          <p:cNvPr id="16" name="TextBox 15">
            <a:extLst>
              <a:ext uri="{FF2B5EF4-FFF2-40B4-BE49-F238E27FC236}">
                <a16:creationId xmlns:a16="http://schemas.microsoft.com/office/drawing/2014/main" id="{65058C12-1C20-41EC-8F31-A0B071D08FAB}"/>
              </a:ext>
            </a:extLst>
          </p:cNvPr>
          <p:cNvSpPr txBox="1"/>
          <p:nvPr/>
        </p:nvSpPr>
        <p:spPr>
          <a:xfrm>
            <a:off x="4663710" y="1741822"/>
            <a:ext cx="2323963" cy="457142"/>
          </a:xfrm>
          <a:prstGeom prst="rect">
            <a:avLst/>
          </a:prstGeom>
          <a:noFill/>
          <a:effectLst/>
        </p:spPr>
        <p:txBody>
          <a:bodyPr vert="horz" wrap="square" lIns="0" tIns="0" rIns="0" bIns="0" rtlCol="0" anchor="ctr" anchorCtr="0">
            <a:noAutofit/>
          </a:bodyPr>
          <a:lstStyle/>
          <a:p>
            <a:pPr algn="ctr" defTabSz="932649"/>
            <a:r>
              <a:rPr lang="en-US" sz="2000">
                <a:gradFill>
                  <a:gsLst>
                    <a:gs pos="23466">
                      <a:srgbClr val="3C3C41"/>
                    </a:gs>
                    <a:gs pos="56000">
                      <a:srgbClr val="3C3C41"/>
                    </a:gs>
                  </a:gsLst>
                  <a:lin ang="0" scaled="1"/>
                </a:gradFill>
                <a:latin typeface="Segoe UI Semibold"/>
              </a:rPr>
              <a:t>CAPACITY</a:t>
            </a:r>
          </a:p>
        </p:txBody>
      </p:sp>
      <p:sp>
        <p:nvSpPr>
          <p:cNvPr id="20" name="TextBox 19">
            <a:extLst>
              <a:ext uri="{FF2B5EF4-FFF2-40B4-BE49-F238E27FC236}">
                <a16:creationId xmlns:a16="http://schemas.microsoft.com/office/drawing/2014/main" id="{2C0D7F87-591F-4AFA-85E2-A6827A6C9FB2}"/>
              </a:ext>
            </a:extLst>
          </p:cNvPr>
          <p:cNvSpPr txBox="1"/>
          <p:nvPr/>
        </p:nvSpPr>
        <p:spPr>
          <a:xfrm>
            <a:off x="6987675" y="1741822"/>
            <a:ext cx="5031815" cy="457142"/>
          </a:xfrm>
          <a:prstGeom prst="rect">
            <a:avLst/>
          </a:prstGeom>
          <a:noFill/>
          <a:effectLst/>
        </p:spPr>
        <p:txBody>
          <a:bodyPr vert="horz" wrap="square" lIns="0" tIns="0" rIns="0" bIns="0" rtlCol="0" anchor="ctr" anchorCtr="0">
            <a:noAutofit/>
          </a:bodyPr>
          <a:lstStyle/>
          <a:p>
            <a:pPr algn="ctr" defTabSz="932649"/>
            <a:r>
              <a:rPr lang="en-US" sz="2000">
                <a:gradFill>
                  <a:gsLst>
                    <a:gs pos="23466">
                      <a:srgbClr val="3C3C41"/>
                    </a:gs>
                    <a:gs pos="56000">
                      <a:srgbClr val="3C3C41"/>
                    </a:gs>
                  </a:gsLst>
                  <a:lin ang="0" scaled="1"/>
                </a:gradFill>
                <a:latin typeface="Segoe UI Semibold"/>
              </a:rPr>
              <a:t>DESCRIPTION</a:t>
            </a:r>
          </a:p>
        </p:txBody>
      </p:sp>
      <p:sp>
        <p:nvSpPr>
          <p:cNvPr id="35" name="TextBox 34">
            <a:extLst>
              <a:ext uri="{FF2B5EF4-FFF2-40B4-BE49-F238E27FC236}">
                <a16:creationId xmlns:a16="http://schemas.microsoft.com/office/drawing/2014/main" id="{9BCB7137-D4B9-4BBD-B21A-5E4C9F10BA5A}"/>
              </a:ext>
            </a:extLst>
          </p:cNvPr>
          <p:cNvSpPr txBox="1"/>
          <p:nvPr/>
        </p:nvSpPr>
        <p:spPr>
          <a:xfrm>
            <a:off x="1" y="1741822"/>
            <a:ext cx="4388877" cy="457142"/>
          </a:xfrm>
          <a:prstGeom prst="rect">
            <a:avLst/>
          </a:prstGeom>
          <a:noFill/>
          <a:effectLst/>
        </p:spPr>
        <p:txBody>
          <a:bodyPr vert="horz" wrap="square" lIns="0" tIns="0" rIns="0" bIns="0" rtlCol="0" anchor="ctr" anchorCtr="0">
            <a:noAutofit/>
          </a:bodyPr>
          <a:lstStyle/>
          <a:p>
            <a:pPr algn="ctr" defTabSz="932649"/>
            <a:r>
              <a:rPr lang="en-US" sz="2000">
                <a:gradFill>
                  <a:gsLst>
                    <a:gs pos="23466">
                      <a:srgbClr val="3C3C41"/>
                    </a:gs>
                    <a:gs pos="56000">
                      <a:srgbClr val="3C3C41"/>
                    </a:gs>
                  </a:gsLst>
                  <a:lin ang="0" scaled="1"/>
                </a:gradFill>
                <a:latin typeface="Segoe UI Semibold"/>
              </a:rPr>
              <a:t>PRODUCTS</a:t>
            </a:r>
          </a:p>
        </p:txBody>
      </p:sp>
      <p:sp>
        <p:nvSpPr>
          <p:cNvPr id="15" name="Rectangle 14">
            <a:extLst>
              <a:ext uri="{FF2B5EF4-FFF2-40B4-BE49-F238E27FC236}">
                <a16:creationId xmlns:a16="http://schemas.microsoft.com/office/drawing/2014/main" id="{EF5F1FC3-B5BC-4F11-BE77-215F35E1936A}"/>
              </a:ext>
            </a:extLst>
          </p:cNvPr>
          <p:cNvSpPr/>
          <p:nvPr/>
        </p:nvSpPr>
        <p:spPr bwMode="auto">
          <a:xfrm>
            <a:off x="3657134" y="3535479"/>
            <a:ext cx="3784114" cy="1179451"/>
          </a:xfrm>
          <a:prstGeom prst="rect">
            <a:avLst/>
          </a:prstGeom>
          <a:solidFill>
            <a:schemeClr val="accent2">
              <a:lumMod val="20000"/>
              <a:lumOff val="80000"/>
            </a:schemeClr>
          </a:solidFill>
          <a:ln w="952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r>
              <a:rPr lang="en-US" sz="1600">
                <a:solidFill>
                  <a:sysClr val="windowText" lastClr="000000"/>
                </a:solidFill>
                <a:latin typeface="Segoe UI"/>
              </a:rPr>
              <a:t>100 TB</a:t>
            </a:r>
          </a:p>
        </p:txBody>
      </p:sp>
      <p:sp>
        <p:nvSpPr>
          <p:cNvPr id="18" name="Rectangle 17">
            <a:extLst>
              <a:ext uri="{FF2B5EF4-FFF2-40B4-BE49-F238E27FC236}">
                <a16:creationId xmlns:a16="http://schemas.microsoft.com/office/drawing/2014/main" id="{407CC202-2582-4F6C-BE59-89E7D028F0D6}"/>
              </a:ext>
            </a:extLst>
          </p:cNvPr>
          <p:cNvSpPr/>
          <p:nvPr/>
        </p:nvSpPr>
        <p:spPr bwMode="auto">
          <a:xfrm>
            <a:off x="4527978" y="3534682"/>
            <a:ext cx="2322280" cy="117945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algn="ctr" defTabSz="932379" fontAlgn="base">
              <a:lnSpc>
                <a:spcPct val="90000"/>
              </a:lnSpc>
              <a:spcBef>
                <a:spcPct val="0"/>
              </a:spcBef>
              <a:spcAft>
                <a:spcPct val="0"/>
              </a:spcAft>
            </a:pPr>
            <a:endParaRPr lang="en-US" sz="2000">
              <a:gradFill>
                <a:gsLst>
                  <a:gs pos="23466">
                    <a:srgbClr val="3C3C41"/>
                  </a:gs>
                  <a:gs pos="56000">
                    <a:srgbClr val="3C3C41"/>
                  </a:gs>
                </a:gsLst>
                <a:lin ang="0" scaled="1"/>
              </a:gradFill>
              <a:latin typeface="Segoe UI"/>
            </a:endParaRPr>
          </a:p>
        </p:txBody>
      </p:sp>
      <p:sp>
        <p:nvSpPr>
          <p:cNvPr id="48" name="Arrow: Pentagon 47">
            <a:extLst>
              <a:ext uri="{FF2B5EF4-FFF2-40B4-BE49-F238E27FC236}">
                <a16:creationId xmlns:a16="http://schemas.microsoft.com/office/drawing/2014/main" id="{475764EC-D670-4D59-8970-9793F28FA7EA}"/>
              </a:ext>
            </a:extLst>
          </p:cNvPr>
          <p:cNvSpPr/>
          <p:nvPr/>
        </p:nvSpPr>
        <p:spPr bwMode="auto">
          <a:xfrm>
            <a:off x="0" y="3535480"/>
            <a:ext cx="4388878" cy="1179450"/>
          </a:xfrm>
          <a:prstGeom prst="homePlate">
            <a:avLst>
              <a:gd name="adj" fmla="val 20471"/>
            </a:avLst>
          </a:prstGeom>
          <a:solidFill>
            <a:schemeClr val="tx2">
              <a:lumMod val="50000"/>
            </a:schemeClr>
          </a:solidFill>
          <a:ln w="952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737138" tIns="46631" rIns="0" bIns="46631" numCol="1" rtlCol="0" anchor="ctr" anchorCtr="0" compatLnSpc="1">
            <a:prstTxWarp prst="textNoShape">
              <a:avLst/>
            </a:prstTxWarp>
          </a:bodyPr>
          <a:lstStyle/>
          <a:p>
            <a:pPr defTabSz="932379" fontAlgn="base">
              <a:spcBef>
                <a:spcPct val="0"/>
              </a:spcBef>
              <a:spcAft>
                <a:spcPct val="0"/>
              </a:spcAft>
            </a:pPr>
            <a:r>
              <a:rPr lang="en-US" sz="2400">
                <a:gradFill>
                  <a:gsLst>
                    <a:gs pos="23466">
                      <a:srgbClr val="FFFFFF"/>
                    </a:gs>
                    <a:gs pos="56000">
                      <a:srgbClr val="FFFFFF"/>
                    </a:gs>
                  </a:gsLst>
                  <a:lin ang="0" scaled="1"/>
                </a:gradFill>
                <a:latin typeface="Segoe UI"/>
              </a:rPr>
              <a:t>Data Box</a:t>
            </a:r>
          </a:p>
        </p:txBody>
      </p:sp>
      <p:sp>
        <p:nvSpPr>
          <p:cNvPr id="14" name="Rectangle 13">
            <a:extLst>
              <a:ext uri="{FF2B5EF4-FFF2-40B4-BE49-F238E27FC236}">
                <a16:creationId xmlns:a16="http://schemas.microsoft.com/office/drawing/2014/main" id="{38DC3C5D-A1F7-41ED-AED7-600F25994A02}"/>
              </a:ext>
            </a:extLst>
          </p:cNvPr>
          <p:cNvSpPr/>
          <p:nvPr/>
        </p:nvSpPr>
        <p:spPr bwMode="auto">
          <a:xfrm>
            <a:off x="3657134" y="2198964"/>
            <a:ext cx="3784116" cy="1179452"/>
          </a:xfrm>
          <a:prstGeom prst="rect">
            <a:avLst/>
          </a:prstGeom>
          <a:solidFill>
            <a:schemeClr val="accent2">
              <a:lumMod val="20000"/>
              <a:lumOff val="80000"/>
            </a:schemeClr>
          </a:solidFill>
          <a:ln w="952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r>
              <a:rPr lang="en-US" sz="1600">
                <a:solidFill>
                  <a:sysClr val="windowText" lastClr="000000"/>
                </a:solidFill>
                <a:latin typeface="Segoe UI"/>
              </a:rPr>
              <a:t>8 TB, up to 40 TB</a:t>
            </a:r>
          </a:p>
        </p:txBody>
      </p:sp>
      <p:sp>
        <p:nvSpPr>
          <p:cNvPr id="17" name="Rectangle 16">
            <a:extLst>
              <a:ext uri="{FF2B5EF4-FFF2-40B4-BE49-F238E27FC236}">
                <a16:creationId xmlns:a16="http://schemas.microsoft.com/office/drawing/2014/main" id="{92EA6A95-5A0E-4376-8500-DAB37704E69F}"/>
              </a:ext>
            </a:extLst>
          </p:cNvPr>
          <p:cNvSpPr/>
          <p:nvPr/>
        </p:nvSpPr>
        <p:spPr bwMode="auto">
          <a:xfrm>
            <a:off x="4527978" y="2206074"/>
            <a:ext cx="2322280" cy="1179451"/>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algn="ctr" defTabSz="932379" fontAlgn="base">
              <a:lnSpc>
                <a:spcPct val="90000"/>
              </a:lnSpc>
              <a:spcBef>
                <a:spcPct val="0"/>
              </a:spcBef>
              <a:spcAft>
                <a:spcPct val="0"/>
              </a:spcAft>
            </a:pPr>
            <a:endParaRPr lang="en-US" sz="2000">
              <a:gradFill>
                <a:gsLst>
                  <a:gs pos="23466">
                    <a:srgbClr val="3C3C41"/>
                  </a:gs>
                  <a:gs pos="56000">
                    <a:srgbClr val="3C3C41"/>
                  </a:gs>
                </a:gsLst>
                <a:lin ang="0" scaled="1"/>
              </a:gradFill>
              <a:latin typeface="Segoe UI"/>
            </a:endParaRPr>
          </a:p>
        </p:txBody>
      </p:sp>
      <p:sp>
        <p:nvSpPr>
          <p:cNvPr id="38" name="Arrow: Pentagon 37">
            <a:extLst>
              <a:ext uri="{FF2B5EF4-FFF2-40B4-BE49-F238E27FC236}">
                <a16:creationId xmlns:a16="http://schemas.microsoft.com/office/drawing/2014/main" id="{EB5D05D6-ED8F-4CBB-97D8-5F335CDD7AEC}"/>
              </a:ext>
            </a:extLst>
          </p:cNvPr>
          <p:cNvSpPr/>
          <p:nvPr/>
        </p:nvSpPr>
        <p:spPr bwMode="auto">
          <a:xfrm>
            <a:off x="1" y="2206076"/>
            <a:ext cx="4388878" cy="1179452"/>
          </a:xfrm>
          <a:prstGeom prst="homePlate">
            <a:avLst>
              <a:gd name="adj" fmla="val 19757"/>
            </a:avLst>
          </a:prstGeom>
          <a:solidFill>
            <a:schemeClr val="tx2">
              <a:lumMod val="50000"/>
            </a:schemeClr>
          </a:solidFill>
          <a:ln w="952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737138" tIns="46631" rIns="0" bIns="46631" numCol="1" rtlCol="0" anchor="ctr" anchorCtr="0" compatLnSpc="1">
            <a:prstTxWarp prst="textNoShape">
              <a:avLst/>
            </a:prstTxWarp>
          </a:bodyPr>
          <a:lstStyle/>
          <a:p>
            <a:pPr defTabSz="932379" fontAlgn="base">
              <a:spcBef>
                <a:spcPct val="0"/>
              </a:spcBef>
              <a:spcAft>
                <a:spcPct val="0"/>
              </a:spcAft>
            </a:pPr>
            <a:r>
              <a:rPr lang="en-US" sz="2400">
                <a:gradFill>
                  <a:gsLst>
                    <a:gs pos="23466">
                      <a:srgbClr val="FFFFFF"/>
                    </a:gs>
                    <a:gs pos="56000">
                      <a:srgbClr val="FFFFFF"/>
                    </a:gs>
                  </a:gsLst>
                  <a:lin ang="0" scaled="1"/>
                </a:gradFill>
                <a:latin typeface="Segoe UI"/>
              </a:rPr>
              <a:t>Data Box Disk</a:t>
            </a:r>
          </a:p>
        </p:txBody>
      </p:sp>
      <p:sp>
        <p:nvSpPr>
          <p:cNvPr id="57" name="Rectangle 56">
            <a:extLst>
              <a:ext uri="{FF2B5EF4-FFF2-40B4-BE49-F238E27FC236}">
                <a16:creationId xmlns:a16="http://schemas.microsoft.com/office/drawing/2014/main" id="{7943B708-C5B4-48DE-8EB3-4C3B345A082D}"/>
              </a:ext>
            </a:extLst>
          </p:cNvPr>
          <p:cNvSpPr/>
          <p:nvPr/>
        </p:nvSpPr>
        <p:spPr bwMode="auto">
          <a:xfrm>
            <a:off x="3657134" y="4864087"/>
            <a:ext cx="3784114" cy="1179451"/>
          </a:xfrm>
          <a:prstGeom prst="rect">
            <a:avLst/>
          </a:prstGeom>
          <a:solidFill>
            <a:schemeClr val="accent2">
              <a:lumMod val="20000"/>
              <a:lumOff val="80000"/>
            </a:schemeClr>
          </a:solidFill>
          <a:ln w="952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r>
              <a:rPr lang="en-US" sz="1600">
                <a:solidFill>
                  <a:sysClr val="windowText" lastClr="000000"/>
                </a:solidFill>
                <a:latin typeface="Segoe UI"/>
              </a:rPr>
              <a:t>1 PB</a:t>
            </a:r>
          </a:p>
        </p:txBody>
      </p:sp>
      <p:sp>
        <p:nvSpPr>
          <p:cNvPr id="58" name="Rectangle 57">
            <a:extLst>
              <a:ext uri="{FF2B5EF4-FFF2-40B4-BE49-F238E27FC236}">
                <a16:creationId xmlns:a16="http://schemas.microsoft.com/office/drawing/2014/main" id="{31482A1E-AFBB-4A2E-A5C5-5272106567C3}"/>
              </a:ext>
            </a:extLst>
          </p:cNvPr>
          <p:cNvSpPr/>
          <p:nvPr/>
        </p:nvSpPr>
        <p:spPr bwMode="auto">
          <a:xfrm>
            <a:off x="4527978" y="4863289"/>
            <a:ext cx="2322280" cy="1179450"/>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noAutofit/>
          </a:bodyPr>
          <a:lstStyle/>
          <a:p>
            <a:pPr algn="ctr" defTabSz="932379" fontAlgn="base">
              <a:lnSpc>
                <a:spcPct val="90000"/>
              </a:lnSpc>
              <a:spcBef>
                <a:spcPct val="0"/>
              </a:spcBef>
              <a:spcAft>
                <a:spcPct val="0"/>
              </a:spcAft>
            </a:pPr>
            <a:endParaRPr lang="en-US" sz="2000">
              <a:gradFill>
                <a:gsLst>
                  <a:gs pos="23466">
                    <a:srgbClr val="3C3C41"/>
                  </a:gs>
                  <a:gs pos="56000">
                    <a:srgbClr val="3C3C41"/>
                  </a:gs>
                </a:gsLst>
                <a:lin ang="0" scaled="1"/>
              </a:gradFill>
              <a:latin typeface="Segoe UI"/>
            </a:endParaRPr>
          </a:p>
        </p:txBody>
      </p:sp>
      <p:sp>
        <p:nvSpPr>
          <p:cNvPr id="60" name="Arrow: Pentagon 59">
            <a:extLst>
              <a:ext uri="{FF2B5EF4-FFF2-40B4-BE49-F238E27FC236}">
                <a16:creationId xmlns:a16="http://schemas.microsoft.com/office/drawing/2014/main" id="{7FDA8FDA-D86E-4D7A-9DF0-CB53E4F78FA9}"/>
              </a:ext>
            </a:extLst>
          </p:cNvPr>
          <p:cNvSpPr/>
          <p:nvPr/>
        </p:nvSpPr>
        <p:spPr bwMode="auto">
          <a:xfrm>
            <a:off x="0" y="4864087"/>
            <a:ext cx="4388878" cy="1179450"/>
          </a:xfrm>
          <a:prstGeom prst="homePlate">
            <a:avLst>
              <a:gd name="adj" fmla="val 20471"/>
            </a:avLst>
          </a:prstGeom>
          <a:solidFill>
            <a:schemeClr val="tx2">
              <a:lumMod val="50000"/>
            </a:schemeClr>
          </a:solidFill>
          <a:ln w="952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737138" tIns="46631" rIns="0" bIns="46631" numCol="1" rtlCol="0" anchor="ctr" anchorCtr="0" compatLnSpc="1">
            <a:prstTxWarp prst="textNoShape">
              <a:avLst/>
            </a:prstTxWarp>
          </a:bodyPr>
          <a:lstStyle/>
          <a:p>
            <a:pPr defTabSz="932379" fontAlgn="base">
              <a:spcBef>
                <a:spcPct val="0"/>
              </a:spcBef>
              <a:spcAft>
                <a:spcPct val="0"/>
              </a:spcAft>
            </a:pPr>
            <a:r>
              <a:rPr lang="en-US" sz="2400">
                <a:gradFill>
                  <a:gsLst>
                    <a:gs pos="23466">
                      <a:srgbClr val="FFFFFF"/>
                    </a:gs>
                    <a:gs pos="56000">
                      <a:srgbClr val="FFFFFF"/>
                    </a:gs>
                  </a:gsLst>
                  <a:lin ang="0" scaled="1"/>
                </a:gradFill>
                <a:latin typeface="Segoe UI"/>
              </a:rPr>
              <a:t>Data Box Heavy</a:t>
            </a:r>
          </a:p>
        </p:txBody>
      </p:sp>
      <p:pic>
        <p:nvPicPr>
          <p:cNvPr id="64" name="Picture 63">
            <a:extLst>
              <a:ext uri="{FF2B5EF4-FFF2-40B4-BE49-F238E27FC236}">
                <a16:creationId xmlns:a16="http://schemas.microsoft.com/office/drawing/2014/main" id="{D257FEC2-FBEF-4C73-B2F0-0DBE89B06D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3809" y="2310463"/>
            <a:ext cx="1003172" cy="945017"/>
          </a:xfrm>
          <a:prstGeom prst="rect">
            <a:avLst/>
          </a:prstGeom>
        </p:spPr>
      </p:pic>
      <p:pic>
        <p:nvPicPr>
          <p:cNvPr id="65" name="Picture 64">
            <a:extLst>
              <a:ext uri="{FF2B5EF4-FFF2-40B4-BE49-F238E27FC236}">
                <a16:creationId xmlns:a16="http://schemas.microsoft.com/office/drawing/2014/main" id="{85C15021-3843-4842-B548-5CBC628640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7850" y="3649676"/>
            <a:ext cx="915090" cy="999995"/>
          </a:xfrm>
          <a:prstGeom prst="rect">
            <a:avLst/>
          </a:prstGeom>
        </p:spPr>
      </p:pic>
      <p:pic>
        <p:nvPicPr>
          <p:cNvPr id="66" name="Picture 65">
            <a:extLst>
              <a:ext uri="{FF2B5EF4-FFF2-40B4-BE49-F238E27FC236}">
                <a16:creationId xmlns:a16="http://schemas.microsoft.com/office/drawing/2014/main" id="{0C548632-8C34-4888-8282-FE672914C102}"/>
              </a:ext>
            </a:extLst>
          </p:cNvPr>
          <p:cNvPicPr>
            <a:picLocks noChangeAspect="1"/>
          </p:cNvPicPr>
          <p:nvPr/>
        </p:nvPicPr>
        <p:blipFill>
          <a:blip r:embed="rId5"/>
          <a:stretch>
            <a:fillRect/>
          </a:stretch>
        </p:blipFill>
        <p:spPr>
          <a:xfrm>
            <a:off x="250599" y="4868174"/>
            <a:ext cx="1149590" cy="1149590"/>
          </a:xfrm>
          <a:prstGeom prst="rect">
            <a:avLst/>
          </a:prstGeom>
        </p:spPr>
      </p:pic>
      <p:sp>
        <p:nvSpPr>
          <p:cNvPr id="31" name="TextBox 30">
            <a:extLst>
              <a:ext uri="{FF2B5EF4-FFF2-40B4-BE49-F238E27FC236}">
                <a16:creationId xmlns:a16="http://schemas.microsoft.com/office/drawing/2014/main" id="{30222D3B-C6DF-483B-8650-FBA5D31903BA}"/>
              </a:ext>
            </a:extLst>
          </p:cNvPr>
          <p:cNvSpPr txBox="1"/>
          <p:nvPr/>
        </p:nvSpPr>
        <p:spPr>
          <a:xfrm>
            <a:off x="286106" y="924904"/>
            <a:ext cx="11787270" cy="686871"/>
          </a:xfrm>
          <a:prstGeom prst="rect">
            <a:avLst/>
          </a:prstGeom>
          <a:noFill/>
        </p:spPr>
        <p:txBody>
          <a:bodyPr wrap="square" lIns="182857" tIns="146285" rIns="182857" bIns="146285" rtlCol="0">
            <a:noAutofit/>
          </a:bodyPr>
          <a:lstStyle/>
          <a:p>
            <a:pPr defTabSz="932649">
              <a:lnSpc>
                <a:spcPct val="90000"/>
              </a:lnSpc>
              <a:spcAft>
                <a:spcPts val="600"/>
              </a:spcAft>
            </a:pPr>
            <a:r>
              <a:rPr lang="en-US" sz="2000">
                <a:gradFill>
                  <a:gsLst>
                    <a:gs pos="2917">
                      <a:srgbClr val="3C3C41"/>
                    </a:gs>
                    <a:gs pos="30000">
                      <a:srgbClr val="3C3C41"/>
                    </a:gs>
                  </a:gsLst>
                  <a:lin ang="5400000" scaled="0"/>
                </a:gradFill>
                <a:latin typeface="Segoe UI"/>
              </a:rPr>
              <a:t>Available for small, medium, or large migrations</a:t>
            </a:r>
          </a:p>
          <a:p>
            <a:pPr defTabSz="932649">
              <a:lnSpc>
                <a:spcPct val="90000"/>
              </a:lnSpc>
              <a:spcAft>
                <a:spcPts val="600"/>
              </a:spcAft>
            </a:pPr>
            <a:endParaRPr lang="en-US" sz="2000">
              <a:gradFill>
                <a:gsLst>
                  <a:gs pos="2917">
                    <a:srgbClr val="3C3C41"/>
                  </a:gs>
                  <a:gs pos="30000">
                    <a:srgbClr val="3C3C41"/>
                  </a:gs>
                </a:gsLst>
                <a:lin ang="5400000" scaled="0"/>
              </a:gradFill>
              <a:latin typeface="Segoe UI"/>
            </a:endParaRPr>
          </a:p>
        </p:txBody>
      </p:sp>
    </p:spTree>
    <p:extLst>
      <p:ext uri="{BB962C8B-B14F-4D97-AF65-F5344CB8AC3E}">
        <p14:creationId xmlns:p14="http://schemas.microsoft.com/office/powerpoint/2010/main" val="58911264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DCDCBF0-E507-4D21-8A87-E8B11E4C2F6B}"/>
              </a:ext>
            </a:extLst>
          </p:cNvPr>
          <p:cNvSpPr>
            <a:spLocks noGrp="1"/>
          </p:cNvSpPr>
          <p:nvPr>
            <p:ph type="title"/>
          </p:nvPr>
        </p:nvSpPr>
        <p:spPr/>
        <p:txBody>
          <a:bodyPr/>
          <a:lstStyle/>
          <a:p>
            <a:r>
              <a:rPr lang="en-US"/>
              <a:t>Azure Data Box</a:t>
            </a:r>
          </a:p>
        </p:txBody>
      </p:sp>
      <p:sp>
        <p:nvSpPr>
          <p:cNvPr id="8" name="Arrow: Pentagon 7">
            <a:extLst>
              <a:ext uri="{FF2B5EF4-FFF2-40B4-BE49-F238E27FC236}">
                <a16:creationId xmlns:a16="http://schemas.microsoft.com/office/drawing/2014/main" id="{7E77C9F8-8B19-4C31-8D59-24758BB6D44A}"/>
              </a:ext>
              <a:ext uri="{C183D7F6-B498-43B3-948B-1728B52AA6E4}">
                <adec:decorative xmlns:adec="http://schemas.microsoft.com/office/drawing/2017/decorative" val="1"/>
              </a:ext>
            </a:extLst>
          </p:cNvPr>
          <p:cNvSpPr/>
          <p:nvPr/>
        </p:nvSpPr>
        <p:spPr bwMode="auto">
          <a:xfrm>
            <a:off x="5079353" y="1429014"/>
            <a:ext cx="7355536" cy="4839671"/>
          </a:xfrm>
          <a:prstGeom prst="homePlate">
            <a:avLst>
              <a:gd name="adj" fmla="val 0"/>
            </a:avLst>
          </a:prstGeom>
          <a:solidFill>
            <a:schemeClr val="accent1"/>
          </a:solidFill>
          <a:ln w="952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9" name="Arrow: Pentagon 8">
            <a:extLst>
              <a:ext uri="{FF2B5EF4-FFF2-40B4-BE49-F238E27FC236}">
                <a16:creationId xmlns:a16="http://schemas.microsoft.com/office/drawing/2014/main" id="{A7283D13-6678-442B-A67C-0EB941C0EA98}"/>
              </a:ext>
              <a:ext uri="{C183D7F6-B498-43B3-948B-1728B52AA6E4}">
                <adec:decorative xmlns:adec="http://schemas.microsoft.com/office/drawing/2017/decorative" val="1"/>
              </a:ext>
            </a:extLst>
          </p:cNvPr>
          <p:cNvSpPr/>
          <p:nvPr/>
        </p:nvSpPr>
        <p:spPr bwMode="auto">
          <a:xfrm>
            <a:off x="1" y="1429014"/>
            <a:ext cx="6223963" cy="4839670"/>
          </a:xfrm>
          <a:prstGeom prst="homePlate">
            <a:avLst>
              <a:gd name="adj" fmla="val 17177"/>
            </a:avLst>
          </a:prstGeom>
          <a:solidFill>
            <a:schemeClr val="tx2"/>
          </a:solidFill>
          <a:ln w="952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10" name="Text Placeholder 5">
            <a:extLst>
              <a:ext uri="{FF2B5EF4-FFF2-40B4-BE49-F238E27FC236}">
                <a16:creationId xmlns:a16="http://schemas.microsoft.com/office/drawing/2014/main" id="{AB207304-24E7-4115-A247-6C008FB72959}"/>
              </a:ext>
            </a:extLst>
          </p:cNvPr>
          <p:cNvSpPr txBox="1">
            <a:spLocks/>
          </p:cNvSpPr>
          <p:nvPr/>
        </p:nvSpPr>
        <p:spPr>
          <a:xfrm>
            <a:off x="6748283" y="1831527"/>
            <a:ext cx="5056449" cy="1405951"/>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649">
              <a:lnSpc>
                <a:spcPct val="90000"/>
              </a:lnSpc>
              <a:spcBef>
                <a:spcPts val="600"/>
              </a:spcBef>
              <a:buSzTx/>
              <a:buNone/>
              <a:defRPr/>
            </a:pPr>
            <a:r>
              <a:rPr lang="en-US" sz="1600">
                <a:gradFill>
                  <a:gsLst>
                    <a:gs pos="50000">
                      <a:srgbClr val="0078D3"/>
                    </a:gs>
                    <a:gs pos="100000">
                      <a:srgbClr val="0078D3"/>
                    </a:gs>
                  </a:gsLst>
                  <a:lin ang="0" scaled="1"/>
                </a:gradFill>
                <a:latin typeface="Segoe UI Semibold"/>
              </a:rPr>
              <a:t>Fast and easy</a:t>
            </a:r>
          </a:p>
          <a:p>
            <a:pPr marL="0" indent="0" defTabSz="932649">
              <a:lnSpc>
                <a:spcPct val="90000"/>
              </a:lnSpc>
              <a:spcBef>
                <a:spcPts val="600"/>
              </a:spcBef>
              <a:buSzTx/>
              <a:buNone/>
              <a:defRPr/>
            </a:pPr>
            <a:r>
              <a:rPr lang="en-US" sz="1600">
                <a:gradFill>
                  <a:gsLst>
                    <a:gs pos="50000">
                      <a:srgbClr val="3C3C41"/>
                    </a:gs>
                    <a:gs pos="100000">
                      <a:srgbClr val="3C3C41"/>
                    </a:gs>
                  </a:gsLst>
                  <a:lin ang="0" scaled="1"/>
                </a:gradFill>
                <a:latin typeface="Segoe UI"/>
              </a:rPr>
              <a:t>Azure Data Box has 100TB of capacity, uses standard </a:t>
            </a:r>
            <a:br>
              <a:rPr lang="en-US" sz="1600">
                <a:gradFill>
                  <a:gsLst>
                    <a:gs pos="50000">
                      <a:srgbClr val="3C3C41"/>
                    </a:gs>
                    <a:gs pos="100000">
                      <a:srgbClr val="3C3C41"/>
                    </a:gs>
                  </a:gsLst>
                  <a:lin ang="0" scaled="1"/>
                </a:gradFill>
                <a:latin typeface="Segoe UI"/>
              </a:rPr>
            </a:br>
            <a:r>
              <a:rPr lang="en-US" sz="1600">
                <a:gradFill>
                  <a:gsLst>
                    <a:gs pos="50000">
                      <a:srgbClr val="3C3C41"/>
                    </a:gs>
                    <a:gs pos="100000">
                      <a:srgbClr val="3C3C41"/>
                    </a:gs>
                  </a:gsLst>
                  <a:lin ang="0" scaled="1"/>
                </a:gradFill>
                <a:latin typeface="Segoe UI"/>
              </a:rPr>
              <a:t>NAS protocols and common copy tools like Robocopy</a:t>
            </a:r>
          </a:p>
        </p:txBody>
      </p:sp>
      <p:sp>
        <p:nvSpPr>
          <p:cNvPr id="11" name="Text Placeholder 5">
            <a:extLst>
              <a:ext uri="{FF2B5EF4-FFF2-40B4-BE49-F238E27FC236}">
                <a16:creationId xmlns:a16="http://schemas.microsoft.com/office/drawing/2014/main" id="{4CF0E4E1-2930-4C13-8256-310EE521B2DB}"/>
              </a:ext>
            </a:extLst>
          </p:cNvPr>
          <p:cNvSpPr txBox="1">
            <a:spLocks/>
          </p:cNvSpPr>
          <p:nvPr/>
        </p:nvSpPr>
        <p:spPr>
          <a:xfrm>
            <a:off x="6748283" y="3067629"/>
            <a:ext cx="5056449" cy="1144727"/>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649">
              <a:lnSpc>
                <a:spcPct val="90000"/>
              </a:lnSpc>
              <a:spcBef>
                <a:spcPts val="600"/>
              </a:spcBef>
              <a:buSzTx/>
              <a:buNone/>
              <a:defRPr/>
            </a:pPr>
            <a:r>
              <a:rPr lang="en-US" sz="1600">
                <a:gradFill>
                  <a:gsLst>
                    <a:gs pos="50000">
                      <a:srgbClr val="0078D3"/>
                    </a:gs>
                    <a:gs pos="100000">
                      <a:srgbClr val="0078D3"/>
                    </a:gs>
                  </a:gsLst>
                  <a:lin ang="0" scaled="1"/>
                </a:gradFill>
                <a:latin typeface="Segoe UI Semibold"/>
              </a:rPr>
              <a:t>Safe and secure</a:t>
            </a:r>
          </a:p>
          <a:p>
            <a:pPr marL="0" indent="0" defTabSz="932649">
              <a:lnSpc>
                <a:spcPct val="90000"/>
              </a:lnSpc>
              <a:spcBef>
                <a:spcPts val="600"/>
              </a:spcBef>
              <a:buSzTx/>
              <a:buNone/>
              <a:defRPr/>
            </a:pPr>
            <a:r>
              <a:rPr lang="en-US" sz="1600">
                <a:gradFill>
                  <a:gsLst>
                    <a:gs pos="50000">
                      <a:srgbClr val="3C3C41"/>
                    </a:gs>
                    <a:gs pos="100000">
                      <a:srgbClr val="3C3C41"/>
                    </a:gs>
                  </a:gsLst>
                  <a:lin ang="0" scaled="1"/>
                </a:gradFill>
                <a:latin typeface="Segoe UI"/>
              </a:rPr>
              <a:t>Azure Data Box is tamper-resistant and ruggedized for shipping. Data is protected with AES 256-bit encryption </a:t>
            </a:r>
            <a:br>
              <a:rPr lang="en-US" sz="1600">
                <a:gradFill>
                  <a:gsLst>
                    <a:gs pos="50000">
                      <a:srgbClr val="3C3C41"/>
                    </a:gs>
                    <a:gs pos="100000">
                      <a:srgbClr val="3C3C41"/>
                    </a:gs>
                  </a:gsLst>
                  <a:lin ang="0" scaled="1"/>
                </a:gradFill>
                <a:latin typeface="Segoe UI"/>
              </a:rPr>
            </a:br>
            <a:r>
              <a:rPr lang="en-US" sz="1600">
                <a:gradFill>
                  <a:gsLst>
                    <a:gs pos="50000">
                      <a:srgbClr val="3C3C41"/>
                    </a:gs>
                    <a:gs pos="100000">
                      <a:srgbClr val="3C3C41"/>
                    </a:gs>
                  </a:gsLst>
                  <a:lin ang="0" scaled="1"/>
                </a:gradFill>
                <a:latin typeface="Segoe UI"/>
              </a:rPr>
              <a:t>for safe transit</a:t>
            </a:r>
          </a:p>
        </p:txBody>
      </p:sp>
      <p:sp>
        <p:nvSpPr>
          <p:cNvPr id="12" name="Text Placeholder 5">
            <a:extLst>
              <a:ext uri="{FF2B5EF4-FFF2-40B4-BE49-F238E27FC236}">
                <a16:creationId xmlns:a16="http://schemas.microsoft.com/office/drawing/2014/main" id="{4D0294E9-E52B-4901-906E-E8BCA36182BC}"/>
              </a:ext>
            </a:extLst>
          </p:cNvPr>
          <p:cNvSpPr txBox="1">
            <a:spLocks/>
          </p:cNvSpPr>
          <p:nvPr/>
        </p:nvSpPr>
        <p:spPr>
          <a:xfrm>
            <a:off x="6748283" y="4191208"/>
            <a:ext cx="5056449" cy="1144727"/>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649">
              <a:lnSpc>
                <a:spcPct val="90000"/>
              </a:lnSpc>
              <a:spcBef>
                <a:spcPts val="600"/>
              </a:spcBef>
              <a:buSzTx/>
              <a:buNone/>
              <a:defRPr/>
            </a:pPr>
            <a:r>
              <a:rPr lang="en-US" sz="1600">
                <a:gradFill>
                  <a:gsLst>
                    <a:gs pos="50000">
                      <a:srgbClr val="0078D3"/>
                    </a:gs>
                    <a:gs pos="100000">
                      <a:srgbClr val="0078D3"/>
                    </a:gs>
                  </a:gsLst>
                  <a:lin ang="0" scaled="1"/>
                </a:gradFill>
                <a:latin typeface="Segoe UI Semibold"/>
              </a:rPr>
              <a:t>Partner supported</a:t>
            </a:r>
          </a:p>
          <a:p>
            <a:pPr marL="0" indent="0" defTabSz="932649">
              <a:lnSpc>
                <a:spcPct val="90000"/>
              </a:lnSpc>
              <a:spcBef>
                <a:spcPts val="600"/>
              </a:spcBef>
              <a:buSzTx/>
              <a:buNone/>
              <a:defRPr/>
            </a:pPr>
            <a:r>
              <a:rPr lang="en-US" sz="1600">
                <a:gradFill>
                  <a:gsLst>
                    <a:gs pos="50000">
                      <a:srgbClr val="3C3C41"/>
                    </a:gs>
                    <a:gs pos="100000">
                      <a:srgbClr val="3C3C41"/>
                    </a:gs>
                  </a:gsLst>
                  <a:lin ang="0" scaled="1"/>
                </a:gradFill>
                <a:latin typeface="Segoe UI"/>
              </a:rPr>
              <a:t>Azure Data Box is integrated with a global array of </a:t>
            </a:r>
            <a:br>
              <a:rPr lang="en-US" sz="1600">
                <a:gradFill>
                  <a:gsLst>
                    <a:gs pos="50000">
                      <a:srgbClr val="3C3C41"/>
                    </a:gs>
                    <a:gs pos="100000">
                      <a:srgbClr val="3C3C41"/>
                    </a:gs>
                  </a:gsLst>
                  <a:lin ang="0" scaled="1"/>
                </a:gradFill>
                <a:latin typeface="Segoe UI"/>
              </a:rPr>
            </a:br>
            <a:r>
              <a:rPr lang="en-US" sz="1600">
                <a:gradFill>
                  <a:gsLst>
                    <a:gs pos="50000">
                      <a:srgbClr val="3C3C41"/>
                    </a:gs>
                    <a:gs pos="100000">
                      <a:srgbClr val="3C3C41"/>
                    </a:gs>
                  </a:gsLst>
                  <a:lin ang="0" scaled="1"/>
                </a:gradFill>
                <a:latin typeface="Segoe UI"/>
              </a:rPr>
              <a:t>industry-leading Azure partners</a:t>
            </a:r>
          </a:p>
        </p:txBody>
      </p:sp>
      <p:sp>
        <p:nvSpPr>
          <p:cNvPr id="13" name="Text Placeholder 5">
            <a:extLst>
              <a:ext uri="{FF2B5EF4-FFF2-40B4-BE49-F238E27FC236}">
                <a16:creationId xmlns:a16="http://schemas.microsoft.com/office/drawing/2014/main" id="{8BFFC7FE-6A23-4B29-AF57-FB49C177C4DB}"/>
              </a:ext>
            </a:extLst>
          </p:cNvPr>
          <p:cNvSpPr txBox="1">
            <a:spLocks/>
          </p:cNvSpPr>
          <p:nvPr/>
        </p:nvSpPr>
        <p:spPr>
          <a:xfrm>
            <a:off x="6748283" y="5405137"/>
            <a:ext cx="5056449" cy="320750"/>
          </a:xfrm>
          <a:prstGeom prst="rect">
            <a:avLst/>
          </a:prstGeom>
        </p:spPr>
        <p:txBody>
          <a:bodyPr vert="horz" wrap="square" lIns="0" tIns="0" rIns="0" bIns="0" rtlCol="0" anchor="t"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649">
              <a:lnSpc>
                <a:spcPct val="90000"/>
              </a:lnSpc>
              <a:spcBef>
                <a:spcPts val="600"/>
              </a:spcBef>
              <a:buSzTx/>
              <a:buNone/>
              <a:defRPr/>
            </a:pPr>
            <a:r>
              <a:rPr lang="en-US" sz="1600">
                <a:gradFill>
                  <a:gsLst>
                    <a:gs pos="50000">
                      <a:srgbClr val="0078D3"/>
                    </a:gs>
                    <a:gs pos="100000">
                      <a:srgbClr val="0078D3"/>
                    </a:gs>
                  </a:gsLst>
                  <a:lin ang="0" scaled="1"/>
                </a:gradFill>
                <a:latin typeface="Segoe UI Semibold"/>
              </a:rPr>
              <a:t>Availability: GA – US, EU, UK, AUS, CA, JP</a:t>
            </a:r>
          </a:p>
          <a:p>
            <a:pPr marL="0" indent="0" defTabSz="932649">
              <a:lnSpc>
                <a:spcPct val="90000"/>
              </a:lnSpc>
              <a:spcBef>
                <a:spcPts val="600"/>
              </a:spcBef>
              <a:buSzTx/>
              <a:buNone/>
              <a:defRPr/>
            </a:pPr>
            <a:r>
              <a:rPr lang="en-US" sz="1600">
                <a:gradFill>
                  <a:gsLst>
                    <a:gs pos="50000">
                      <a:srgbClr val="3C3C41"/>
                    </a:gs>
                    <a:gs pos="100000">
                      <a:srgbClr val="3C3C41"/>
                    </a:gs>
                  </a:gsLst>
                  <a:lin ang="0" scaled="1"/>
                </a:gradFill>
                <a:latin typeface="Segoe UI"/>
              </a:rPr>
              <a:t>Coming soon – US Gov</a:t>
            </a:r>
          </a:p>
        </p:txBody>
      </p:sp>
      <p:pic>
        <p:nvPicPr>
          <p:cNvPr id="18" name="Picture 17">
            <a:extLst>
              <a:ext uri="{FF2B5EF4-FFF2-40B4-BE49-F238E27FC236}">
                <a16:creationId xmlns:a16="http://schemas.microsoft.com/office/drawing/2014/main" id="{51E7095A-34B7-43EE-888C-8CB6EF07CBD6}"/>
              </a:ext>
            </a:extLst>
          </p:cNvPr>
          <p:cNvPicPr>
            <a:picLocks noChangeAspect="1"/>
          </p:cNvPicPr>
          <p:nvPr/>
        </p:nvPicPr>
        <p:blipFill>
          <a:blip r:embed="rId3"/>
          <a:stretch>
            <a:fillRect/>
          </a:stretch>
        </p:blipFill>
        <p:spPr>
          <a:xfrm>
            <a:off x="378572" y="1847912"/>
            <a:ext cx="4322210" cy="3889989"/>
          </a:xfrm>
          <a:prstGeom prst="rect">
            <a:avLst/>
          </a:prstGeom>
        </p:spPr>
      </p:pic>
    </p:spTree>
    <p:extLst>
      <p:ext uri="{BB962C8B-B14F-4D97-AF65-F5344CB8AC3E}">
        <p14:creationId xmlns:p14="http://schemas.microsoft.com/office/powerpoint/2010/main" val="8565762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B4B03FD-67EC-4283-947F-E7E191C4A71F}"/>
              </a:ext>
            </a:extLst>
          </p:cNvPr>
          <p:cNvSpPr>
            <a:spLocks noGrp="1"/>
          </p:cNvSpPr>
          <p:nvPr>
            <p:ph type="title"/>
          </p:nvPr>
        </p:nvSpPr>
        <p:spPr>
          <a:xfrm>
            <a:off x="465080" y="633144"/>
            <a:ext cx="11531715" cy="411110"/>
          </a:xfrm>
        </p:spPr>
        <p:txBody>
          <a:bodyPr/>
          <a:lstStyle/>
          <a:p>
            <a:r>
              <a:rPr lang="en-US"/>
              <a:t>Data Box—technical summary</a:t>
            </a:r>
          </a:p>
        </p:txBody>
      </p:sp>
      <p:pic>
        <p:nvPicPr>
          <p:cNvPr id="10" name="Picture 9">
            <a:extLst>
              <a:ext uri="{FF2B5EF4-FFF2-40B4-BE49-F238E27FC236}">
                <a16:creationId xmlns:a16="http://schemas.microsoft.com/office/drawing/2014/main" id="{A55C2052-A9C6-4AD0-B542-8EFED7A3332D}"/>
              </a:ext>
            </a:extLst>
          </p:cNvPr>
          <p:cNvPicPr>
            <a:picLocks noChangeAspect="1"/>
          </p:cNvPicPr>
          <p:nvPr/>
        </p:nvPicPr>
        <p:blipFill>
          <a:blip r:embed="rId2"/>
          <a:stretch>
            <a:fillRect/>
          </a:stretch>
        </p:blipFill>
        <p:spPr>
          <a:xfrm>
            <a:off x="2420" y="2268166"/>
            <a:ext cx="4386458" cy="4348315"/>
          </a:xfrm>
          <a:prstGeom prst="rect">
            <a:avLst/>
          </a:prstGeom>
        </p:spPr>
      </p:pic>
      <p:graphicFrame>
        <p:nvGraphicFramePr>
          <p:cNvPr id="11" name="Table 10">
            <a:extLst>
              <a:ext uri="{FF2B5EF4-FFF2-40B4-BE49-F238E27FC236}">
                <a16:creationId xmlns:a16="http://schemas.microsoft.com/office/drawing/2014/main" id="{953CA827-D461-44C7-B58B-60C6E508101F}"/>
              </a:ext>
            </a:extLst>
          </p:cNvPr>
          <p:cNvGraphicFramePr>
            <a:graphicFrameLocks noGrp="1"/>
          </p:cNvGraphicFramePr>
          <p:nvPr/>
        </p:nvGraphicFramePr>
        <p:xfrm>
          <a:off x="4388878" y="1197035"/>
          <a:ext cx="7607916" cy="5343075"/>
        </p:xfrm>
        <a:graphic>
          <a:graphicData uri="http://schemas.openxmlformats.org/drawingml/2006/table">
            <a:tbl>
              <a:tblPr firstRow="1" bandRow="1">
                <a:effectLst/>
              </a:tblPr>
              <a:tblGrid>
                <a:gridCol w="2963485">
                  <a:extLst>
                    <a:ext uri="{9D8B030D-6E8A-4147-A177-3AD203B41FA5}">
                      <a16:colId xmlns:a16="http://schemas.microsoft.com/office/drawing/2014/main" val="5565173"/>
                    </a:ext>
                  </a:extLst>
                </a:gridCol>
                <a:gridCol w="4644431">
                  <a:extLst>
                    <a:ext uri="{9D8B030D-6E8A-4147-A177-3AD203B41FA5}">
                      <a16:colId xmlns:a16="http://schemas.microsoft.com/office/drawing/2014/main" val="2769065337"/>
                    </a:ext>
                  </a:extLst>
                </a:gridCol>
              </a:tblGrid>
              <a:tr h="507838">
                <a:tc>
                  <a:txBody>
                    <a:bodyPr/>
                    <a:lstStyle/>
                    <a:p>
                      <a:pPr marL="0" marR="0" algn="l">
                        <a:lnSpc>
                          <a:spcPct val="90000"/>
                        </a:lnSpc>
                        <a:spcBef>
                          <a:spcPts val="600"/>
                        </a:spcBef>
                        <a:spcAft>
                          <a:spcPts val="0"/>
                        </a:spcAft>
                      </a:pPr>
                      <a:r>
                        <a:rPr lang="en-US" sz="2000" kern="1200">
                          <a:gradFill>
                            <a:gsLst>
                              <a:gs pos="2917">
                                <a:schemeClr val="bg1"/>
                              </a:gs>
                              <a:gs pos="30000">
                                <a:schemeClr val="bg1"/>
                              </a:gs>
                            </a:gsLst>
                            <a:lin ang="5400000" scaled="0"/>
                          </a:gradFill>
                          <a:effectLst/>
                          <a:latin typeface="Segoe UI Semibold"/>
                          <a:ea typeface="Times New Roman" panose="02020603050405020304" pitchFamily="18" charset="0"/>
                          <a:cs typeface="Times New Roman"/>
                        </a:rPr>
                        <a:t>Specification</a:t>
                      </a:r>
                      <a:endParaRPr lang="en-US" sz="1100">
                        <a:gradFill>
                          <a:gsLst>
                            <a:gs pos="2917">
                              <a:schemeClr val="bg1"/>
                            </a:gs>
                            <a:gs pos="30000">
                              <a:schemeClr val="bg1"/>
                            </a:gs>
                          </a:gsLst>
                          <a:lin ang="5400000" scaled="0"/>
                        </a:gradFill>
                        <a:effectLst/>
                        <a:latin typeface="Segoe UI Semibold"/>
                        <a:ea typeface="Calibri" panose="020F0502020204030204" pitchFamily="34" charset="0"/>
                        <a:cs typeface="Times New Roman"/>
                      </a:endParaRPr>
                    </a:p>
                  </a:txBody>
                  <a:tcPr marL="182857" marR="182857" marT="0" marB="0" anchor="ctr">
                    <a:lnL w="12700" cap="flat" cmpd="sng" algn="ctr">
                      <a:noFill/>
                      <a:prstDash val="solid"/>
                      <a:round/>
                      <a:headEnd type="none" w="med" len="med"/>
                      <a:tailEnd type="none" w="med" len="med"/>
                    </a:lnL>
                    <a:lnR w="9525" cap="flat" cmpd="sng" algn="ctr">
                      <a:solidFill>
                        <a:schemeClr val="tx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a:lnSpc>
                          <a:spcPct val="90000"/>
                        </a:lnSpc>
                        <a:spcBef>
                          <a:spcPts val="600"/>
                        </a:spcBef>
                        <a:spcAft>
                          <a:spcPts val="0"/>
                        </a:spcAft>
                      </a:pPr>
                      <a:r>
                        <a:rPr lang="en-US" sz="2000" kern="1200">
                          <a:gradFill>
                            <a:gsLst>
                              <a:gs pos="2917">
                                <a:schemeClr val="bg1"/>
                              </a:gs>
                              <a:gs pos="30000">
                                <a:schemeClr val="bg1"/>
                              </a:gs>
                            </a:gsLst>
                            <a:lin ang="5400000" scaled="0"/>
                          </a:gradFill>
                          <a:effectLst/>
                          <a:latin typeface="Segoe UI Semibold"/>
                          <a:ea typeface="Times New Roman" panose="02020603050405020304" pitchFamily="18" charset="0"/>
                          <a:cs typeface="Times New Roman"/>
                        </a:rPr>
                        <a:t>Details</a:t>
                      </a:r>
                      <a:endParaRPr lang="en-US" sz="1100">
                        <a:gradFill>
                          <a:gsLst>
                            <a:gs pos="2917">
                              <a:schemeClr val="bg1"/>
                            </a:gs>
                            <a:gs pos="30000">
                              <a:schemeClr val="bg1"/>
                            </a:gs>
                          </a:gsLst>
                          <a:lin ang="5400000" scaled="0"/>
                        </a:gradFill>
                        <a:effectLst/>
                        <a:latin typeface="Segoe UI Semibold"/>
                        <a:ea typeface="Calibri" panose="020F0502020204030204" pitchFamily="34" charset="0"/>
                        <a:cs typeface="Times New Roman"/>
                      </a:endParaRPr>
                    </a:p>
                  </a:txBody>
                  <a:tcPr marL="182857" marR="182857" marT="0" marB="0" anchor="ctr">
                    <a:lnL w="9525" cap="flat" cmpd="sng" algn="ctr">
                      <a:solidFill>
                        <a:schemeClr val="tx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739898568"/>
                  </a:ext>
                </a:extLst>
              </a:tr>
              <a:tr h="507838">
                <a:tc>
                  <a:txBody>
                    <a:bodyPr/>
                    <a:lstStyle/>
                    <a:p>
                      <a:pPr marL="0" marR="0" indent="0">
                        <a:lnSpc>
                          <a:spcPct val="90000"/>
                        </a:lnSpc>
                        <a:spcBef>
                          <a:spcPts val="600"/>
                        </a:spcBef>
                        <a:spcAft>
                          <a:spcPts val="0"/>
                        </a:spcAft>
                      </a:pPr>
                      <a:r>
                        <a:rPr lang="en-US" sz="1600" kern="1200">
                          <a:gradFill>
                            <a:gsLst>
                              <a:gs pos="2917">
                                <a:schemeClr val="tx1"/>
                              </a:gs>
                              <a:gs pos="30000">
                                <a:schemeClr val="tx1"/>
                              </a:gs>
                            </a:gsLst>
                            <a:lin ang="5400000" scaled="0"/>
                          </a:gradFill>
                          <a:effectLst/>
                          <a:latin typeface="Segoe UI"/>
                          <a:ea typeface="Verdana"/>
                          <a:cs typeface="Verdana"/>
                        </a:rPr>
                        <a:t>Storage capacity</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0" marR="0">
                        <a:lnSpc>
                          <a:spcPct val="90000"/>
                        </a:lnSpc>
                        <a:spcBef>
                          <a:spcPts val="600"/>
                        </a:spcBef>
                        <a:spcAft>
                          <a:spcPts val="0"/>
                        </a:spcAft>
                      </a:pPr>
                      <a:r>
                        <a:rPr lang="en-US" sz="1400" kern="1200">
                          <a:gradFill>
                            <a:gsLst>
                              <a:gs pos="2917">
                                <a:schemeClr val="tx1"/>
                              </a:gs>
                              <a:gs pos="30000">
                                <a:schemeClr val="tx1"/>
                              </a:gs>
                            </a:gsLst>
                            <a:lin ang="5400000" scaled="0"/>
                          </a:gradFill>
                          <a:effectLst/>
                          <a:latin typeface="Segoe UI"/>
                          <a:ea typeface="Verdana"/>
                          <a:cs typeface="Verdana"/>
                        </a:rPr>
                        <a:t>100TB raw/~80TB usable</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2628488"/>
                  </a:ext>
                </a:extLst>
              </a:tr>
              <a:tr h="507838">
                <a:tc>
                  <a:txBody>
                    <a:bodyPr/>
                    <a:lstStyle/>
                    <a:p>
                      <a:pPr marL="0" marR="0" indent="0" algn="l" defTabSz="932742" rtl="0" eaLnBrk="1" latinLnBrk="0" hangingPunct="1">
                        <a:lnSpc>
                          <a:spcPct val="90000"/>
                        </a:lnSpc>
                        <a:spcBef>
                          <a:spcPts val="600"/>
                        </a:spcBef>
                        <a:spcAft>
                          <a:spcPts val="0"/>
                        </a:spcAft>
                      </a:pPr>
                      <a:r>
                        <a:rPr lang="en-US" sz="1600" kern="1200">
                          <a:gradFill>
                            <a:gsLst>
                              <a:gs pos="2917">
                                <a:schemeClr val="tx1"/>
                              </a:gs>
                              <a:gs pos="30000">
                                <a:schemeClr val="tx1"/>
                              </a:gs>
                            </a:gsLst>
                            <a:lin ang="5400000" scaled="0"/>
                          </a:gradFill>
                          <a:effectLst/>
                          <a:latin typeface="Segoe UI"/>
                          <a:ea typeface="Verdana"/>
                          <a:cs typeface="Verdana"/>
                        </a:rPr>
                        <a:t>Data protection/security</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0" marR="0">
                        <a:lnSpc>
                          <a:spcPct val="90000"/>
                        </a:lnSpc>
                        <a:spcBef>
                          <a:spcPts val="600"/>
                        </a:spcBef>
                        <a:spcAft>
                          <a:spcPts val="0"/>
                        </a:spcAft>
                      </a:pPr>
                      <a:r>
                        <a:rPr lang="en-US" sz="1400" kern="1200">
                          <a:gradFill>
                            <a:gsLst>
                              <a:gs pos="2917">
                                <a:schemeClr val="tx1"/>
                              </a:gs>
                              <a:gs pos="30000">
                                <a:schemeClr val="tx1"/>
                              </a:gs>
                            </a:gsLst>
                            <a:lin ang="5400000" scaled="0"/>
                          </a:gradFill>
                          <a:effectLst/>
                          <a:latin typeface="Segoe UI"/>
                          <a:ea typeface="Verdana"/>
                          <a:cs typeface="Verdana"/>
                        </a:rPr>
                        <a:t>AES 256-bit </a:t>
                      </a:r>
                      <a:r>
                        <a:rPr lang="en-US" sz="1400" kern="1200">
                          <a:gradFill>
                            <a:gsLst>
                              <a:gs pos="2917">
                                <a:schemeClr val="tx1"/>
                              </a:gs>
                              <a:gs pos="30000">
                                <a:schemeClr val="tx1"/>
                              </a:gs>
                            </a:gsLst>
                            <a:lin ang="5400000" scaled="0"/>
                          </a:gradFill>
                          <a:effectLst/>
                          <a:latin typeface="Segoe UI"/>
                          <a:ea typeface="Verdana"/>
                          <a:cs typeface="+mn-cs"/>
                        </a:rPr>
                        <a:t>BitLocker </a:t>
                      </a:r>
                      <a:r>
                        <a:rPr lang="en-US" sz="1400" kern="1200">
                          <a:gradFill>
                            <a:gsLst>
                              <a:gs pos="2917">
                                <a:schemeClr val="tx1"/>
                              </a:gs>
                              <a:gs pos="30000">
                                <a:schemeClr val="tx1"/>
                              </a:gs>
                            </a:gsLst>
                            <a:lin ang="5400000" scaled="0"/>
                          </a:gradFill>
                          <a:effectLst/>
                          <a:latin typeface="Segoe UI"/>
                          <a:ea typeface="Verdana"/>
                          <a:cs typeface="Verdana"/>
                        </a:rPr>
                        <a:t>encryption</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3550329"/>
                  </a:ext>
                </a:extLst>
              </a:tr>
              <a:tr h="507838">
                <a:tc>
                  <a:txBody>
                    <a:bodyPr/>
                    <a:lstStyle/>
                    <a:p>
                      <a:pPr marL="0" marR="0" indent="0" algn="l" defTabSz="932742" rtl="0" eaLnBrk="1" latinLnBrk="0" hangingPunct="1">
                        <a:lnSpc>
                          <a:spcPct val="90000"/>
                        </a:lnSpc>
                        <a:spcBef>
                          <a:spcPts val="600"/>
                        </a:spcBef>
                        <a:spcAft>
                          <a:spcPts val="0"/>
                        </a:spcAft>
                      </a:pPr>
                      <a:r>
                        <a:rPr lang="en-US" sz="1600" kern="1200">
                          <a:gradFill>
                            <a:gsLst>
                              <a:gs pos="2917">
                                <a:schemeClr val="tx1"/>
                              </a:gs>
                              <a:gs pos="30000">
                                <a:schemeClr val="tx1"/>
                              </a:gs>
                            </a:gsLst>
                            <a:lin ang="5400000" scaled="0"/>
                          </a:gradFill>
                          <a:effectLst/>
                          <a:latin typeface="Segoe UI"/>
                          <a:ea typeface="Verdana"/>
                          <a:cs typeface="Verdana"/>
                        </a:rPr>
                        <a:t>Weight</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0" marR="0">
                        <a:lnSpc>
                          <a:spcPct val="90000"/>
                        </a:lnSpc>
                        <a:spcBef>
                          <a:spcPts val="600"/>
                        </a:spcBef>
                        <a:spcAft>
                          <a:spcPts val="0"/>
                        </a:spcAft>
                      </a:pPr>
                      <a:r>
                        <a:rPr lang="en-US" sz="1400" kern="1200">
                          <a:gradFill>
                            <a:gsLst>
                              <a:gs pos="2917">
                                <a:schemeClr val="tx1"/>
                              </a:gs>
                              <a:gs pos="30000">
                                <a:schemeClr val="tx1"/>
                              </a:gs>
                            </a:gsLst>
                            <a:lin ang="5400000" scaled="0"/>
                          </a:gradFill>
                          <a:effectLst/>
                          <a:latin typeface="Segoe UI"/>
                          <a:ea typeface="Verdana"/>
                          <a:cs typeface="Verdana"/>
                        </a:rPr>
                        <a:t>~50 </a:t>
                      </a:r>
                      <a:r>
                        <a:rPr lang="en-US" sz="1400" kern="1200" err="1">
                          <a:gradFill>
                            <a:gsLst>
                              <a:gs pos="2917">
                                <a:schemeClr val="tx1"/>
                              </a:gs>
                              <a:gs pos="30000">
                                <a:schemeClr val="tx1"/>
                              </a:gs>
                            </a:gsLst>
                            <a:lin ang="5400000" scaled="0"/>
                          </a:gradFill>
                          <a:effectLst/>
                          <a:latin typeface="Segoe UI"/>
                          <a:ea typeface="Verdana"/>
                          <a:cs typeface="Verdana"/>
                        </a:rPr>
                        <a:t>lbs</a:t>
                      </a:r>
                      <a:r>
                        <a:rPr lang="en-US" sz="1400" kern="1200">
                          <a:gradFill>
                            <a:gsLst>
                              <a:gs pos="2917">
                                <a:schemeClr val="tx1"/>
                              </a:gs>
                              <a:gs pos="30000">
                                <a:schemeClr val="tx1"/>
                              </a:gs>
                            </a:gsLst>
                            <a:lin ang="5400000" scaled="0"/>
                          </a:gradFill>
                          <a:effectLst/>
                          <a:latin typeface="Segoe UI"/>
                          <a:ea typeface="Verdana"/>
                          <a:cs typeface="Verdana"/>
                        </a:rPr>
                        <a:t>/20 kg </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0589542"/>
                  </a:ext>
                </a:extLst>
              </a:tr>
              <a:tr h="772533">
                <a:tc>
                  <a:txBody>
                    <a:bodyPr/>
                    <a:lstStyle/>
                    <a:p>
                      <a:pPr marL="0" marR="0" indent="0" algn="l" defTabSz="932742" rtl="0" eaLnBrk="1" latinLnBrk="0" hangingPunct="1">
                        <a:lnSpc>
                          <a:spcPct val="90000"/>
                        </a:lnSpc>
                        <a:spcBef>
                          <a:spcPts val="600"/>
                        </a:spcBef>
                        <a:spcAft>
                          <a:spcPts val="0"/>
                        </a:spcAft>
                      </a:pPr>
                      <a:r>
                        <a:rPr lang="en-US" sz="1600" kern="1200">
                          <a:gradFill>
                            <a:gsLst>
                              <a:gs pos="2917">
                                <a:schemeClr val="tx1"/>
                              </a:gs>
                              <a:gs pos="30000">
                                <a:schemeClr val="tx1"/>
                              </a:gs>
                            </a:gsLst>
                            <a:lin ang="5400000" scaled="0"/>
                          </a:gradFill>
                          <a:effectLst/>
                          <a:latin typeface="Segoe UI"/>
                          <a:ea typeface="Verdana"/>
                          <a:cs typeface="Verdana"/>
                        </a:rPr>
                        <a:t>Network interface</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nSpc>
                          <a:spcPct val="90000"/>
                        </a:lnSpc>
                        <a:spcBef>
                          <a:spcPts val="600"/>
                        </a:spcBef>
                        <a:spcAft>
                          <a:spcPts val="0"/>
                        </a:spcAft>
                        <a:buFont typeface="Calibri" panose="020F0502020204030204" pitchFamily="34" charset="0"/>
                        <a:buNone/>
                      </a:pPr>
                      <a:r>
                        <a:rPr lang="en-US" sz="1400" kern="1200">
                          <a:gradFill>
                            <a:gsLst>
                              <a:gs pos="2917">
                                <a:schemeClr val="tx1"/>
                              </a:gs>
                              <a:gs pos="30000">
                                <a:schemeClr val="tx1"/>
                              </a:gs>
                            </a:gsLst>
                            <a:lin ang="5400000" scaled="0"/>
                          </a:gradFill>
                          <a:effectLst/>
                          <a:latin typeface="Segoe UI"/>
                          <a:ea typeface="Verdana"/>
                        </a:rPr>
                        <a:t>1x1/10 </a:t>
                      </a:r>
                      <a:r>
                        <a:rPr lang="en-US" sz="1400" kern="1200" err="1">
                          <a:gradFill>
                            <a:gsLst>
                              <a:gs pos="2917">
                                <a:schemeClr val="tx1"/>
                              </a:gs>
                              <a:gs pos="30000">
                                <a:schemeClr val="tx1"/>
                              </a:gs>
                            </a:gsLst>
                            <a:lin ang="5400000" scaled="0"/>
                          </a:gradFill>
                          <a:effectLst/>
                          <a:latin typeface="Segoe UI"/>
                          <a:ea typeface="Verdana"/>
                        </a:rPr>
                        <a:t>GbE</a:t>
                      </a:r>
                      <a:r>
                        <a:rPr lang="en-US" sz="1400" kern="1200">
                          <a:gradFill>
                            <a:gsLst>
                              <a:gs pos="2917">
                                <a:schemeClr val="tx1"/>
                              </a:gs>
                              <a:gs pos="30000">
                                <a:schemeClr val="tx1"/>
                              </a:gs>
                            </a:gsLst>
                            <a:lin ang="5400000" scaled="0"/>
                          </a:gradFill>
                          <a:effectLst/>
                          <a:latin typeface="Segoe UI"/>
                          <a:ea typeface="Verdana"/>
                        </a:rPr>
                        <a:t> RJ45 for management</a:t>
                      </a:r>
                    </a:p>
                    <a:p>
                      <a:pPr marL="0" marR="0" lvl="0" indent="0">
                        <a:lnSpc>
                          <a:spcPct val="90000"/>
                        </a:lnSpc>
                        <a:spcBef>
                          <a:spcPts val="600"/>
                        </a:spcBef>
                        <a:spcAft>
                          <a:spcPts val="0"/>
                        </a:spcAft>
                        <a:buFont typeface="Calibri" panose="020F0502020204030204" pitchFamily="34" charset="0"/>
                        <a:buNone/>
                      </a:pPr>
                      <a:r>
                        <a:rPr lang="en-US" sz="1400" kern="1200">
                          <a:gradFill>
                            <a:gsLst>
                              <a:gs pos="2917">
                                <a:schemeClr val="tx1"/>
                              </a:gs>
                              <a:gs pos="30000">
                                <a:schemeClr val="tx1"/>
                              </a:gs>
                            </a:gsLst>
                            <a:lin ang="5400000" scaled="0"/>
                          </a:gradFill>
                          <a:effectLst/>
                          <a:latin typeface="Segoe UI"/>
                          <a:ea typeface="Verdana"/>
                        </a:rPr>
                        <a:t>1x1/10 </a:t>
                      </a:r>
                      <a:r>
                        <a:rPr lang="en-US" sz="1400" kern="1200" err="1">
                          <a:gradFill>
                            <a:gsLst>
                              <a:gs pos="2917">
                                <a:schemeClr val="tx1"/>
                              </a:gs>
                              <a:gs pos="30000">
                                <a:schemeClr val="tx1"/>
                              </a:gs>
                            </a:gsLst>
                            <a:lin ang="5400000" scaled="0"/>
                          </a:gradFill>
                          <a:effectLst/>
                          <a:latin typeface="Segoe UI"/>
                          <a:ea typeface="Verdana"/>
                        </a:rPr>
                        <a:t>GbE</a:t>
                      </a:r>
                      <a:r>
                        <a:rPr lang="en-US" sz="1400" kern="1200">
                          <a:gradFill>
                            <a:gsLst>
                              <a:gs pos="2917">
                                <a:schemeClr val="tx1"/>
                              </a:gs>
                              <a:gs pos="30000">
                                <a:schemeClr val="tx1"/>
                              </a:gs>
                            </a:gsLst>
                            <a:lin ang="5400000" scaled="0"/>
                          </a:gradFill>
                          <a:effectLst/>
                          <a:latin typeface="Segoe UI"/>
                          <a:ea typeface="Verdana"/>
                        </a:rPr>
                        <a:t> RJ45 and 2x10GbE SFP+ for data transfer</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4761587"/>
                  </a:ext>
                </a:extLst>
              </a:tr>
              <a:tr h="507838">
                <a:tc>
                  <a:txBody>
                    <a:bodyPr/>
                    <a:lstStyle/>
                    <a:p>
                      <a:pPr marL="0" marR="0" indent="0" algn="l" defTabSz="932742" rtl="0" eaLnBrk="1" latinLnBrk="0" hangingPunct="1">
                        <a:lnSpc>
                          <a:spcPct val="90000"/>
                        </a:lnSpc>
                        <a:spcBef>
                          <a:spcPts val="600"/>
                        </a:spcBef>
                        <a:spcAft>
                          <a:spcPts val="0"/>
                        </a:spcAft>
                      </a:pPr>
                      <a:r>
                        <a:rPr lang="en-US" sz="1600" kern="1200">
                          <a:gradFill>
                            <a:gsLst>
                              <a:gs pos="2917">
                                <a:schemeClr val="tx1"/>
                              </a:gs>
                              <a:gs pos="30000">
                                <a:schemeClr val="tx1"/>
                              </a:gs>
                            </a:gsLst>
                            <a:lin ang="5400000" scaled="0"/>
                          </a:gradFill>
                          <a:effectLst/>
                          <a:latin typeface="Segoe UI"/>
                          <a:ea typeface="Verdana"/>
                          <a:cs typeface="+mn-cs"/>
                        </a:rPr>
                        <a:t>Access protocol</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775" rtl="0" eaLnBrk="1" latinLnBrk="0" hangingPunct="1">
                        <a:lnSpc>
                          <a:spcPct val="90000"/>
                        </a:lnSpc>
                        <a:spcBef>
                          <a:spcPts val="600"/>
                        </a:spcBef>
                        <a:spcAft>
                          <a:spcPts val="0"/>
                        </a:spcAft>
                        <a:buFont typeface="Calibri" panose="020F0502020204030204" pitchFamily="34" charset="0"/>
                        <a:buNone/>
                      </a:pPr>
                      <a:r>
                        <a:rPr lang="en-US" sz="1400" kern="1200">
                          <a:gradFill>
                            <a:gsLst>
                              <a:gs pos="2917">
                                <a:schemeClr val="tx1"/>
                              </a:gs>
                              <a:gs pos="30000">
                                <a:schemeClr val="tx1"/>
                              </a:gs>
                            </a:gsLst>
                            <a:lin ang="5400000" scaled="0"/>
                          </a:gradFill>
                          <a:effectLst/>
                          <a:latin typeface="Segoe UI"/>
                          <a:ea typeface="Verdana"/>
                          <a:cs typeface="+mn-cs"/>
                        </a:rPr>
                        <a:t>SMB/CIFS and NFS</a:t>
                      </a:r>
                    </a:p>
                    <a:p>
                      <a:pPr marL="0" marR="0" lvl="0" indent="0" algn="l" defTabSz="1087775" rtl="0" eaLnBrk="1" fontAlgn="auto" latinLnBrk="0" hangingPunct="1">
                        <a:lnSpc>
                          <a:spcPct val="90000"/>
                        </a:lnSpc>
                        <a:spcBef>
                          <a:spcPts val="600"/>
                        </a:spcBef>
                        <a:spcAft>
                          <a:spcPts val="0"/>
                        </a:spcAft>
                        <a:buClrTx/>
                        <a:buSzTx/>
                        <a:buFont typeface="Calibri" panose="020F0502020204030204" pitchFamily="34" charset="0"/>
                        <a:buNone/>
                        <a:tabLst/>
                        <a:defRPr/>
                      </a:pPr>
                      <a:r>
                        <a:rPr lang="en-US" sz="1400" kern="1200">
                          <a:gradFill>
                            <a:gsLst>
                              <a:gs pos="2917">
                                <a:schemeClr val="tx1"/>
                              </a:gs>
                              <a:gs pos="30000">
                                <a:schemeClr val="tx1"/>
                              </a:gs>
                            </a:gsLst>
                            <a:lin ang="5400000" scaled="0"/>
                          </a:gradFill>
                          <a:effectLst/>
                          <a:latin typeface="Segoe UI"/>
                          <a:ea typeface="Verdana"/>
                          <a:cs typeface="+mn-cs"/>
                        </a:rPr>
                        <a:t>Azure Blob storage via REST API</a:t>
                      </a:r>
                      <a:endParaRPr lang="en-US" sz="1400" kern="1200" baseline="30000">
                        <a:gradFill>
                          <a:gsLst>
                            <a:gs pos="2917">
                              <a:schemeClr val="tx1"/>
                            </a:gs>
                            <a:gs pos="30000">
                              <a:schemeClr val="tx1"/>
                            </a:gs>
                          </a:gsLst>
                          <a:lin ang="5400000" scaled="0"/>
                        </a:gradFill>
                        <a:effectLst/>
                        <a:latin typeface="Segoe UI"/>
                        <a:ea typeface="Verdana"/>
                        <a:cs typeface="+mn-cs"/>
                      </a:endParaRP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7883383"/>
                  </a:ext>
                </a:extLst>
              </a:tr>
              <a:tr h="507838">
                <a:tc>
                  <a:txBody>
                    <a:bodyPr/>
                    <a:lstStyle/>
                    <a:p>
                      <a:pPr marL="0" marR="0" indent="0" algn="l" defTabSz="932742" rtl="0" eaLnBrk="1" latinLnBrk="0" hangingPunct="1">
                        <a:lnSpc>
                          <a:spcPct val="90000"/>
                        </a:lnSpc>
                        <a:spcBef>
                          <a:spcPts val="600"/>
                        </a:spcBef>
                        <a:spcAft>
                          <a:spcPts val="0"/>
                        </a:spcAft>
                      </a:pPr>
                      <a:r>
                        <a:rPr lang="en-US" sz="1600" kern="1200">
                          <a:gradFill>
                            <a:gsLst>
                              <a:gs pos="2917">
                                <a:schemeClr val="tx1"/>
                              </a:gs>
                              <a:gs pos="30000">
                                <a:schemeClr val="tx1"/>
                              </a:gs>
                            </a:gsLst>
                            <a:lin ang="5400000" scaled="0"/>
                          </a:gradFill>
                          <a:effectLst/>
                          <a:latin typeface="Segoe UI"/>
                          <a:ea typeface="Verdana"/>
                          <a:cs typeface="Verdana"/>
                        </a:rPr>
                        <a:t>Supported Azure </a:t>
                      </a:r>
                      <a:br>
                        <a:rPr lang="en-US" sz="1600" kern="1200">
                          <a:gradFill>
                            <a:gsLst>
                              <a:gs pos="2917">
                                <a:schemeClr val="tx1"/>
                              </a:gs>
                              <a:gs pos="30000">
                                <a:schemeClr val="tx1"/>
                              </a:gs>
                            </a:gsLst>
                            <a:lin ang="5400000" scaled="0"/>
                          </a:gradFill>
                          <a:effectLst/>
                          <a:latin typeface="Segoe UI"/>
                          <a:ea typeface="Verdana"/>
                          <a:cs typeface="Verdana"/>
                        </a:rPr>
                      </a:br>
                      <a:r>
                        <a:rPr lang="en-US" sz="1600" kern="1200">
                          <a:gradFill>
                            <a:gsLst>
                              <a:gs pos="2917">
                                <a:schemeClr val="tx1"/>
                              </a:gs>
                              <a:gs pos="30000">
                                <a:schemeClr val="tx1"/>
                              </a:gs>
                            </a:gsLst>
                            <a:lin ang="5400000" scaled="0"/>
                          </a:gradFill>
                          <a:effectLst/>
                          <a:latin typeface="Segoe UI"/>
                          <a:ea typeface="Verdana"/>
                          <a:cs typeface="Verdana"/>
                        </a:rPr>
                        <a:t>storage types</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0" marR="0">
                        <a:lnSpc>
                          <a:spcPct val="90000"/>
                        </a:lnSpc>
                        <a:spcBef>
                          <a:spcPts val="600"/>
                        </a:spcBef>
                        <a:spcAft>
                          <a:spcPts val="0"/>
                        </a:spcAft>
                      </a:pPr>
                      <a:r>
                        <a:rPr lang="en-US" sz="1400" kern="1200">
                          <a:gradFill>
                            <a:gsLst>
                              <a:gs pos="2917">
                                <a:schemeClr val="tx1"/>
                              </a:gs>
                              <a:gs pos="30000">
                                <a:schemeClr val="tx1"/>
                              </a:gs>
                            </a:gsLst>
                            <a:lin ang="5400000" scaled="0"/>
                          </a:gradFill>
                          <a:effectLst/>
                          <a:latin typeface="Segoe UI"/>
                          <a:ea typeface="Verdana"/>
                          <a:cs typeface="Times New Roman" panose="02020603050405020304" pitchFamily="18" charset="0"/>
                        </a:rPr>
                        <a:t>Block Blob, Page Blob, Azure files and Managed Disk</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2652471"/>
                  </a:ext>
                </a:extLst>
              </a:tr>
              <a:tr h="507838">
                <a:tc>
                  <a:txBody>
                    <a:bodyPr/>
                    <a:lstStyle/>
                    <a:p>
                      <a:pPr marL="0" marR="0" indent="0" algn="l" defTabSz="932742" rtl="0" eaLnBrk="1" latinLnBrk="0" hangingPunct="1">
                        <a:lnSpc>
                          <a:spcPct val="90000"/>
                        </a:lnSpc>
                        <a:spcBef>
                          <a:spcPts val="600"/>
                        </a:spcBef>
                        <a:spcAft>
                          <a:spcPts val="0"/>
                        </a:spcAft>
                      </a:pPr>
                      <a:r>
                        <a:rPr lang="en-US" sz="1600" kern="1200">
                          <a:gradFill>
                            <a:gsLst>
                              <a:gs pos="2917">
                                <a:schemeClr val="tx1"/>
                              </a:gs>
                              <a:gs pos="30000">
                                <a:schemeClr val="tx1"/>
                              </a:gs>
                            </a:gsLst>
                            <a:lin ang="5400000" scaled="0"/>
                          </a:gradFill>
                          <a:effectLst/>
                          <a:latin typeface="Segoe UI"/>
                          <a:ea typeface="Verdana"/>
                          <a:cs typeface="Verdana"/>
                        </a:rPr>
                        <a:t>Physical security</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0" marR="0">
                        <a:lnSpc>
                          <a:spcPct val="90000"/>
                        </a:lnSpc>
                        <a:spcBef>
                          <a:spcPts val="600"/>
                        </a:spcBef>
                        <a:spcAft>
                          <a:spcPts val="0"/>
                        </a:spcAft>
                      </a:pPr>
                      <a:r>
                        <a:rPr lang="en-US" sz="1400" kern="1200">
                          <a:gradFill>
                            <a:gsLst>
                              <a:gs pos="2917">
                                <a:schemeClr val="tx1"/>
                              </a:gs>
                              <a:gs pos="30000">
                                <a:schemeClr val="tx1"/>
                              </a:gs>
                            </a:gsLst>
                            <a:lin ang="5400000" scaled="0"/>
                          </a:gradFill>
                          <a:effectLst/>
                          <a:latin typeface="Segoe UI"/>
                          <a:ea typeface="Verdana"/>
                          <a:cs typeface="Verdana" panose="020B0604030504040204" pitchFamily="34" charset="0"/>
                        </a:rPr>
                        <a:t>Tamper-evident ruggedized device casing</a:t>
                      </a:r>
                      <a:endParaRPr lang="en-US" sz="1400" kern="1200">
                        <a:gradFill>
                          <a:gsLst>
                            <a:gs pos="2917">
                              <a:schemeClr val="tx1"/>
                            </a:gs>
                            <a:gs pos="30000">
                              <a:schemeClr val="tx1"/>
                            </a:gs>
                          </a:gsLst>
                          <a:lin ang="5400000" scaled="0"/>
                        </a:gradFill>
                        <a:effectLst/>
                        <a:latin typeface="Segoe UI"/>
                        <a:ea typeface="Verdana"/>
                        <a:cs typeface="Times New Roman" panose="02020603050405020304" pitchFamily="18" charset="0"/>
                      </a:endParaRP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2685359"/>
                  </a:ext>
                </a:extLst>
              </a:tr>
              <a:tr h="507838">
                <a:tc>
                  <a:txBody>
                    <a:bodyPr/>
                    <a:lstStyle/>
                    <a:p>
                      <a:pPr marL="0" marR="0" indent="0" algn="l" defTabSz="932742" rtl="0" eaLnBrk="1" latinLnBrk="0" hangingPunct="1">
                        <a:lnSpc>
                          <a:spcPct val="90000"/>
                        </a:lnSpc>
                        <a:spcBef>
                          <a:spcPts val="600"/>
                        </a:spcBef>
                        <a:spcAft>
                          <a:spcPts val="0"/>
                        </a:spcAft>
                      </a:pPr>
                      <a:r>
                        <a:rPr lang="en-US" sz="1600" kern="1200">
                          <a:gradFill>
                            <a:gsLst>
                              <a:gs pos="2917">
                                <a:schemeClr val="tx1"/>
                              </a:gs>
                              <a:gs pos="30000">
                                <a:schemeClr val="tx1"/>
                              </a:gs>
                            </a:gsLst>
                            <a:lin ang="5400000" scaled="0"/>
                          </a:gradFill>
                          <a:effectLst/>
                          <a:latin typeface="Segoe UI"/>
                          <a:ea typeface="Verdana"/>
                          <a:cs typeface="Verdana"/>
                        </a:rPr>
                        <a:t>Power</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0" marR="0">
                        <a:lnSpc>
                          <a:spcPct val="90000"/>
                        </a:lnSpc>
                        <a:spcBef>
                          <a:spcPts val="600"/>
                        </a:spcBef>
                        <a:spcAft>
                          <a:spcPts val="0"/>
                        </a:spcAft>
                      </a:pPr>
                      <a:r>
                        <a:rPr lang="en-US" sz="1400" kern="1200">
                          <a:gradFill>
                            <a:gsLst>
                              <a:gs pos="2917">
                                <a:schemeClr val="tx1"/>
                              </a:gs>
                              <a:gs pos="30000">
                                <a:schemeClr val="tx1"/>
                              </a:gs>
                            </a:gsLst>
                            <a:lin ang="5400000" scaled="0"/>
                          </a:gradFill>
                          <a:effectLst/>
                          <a:latin typeface="Segoe UI"/>
                          <a:ea typeface="Verdana"/>
                          <a:cs typeface="Verdana"/>
                        </a:rPr>
                        <a:t>110/240 (50/60 Hz)</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5805267"/>
                  </a:ext>
                </a:extLst>
              </a:tr>
              <a:tr h="507838">
                <a:tc>
                  <a:txBody>
                    <a:bodyPr/>
                    <a:lstStyle/>
                    <a:p>
                      <a:pPr marL="0" marR="0" indent="0" algn="l" defTabSz="932742" rtl="0" eaLnBrk="1" latinLnBrk="0" hangingPunct="1">
                        <a:lnSpc>
                          <a:spcPct val="90000"/>
                        </a:lnSpc>
                        <a:spcBef>
                          <a:spcPts val="600"/>
                        </a:spcBef>
                        <a:spcAft>
                          <a:spcPts val="0"/>
                        </a:spcAft>
                      </a:pPr>
                      <a:r>
                        <a:rPr lang="en-US" sz="1600" kern="1200">
                          <a:gradFill>
                            <a:gsLst>
                              <a:gs pos="2917">
                                <a:schemeClr val="tx1"/>
                              </a:gs>
                              <a:gs pos="30000">
                                <a:schemeClr val="tx1"/>
                              </a:gs>
                            </a:gsLst>
                            <a:lin ang="5400000" scaled="0"/>
                          </a:gradFill>
                          <a:effectLst/>
                          <a:latin typeface="Segoe UI"/>
                          <a:ea typeface="Verdana"/>
                          <a:cs typeface="Verdana"/>
                        </a:rPr>
                        <a:t>Dimensions</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marR="0" indent="-64135">
                        <a:lnSpc>
                          <a:spcPct val="90000"/>
                        </a:lnSpc>
                        <a:spcBef>
                          <a:spcPts val="600"/>
                        </a:spcBef>
                        <a:spcAft>
                          <a:spcPts val="0"/>
                        </a:spcAft>
                      </a:pPr>
                      <a:r>
                        <a:rPr lang="pl-PL" sz="1400" kern="1200">
                          <a:gradFill>
                            <a:gsLst>
                              <a:gs pos="2917">
                                <a:schemeClr val="tx1"/>
                              </a:gs>
                              <a:gs pos="30000">
                                <a:schemeClr val="tx1"/>
                              </a:gs>
                            </a:gsLst>
                            <a:lin ang="5400000" scaled="0"/>
                          </a:gradFill>
                          <a:effectLst/>
                          <a:latin typeface="Segoe UI"/>
                          <a:ea typeface="Verdana"/>
                          <a:cs typeface="Verdana" panose="020B0604030504040204" pitchFamily="34" charset="0"/>
                        </a:rPr>
                        <a:t>1</a:t>
                      </a:r>
                      <a:r>
                        <a:rPr lang="en-US" sz="1400" kern="1200">
                          <a:gradFill>
                            <a:gsLst>
                              <a:gs pos="2917">
                                <a:schemeClr val="tx1"/>
                              </a:gs>
                              <a:gs pos="30000">
                                <a:schemeClr val="tx1"/>
                              </a:gs>
                            </a:gsLst>
                            <a:lin ang="5400000" scaled="0"/>
                          </a:gradFill>
                          <a:effectLst/>
                          <a:latin typeface="Segoe UI"/>
                          <a:ea typeface="Verdana"/>
                          <a:cs typeface="Verdana" panose="020B0604030504040204" pitchFamily="34" charset="0"/>
                        </a:rPr>
                        <a:t>7</a:t>
                      </a:r>
                      <a:r>
                        <a:rPr lang="pl-PL" sz="1400" kern="1200">
                          <a:gradFill>
                            <a:gsLst>
                              <a:gs pos="2917">
                                <a:schemeClr val="tx1"/>
                              </a:gs>
                              <a:gs pos="30000">
                                <a:schemeClr val="tx1"/>
                              </a:gs>
                            </a:gsLst>
                            <a:lin ang="5400000" scaled="0"/>
                          </a:gradFill>
                          <a:effectLst/>
                          <a:latin typeface="Segoe UI"/>
                          <a:ea typeface="Verdana"/>
                          <a:cs typeface="Verdana" panose="020B0604030504040204" pitchFamily="34" charset="0"/>
                        </a:rPr>
                        <a:t>” H x </a:t>
                      </a:r>
                      <a:r>
                        <a:rPr lang="en-US" sz="1400" kern="1200">
                          <a:gradFill>
                            <a:gsLst>
                              <a:gs pos="2917">
                                <a:schemeClr val="tx1"/>
                              </a:gs>
                              <a:gs pos="30000">
                                <a:schemeClr val="tx1"/>
                              </a:gs>
                            </a:gsLst>
                            <a:lin ang="5400000" scaled="0"/>
                          </a:gradFill>
                          <a:effectLst/>
                          <a:latin typeface="Segoe UI"/>
                          <a:ea typeface="Verdana"/>
                          <a:cs typeface="Verdana" panose="020B0604030504040204" pitchFamily="34" charset="0"/>
                        </a:rPr>
                        <a:t>20</a:t>
                      </a:r>
                      <a:r>
                        <a:rPr lang="pl-PL" sz="1400" kern="1200">
                          <a:gradFill>
                            <a:gsLst>
                              <a:gs pos="2917">
                                <a:schemeClr val="tx1"/>
                              </a:gs>
                              <a:gs pos="30000">
                                <a:schemeClr val="tx1"/>
                              </a:gs>
                            </a:gsLst>
                            <a:lin ang="5400000" scaled="0"/>
                          </a:gradFill>
                          <a:effectLst/>
                          <a:latin typeface="Segoe UI"/>
                          <a:ea typeface="Verdana"/>
                          <a:cs typeface="Verdana" panose="020B0604030504040204" pitchFamily="34" charset="0"/>
                        </a:rPr>
                        <a:t>” D x 12.</a:t>
                      </a:r>
                      <a:r>
                        <a:rPr lang="en-US" sz="1400" kern="1200">
                          <a:gradFill>
                            <a:gsLst>
                              <a:gs pos="2917">
                                <a:schemeClr val="tx1"/>
                              </a:gs>
                              <a:gs pos="30000">
                                <a:schemeClr val="tx1"/>
                              </a:gs>
                            </a:gsLst>
                            <a:lin ang="5400000" scaled="0"/>
                          </a:gradFill>
                          <a:effectLst/>
                          <a:latin typeface="Segoe UI"/>
                          <a:ea typeface="Verdana"/>
                          <a:cs typeface="Verdana" panose="020B0604030504040204" pitchFamily="34" charset="0"/>
                        </a:rPr>
                        <a:t>2</a:t>
                      </a:r>
                      <a:r>
                        <a:rPr lang="pl-PL" sz="1400" kern="1200">
                          <a:gradFill>
                            <a:gsLst>
                              <a:gs pos="2917">
                                <a:schemeClr val="tx1"/>
                              </a:gs>
                              <a:gs pos="30000">
                                <a:schemeClr val="tx1"/>
                              </a:gs>
                            </a:gsLst>
                            <a:lin ang="5400000" scaled="0"/>
                          </a:gradFill>
                          <a:effectLst/>
                          <a:latin typeface="Segoe UI"/>
                          <a:ea typeface="Verdana"/>
                          <a:cs typeface="Verdana" panose="020B0604030504040204" pitchFamily="34" charset="0"/>
                        </a:rPr>
                        <a:t>” W </a:t>
                      </a:r>
                      <a:endParaRPr lang="en-US" sz="1400" kern="1200">
                        <a:gradFill>
                          <a:gsLst>
                            <a:gs pos="2917">
                              <a:schemeClr val="tx1"/>
                            </a:gs>
                            <a:gs pos="30000">
                              <a:schemeClr val="tx1"/>
                            </a:gs>
                          </a:gsLst>
                          <a:lin ang="5400000" scaled="0"/>
                        </a:gradFill>
                        <a:effectLst/>
                        <a:latin typeface="Segoe UI"/>
                        <a:ea typeface="Verdana"/>
                        <a:cs typeface="Verdana" panose="020B0604030504040204" pitchFamily="34" charset="0"/>
                      </a:endParaRPr>
                    </a:p>
                    <a:p>
                      <a:pPr marL="91440" marR="0" indent="-64135">
                        <a:lnSpc>
                          <a:spcPct val="90000"/>
                        </a:lnSpc>
                        <a:spcBef>
                          <a:spcPts val="600"/>
                        </a:spcBef>
                        <a:spcAft>
                          <a:spcPts val="0"/>
                        </a:spcAft>
                      </a:pPr>
                      <a:r>
                        <a:rPr lang="en-US" sz="1400" kern="1200">
                          <a:gradFill>
                            <a:gsLst>
                              <a:gs pos="2917">
                                <a:schemeClr val="tx1"/>
                              </a:gs>
                              <a:gs pos="30000">
                                <a:schemeClr val="tx1"/>
                              </a:gs>
                            </a:gsLst>
                            <a:lin ang="5400000" scaled="0"/>
                          </a:gradFill>
                          <a:effectLst/>
                          <a:latin typeface="Segoe UI"/>
                          <a:ea typeface="Verdana"/>
                          <a:cs typeface="Verdana" panose="020B0604030504040204" pitchFamily="34" charset="0"/>
                        </a:rPr>
                        <a:t>43 cm x 51 cm x 31cm</a:t>
                      </a:r>
                      <a:endParaRPr lang="en-US" sz="1400" kern="1200">
                        <a:gradFill>
                          <a:gsLst>
                            <a:gs pos="2917">
                              <a:schemeClr val="tx1"/>
                            </a:gs>
                            <a:gs pos="30000">
                              <a:schemeClr val="tx1"/>
                            </a:gs>
                          </a:gsLst>
                          <a:lin ang="5400000" scaled="0"/>
                        </a:gradFill>
                        <a:effectLst/>
                        <a:latin typeface="Segoe UI"/>
                        <a:ea typeface="Verdana"/>
                        <a:cs typeface="Times New Roman" panose="02020603050405020304" pitchFamily="18" charset="0"/>
                      </a:endParaRP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2072168"/>
                  </a:ext>
                </a:extLst>
              </a:tr>
            </a:tbl>
          </a:graphicData>
        </a:graphic>
      </p:graphicFrame>
    </p:spTree>
    <p:extLst>
      <p:ext uri="{BB962C8B-B14F-4D97-AF65-F5344CB8AC3E}">
        <p14:creationId xmlns:p14="http://schemas.microsoft.com/office/powerpoint/2010/main" val="299389636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overview</a:t>
            </a:r>
          </a:p>
        </p:txBody>
      </p:sp>
    </p:spTree>
    <p:extLst>
      <p:ext uri="{BB962C8B-B14F-4D97-AF65-F5344CB8AC3E}">
        <p14:creationId xmlns:p14="http://schemas.microsoft.com/office/powerpoint/2010/main" val="76061194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DCDCBF0-E507-4D21-8A87-E8B11E4C2F6B}"/>
              </a:ext>
            </a:extLst>
          </p:cNvPr>
          <p:cNvSpPr>
            <a:spLocks noGrp="1"/>
          </p:cNvSpPr>
          <p:nvPr>
            <p:ph type="title"/>
          </p:nvPr>
        </p:nvSpPr>
        <p:spPr>
          <a:xfrm>
            <a:off x="465897" y="651835"/>
            <a:ext cx="11530079" cy="411051"/>
          </a:xfrm>
        </p:spPr>
        <p:txBody>
          <a:bodyPr/>
          <a:lstStyle/>
          <a:p>
            <a:r>
              <a:rPr lang="en-US"/>
              <a:t>Azure Data Box Disk GA</a:t>
            </a:r>
          </a:p>
        </p:txBody>
      </p:sp>
      <p:sp>
        <p:nvSpPr>
          <p:cNvPr id="9" name="Arrow: Pentagon 8">
            <a:extLst>
              <a:ext uri="{FF2B5EF4-FFF2-40B4-BE49-F238E27FC236}">
                <a16:creationId xmlns:a16="http://schemas.microsoft.com/office/drawing/2014/main" id="{65E26086-C98A-4FF9-B0A5-E81F67486986}"/>
              </a:ext>
              <a:ext uri="{C183D7F6-B498-43B3-948B-1728B52AA6E4}">
                <adec:decorative xmlns:adec="http://schemas.microsoft.com/office/drawing/2017/decorative" val="1"/>
              </a:ext>
            </a:extLst>
          </p:cNvPr>
          <p:cNvSpPr/>
          <p:nvPr/>
        </p:nvSpPr>
        <p:spPr bwMode="auto">
          <a:xfrm>
            <a:off x="5079515" y="1429307"/>
            <a:ext cx="7354492" cy="4838984"/>
          </a:xfrm>
          <a:prstGeom prst="homePlate">
            <a:avLst>
              <a:gd name="adj" fmla="val 0"/>
            </a:avLst>
          </a:prstGeom>
          <a:solidFill>
            <a:schemeClr val="accent1"/>
          </a:solidFill>
          <a:ln w="952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1599">
              <a:gradFill>
                <a:gsLst>
                  <a:gs pos="40075">
                    <a:srgbClr val="FFFFFF"/>
                  </a:gs>
                  <a:gs pos="30000">
                    <a:srgbClr val="FFFFFF"/>
                  </a:gs>
                </a:gsLst>
                <a:lin ang="5400000" scaled="0"/>
              </a:gradFill>
              <a:latin typeface="Segoe UI"/>
            </a:endParaRPr>
          </a:p>
        </p:txBody>
      </p:sp>
      <p:sp>
        <p:nvSpPr>
          <p:cNvPr id="10" name="Arrow: Pentagon 9">
            <a:extLst>
              <a:ext uri="{FF2B5EF4-FFF2-40B4-BE49-F238E27FC236}">
                <a16:creationId xmlns:a16="http://schemas.microsoft.com/office/drawing/2014/main" id="{E9ABA962-6C2F-471B-BD75-0AB5C1487AB9}"/>
              </a:ext>
              <a:ext uri="{C183D7F6-B498-43B3-948B-1728B52AA6E4}">
                <adec:decorative xmlns:adec="http://schemas.microsoft.com/office/drawing/2017/decorative" val="1"/>
              </a:ext>
            </a:extLst>
          </p:cNvPr>
          <p:cNvSpPr/>
          <p:nvPr/>
        </p:nvSpPr>
        <p:spPr bwMode="auto">
          <a:xfrm>
            <a:off x="883" y="1429309"/>
            <a:ext cx="6223081" cy="4838983"/>
          </a:xfrm>
          <a:prstGeom prst="homePlate">
            <a:avLst>
              <a:gd name="adj" fmla="val 17177"/>
            </a:avLst>
          </a:prstGeom>
          <a:solidFill>
            <a:schemeClr val="tx2"/>
          </a:solidFill>
          <a:ln w="952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1599">
              <a:gradFill>
                <a:gsLst>
                  <a:gs pos="40075">
                    <a:srgbClr val="FFFFFF"/>
                  </a:gs>
                  <a:gs pos="30000">
                    <a:srgbClr val="FFFFFF"/>
                  </a:gs>
                </a:gsLst>
                <a:lin ang="5400000" scaled="0"/>
              </a:gradFill>
              <a:latin typeface="Segoe UI"/>
            </a:endParaRPr>
          </a:p>
        </p:txBody>
      </p:sp>
      <p:sp>
        <p:nvSpPr>
          <p:cNvPr id="11" name="Text Placeholder 5">
            <a:extLst>
              <a:ext uri="{FF2B5EF4-FFF2-40B4-BE49-F238E27FC236}">
                <a16:creationId xmlns:a16="http://schemas.microsoft.com/office/drawing/2014/main" id="{A7E8D266-800E-4054-8FB0-2B4FFA44AEAF}"/>
              </a:ext>
            </a:extLst>
          </p:cNvPr>
          <p:cNvSpPr txBox="1">
            <a:spLocks/>
          </p:cNvSpPr>
          <p:nvPr/>
        </p:nvSpPr>
        <p:spPr>
          <a:xfrm>
            <a:off x="6626001" y="1595775"/>
            <a:ext cx="5055733" cy="4506048"/>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70">
              <a:lnSpc>
                <a:spcPct val="90000"/>
              </a:lnSpc>
              <a:spcBef>
                <a:spcPts val="600"/>
              </a:spcBef>
              <a:buSzTx/>
              <a:buNone/>
              <a:defRPr/>
            </a:pPr>
            <a:r>
              <a:rPr lang="en-US" sz="1599">
                <a:gradFill>
                  <a:gsLst>
                    <a:gs pos="50000">
                      <a:srgbClr val="0078D3"/>
                    </a:gs>
                    <a:gs pos="100000">
                      <a:srgbClr val="0078D3"/>
                    </a:gs>
                  </a:gsLst>
                  <a:lin ang="0" scaled="1"/>
                </a:gradFill>
                <a:latin typeface="Segoe UI Semibold"/>
                <a:cs typeface="Segoe UI Light" panose="020B0502040204020203" pitchFamily="34" charset="0"/>
              </a:rPr>
              <a:t>Simple to order and use</a:t>
            </a:r>
          </a:p>
          <a:p>
            <a:pPr marL="228534" indent="-228534" defTabSz="932470">
              <a:lnSpc>
                <a:spcPct val="90000"/>
              </a:lnSpc>
              <a:spcBef>
                <a:spcPts val="600"/>
              </a:spcBef>
              <a:buSzTx/>
              <a:defRPr/>
            </a:pPr>
            <a:r>
              <a:rPr lang="en-US" sz="1399" b="1">
                <a:gradFill>
                  <a:gsLst>
                    <a:gs pos="1250">
                      <a:srgbClr val="3C3C41"/>
                    </a:gs>
                    <a:gs pos="100000">
                      <a:srgbClr val="3C3C41"/>
                    </a:gs>
                  </a:gsLst>
                  <a:lin ang="5400000" scaled="0"/>
                </a:gradFill>
                <a:latin typeface="Segoe UI Light" panose="020B0502040204020203" pitchFamily="34" charset="0"/>
                <a:cs typeface="Segoe UI Light" panose="020B0502040204020203" pitchFamily="34" charset="0"/>
              </a:rPr>
              <a:t>You can easily order a pack(s) of up to five disks from the Azure portal for a total capacity of 40 TB per order. </a:t>
            </a:r>
          </a:p>
          <a:p>
            <a:pPr marL="228534" indent="-228534" defTabSz="932470">
              <a:lnSpc>
                <a:spcPct val="90000"/>
              </a:lnSpc>
              <a:spcBef>
                <a:spcPts val="600"/>
              </a:spcBef>
              <a:buSzTx/>
              <a:defRPr/>
            </a:pPr>
            <a:r>
              <a:rPr lang="en-US" sz="1399" b="1">
                <a:gradFill>
                  <a:gsLst>
                    <a:gs pos="1250">
                      <a:srgbClr val="3C3C41"/>
                    </a:gs>
                    <a:gs pos="100000">
                      <a:srgbClr val="3C3C41"/>
                    </a:gs>
                  </a:gsLst>
                  <a:lin ang="5400000" scaled="0"/>
                </a:gradFill>
                <a:latin typeface="Segoe UI Light" panose="020B0502040204020203" pitchFamily="34" charset="0"/>
                <a:cs typeface="Segoe UI Light" panose="020B0502040204020203" pitchFamily="34" charset="0"/>
              </a:rPr>
              <a:t>Each 8 TB SSD provides the right balance of capacity and portability to collect and transport data in a variety of use cases. Support is available for Windows and Linux.</a:t>
            </a:r>
          </a:p>
          <a:p>
            <a:pPr marL="0" indent="0" defTabSz="932470">
              <a:lnSpc>
                <a:spcPct val="90000"/>
              </a:lnSpc>
              <a:spcBef>
                <a:spcPts val="600"/>
              </a:spcBef>
              <a:buSzTx/>
              <a:buNone/>
              <a:defRPr/>
            </a:pPr>
            <a:r>
              <a:rPr lang="en-US" sz="1599">
                <a:gradFill>
                  <a:gsLst>
                    <a:gs pos="50000">
                      <a:srgbClr val="0078D3"/>
                    </a:gs>
                    <a:gs pos="100000">
                      <a:srgbClr val="0078D3"/>
                    </a:gs>
                  </a:gsLst>
                  <a:lin ang="0" scaled="1"/>
                </a:gradFill>
                <a:latin typeface="Segoe UI Semibold"/>
              </a:rPr>
              <a:t>Fast data transfer</a:t>
            </a:r>
          </a:p>
          <a:p>
            <a:pPr marL="228534" indent="-228534" defTabSz="932470">
              <a:lnSpc>
                <a:spcPct val="90000"/>
              </a:lnSpc>
              <a:spcBef>
                <a:spcPts val="600"/>
              </a:spcBef>
              <a:buSzTx/>
              <a:defRPr/>
            </a:pPr>
            <a:r>
              <a:rPr lang="en-US" sz="1399" b="1">
                <a:gradFill>
                  <a:gsLst>
                    <a:gs pos="1250">
                      <a:srgbClr val="3C3C41"/>
                    </a:gs>
                    <a:gs pos="100000">
                      <a:srgbClr val="3C3C41"/>
                    </a:gs>
                  </a:gsLst>
                  <a:lin ang="5400000" scaled="0"/>
                </a:gradFill>
                <a:latin typeface="Segoe UI Light" panose="020B0502040204020203" pitchFamily="34" charset="0"/>
                <a:cs typeface="Segoe UI Light" panose="020B0502040204020203" pitchFamily="34" charset="0"/>
              </a:rPr>
              <a:t>These disks copy data at up to USB 3.1 speeds and support SATA II and III interfaces. </a:t>
            </a:r>
          </a:p>
          <a:p>
            <a:pPr marL="228534" indent="-228534" defTabSz="932470">
              <a:lnSpc>
                <a:spcPct val="90000"/>
              </a:lnSpc>
              <a:spcBef>
                <a:spcPts val="600"/>
              </a:spcBef>
              <a:buSzTx/>
              <a:defRPr/>
            </a:pPr>
            <a:r>
              <a:rPr lang="en-US" sz="1399" b="1">
                <a:gradFill>
                  <a:gsLst>
                    <a:gs pos="1250">
                      <a:srgbClr val="3C3C41"/>
                    </a:gs>
                    <a:gs pos="100000">
                      <a:srgbClr val="3C3C41"/>
                    </a:gs>
                  </a:gsLst>
                  <a:lin ang="5400000" scaled="0"/>
                </a:gradFill>
                <a:latin typeface="Segoe UI Light" panose="020B0502040204020203" pitchFamily="34" charset="0"/>
                <a:cs typeface="Segoe UI Light" panose="020B0502040204020203" pitchFamily="34" charset="0"/>
              </a:rPr>
              <a:t>Simply mount the disks as drives and use any tool of choice such as Robocopy, or just drag-and-drop to copy files to the disks.</a:t>
            </a:r>
          </a:p>
          <a:p>
            <a:pPr marL="0" indent="0" defTabSz="932470">
              <a:lnSpc>
                <a:spcPct val="90000"/>
              </a:lnSpc>
              <a:spcBef>
                <a:spcPts val="600"/>
              </a:spcBef>
              <a:buSzTx/>
              <a:buNone/>
              <a:defRPr/>
            </a:pPr>
            <a:r>
              <a:rPr lang="en-US" sz="1599">
                <a:gradFill>
                  <a:gsLst>
                    <a:gs pos="50000">
                      <a:srgbClr val="0078D3"/>
                    </a:gs>
                    <a:gs pos="100000">
                      <a:srgbClr val="0078D3"/>
                    </a:gs>
                  </a:gsLst>
                  <a:lin ang="0" scaled="1"/>
                </a:gradFill>
                <a:latin typeface="Segoe UI Semibold"/>
              </a:rPr>
              <a:t>Security</a:t>
            </a:r>
          </a:p>
          <a:p>
            <a:pPr marL="228534" indent="-228534" defTabSz="932470">
              <a:lnSpc>
                <a:spcPct val="90000"/>
              </a:lnSpc>
              <a:spcBef>
                <a:spcPts val="600"/>
              </a:spcBef>
              <a:buSzTx/>
              <a:defRPr/>
            </a:pPr>
            <a:r>
              <a:rPr lang="en-US" sz="1399" b="1">
                <a:gradFill>
                  <a:gsLst>
                    <a:gs pos="50000">
                      <a:srgbClr val="3C3C41"/>
                    </a:gs>
                    <a:gs pos="100000">
                      <a:srgbClr val="3C3C41"/>
                    </a:gs>
                  </a:gsLst>
                  <a:lin ang="0" scaled="1"/>
                </a:gradFill>
                <a:latin typeface="Segoe UI Light" panose="020B0502040204020203" pitchFamily="34" charset="0"/>
                <a:cs typeface="Segoe UI Light" panose="020B0502040204020203" pitchFamily="34" charset="0"/>
              </a:rPr>
              <a:t>Disks are encrypted using AES 128-bit encryption and can be locked using custom passkeys.</a:t>
            </a:r>
          </a:p>
          <a:p>
            <a:pPr marL="228534" indent="-228534" defTabSz="932470">
              <a:lnSpc>
                <a:spcPct val="90000"/>
              </a:lnSpc>
              <a:spcBef>
                <a:spcPts val="600"/>
              </a:spcBef>
              <a:buSzTx/>
              <a:defRPr/>
            </a:pPr>
            <a:r>
              <a:rPr lang="en-US" sz="1399" b="1">
                <a:gradFill>
                  <a:gsLst>
                    <a:gs pos="50000">
                      <a:srgbClr val="3C3C41"/>
                    </a:gs>
                    <a:gs pos="100000">
                      <a:srgbClr val="3C3C41"/>
                    </a:gs>
                  </a:gsLst>
                  <a:lin ang="0" scaled="1"/>
                </a:gradFill>
                <a:latin typeface="Segoe UI Light" panose="020B0502040204020203" pitchFamily="34" charset="0"/>
                <a:cs typeface="Segoe UI Light" panose="020B0502040204020203" pitchFamily="34" charset="0"/>
              </a:rPr>
              <a:t>After data upload, disks are wiped clean in accordance with NIST 800-88r1 standard</a:t>
            </a:r>
          </a:p>
          <a:p>
            <a:pPr marL="0" indent="0" defTabSz="932470">
              <a:lnSpc>
                <a:spcPct val="90000"/>
              </a:lnSpc>
              <a:spcBef>
                <a:spcPts val="600"/>
              </a:spcBef>
              <a:buSzTx/>
              <a:buNone/>
              <a:defRPr/>
            </a:pPr>
            <a:r>
              <a:rPr lang="en-US" sz="1399">
                <a:gradFill>
                  <a:gsLst>
                    <a:gs pos="50000">
                      <a:srgbClr val="0078D3"/>
                    </a:gs>
                    <a:gs pos="100000">
                      <a:srgbClr val="0078D3"/>
                    </a:gs>
                  </a:gsLst>
                  <a:lin ang="0" scaled="1"/>
                </a:gradFill>
                <a:latin typeface="Segoe UI Semibold"/>
              </a:rPr>
              <a:t>Generally Available in the US, EU, CA, AUS</a:t>
            </a:r>
          </a:p>
          <a:p>
            <a:pPr marL="0" indent="0" defTabSz="932470">
              <a:lnSpc>
                <a:spcPct val="90000"/>
              </a:lnSpc>
              <a:spcBef>
                <a:spcPts val="600"/>
              </a:spcBef>
              <a:buSzTx/>
              <a:buNone/>
              <a:defRPr/>
            </a:pPr>
            <a:r>
              <a:rPr lang="en-US" sz="1399">
                <a:gradFill>
                  <a:gsLst>
                    <a:gs pos="50000">
                      <a:srgbClr val="3C3C41"/>
                    </a:gs>
                    <a:gs pos="100000">
                      <a:srgbClr val="3C3C41"/>
                    </a:gs>
                  </a:gsLst>
                  <a:lin ang="0" scaled="1"/>
                </a:gradFill>
                <a:latin typeface="Segoe UI"/>
              </a:rPr>
              <a:t>Coming soon – JP, KR, US Gov</a:t>
            </a:r>
            <a:endParaRPr lang="en-US" sz="1399" b="1">
              <a:gradFill>
                <a:gsLst>
                  <a:gs pos="1250">
                    <a:srgbClr val="3C3C41"/>
                  </a:gs>
                  <a:gs pos="100000">
                    <a:srgbClr val="3C3C41"/>
                  </a:gs>
                </a:gsLst>
                <a:lin ang="5400000" scaled="0"/>
              </a:gradFill>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B842E72B-B768-4772-92AA-30FF519CFFB3}"/>
              </a:ext>
            </a:extLst>
          </p:cNvPr>
          <p:cNvGrpSpPr/>
          <p:nvPr/>
        </p:nvGrpSpPr>
        <p:grpSpPr>
          <a:xfrm>
            <a:off x="753156" y="1749475"/>
            <a:ext cx="3992619" cy="4481222"/>
            <a:chOff x="12436475" y="317961"/>
            <a:chExt cx="5764479" cy="6469916"/>
          </a:xfrm>
        </p:grpSpPr>
        <p:pic>
          <p:nvPicPr>
            <p:cNvPr id="8" name="Picture 7">
              <a:extLst>
                <a:ext uri="{FF2B5EF4-FFF2-40B4-BE49-F238E27FC236}">
                  <a16:creationId xmlns:a16="http://schemas.microsoft.com/office/drawing/2014/main" id="{3E769EF8-2D60-49F5-A876-5A2F406950C1}"/>
                </a:ext>
              </a:extLst>
            </p:cNvPr>
            <p:cNvPicPr>
              <a:picLocks noChangeAspect="1"/>
            </p:cNvPicPr>
            <p:nvPr/>
          </p:nvPicPr>
          <p:blipFill>
            <a:blip r:embed="rId3"/>
            <a:stretch>
              <a:fillRect/>
            </a:stretch>
          </p:blipFill>
          <p:spPr>
            <a:xfrm>
              <a:off x="12436475" y="317961"/>
              <a:ext cx="3093908" cy="2945939"/>
            </a:xfrm>
            <a:prstGeom prst="rect">
              <a:avLst/>
            </a:prstGeom>
            <a:effectLst/>
          </p:spPr>
        </p:pic>
        <p:pic>
          <p:nvPicPr>
            <p:cNvPr id="6" name="Picture 5">
              <a:extLst>
                <a:ext uri="{FF2B5EF4-FFF2-40B4-BE49-F238E27FC236}">
                  <a16:creationId xmlns:a16="http://schemas.microsoft.com/office/drawing/2014/main" id="{5886EB97-273C-479A-B312-BCA88FF6B0F2}"/>
                </a:ext>
              </a:extLst>
            </p:cNvPr>
            <p:cNvPicPr>
              <a:picLocks noChangeAspect="1"/>
            </p:cNvPicPr>
            <p:nvPr/>
          </p:nvPicPr>
          <p:blipFill>
            <a:blip r:embed="rId4"/>
            <a:stretch>
              <a:fillRect/>
            </a:stretch>
          </p:blipFill>
          <p:spPr>
            <a:xfrm>
              <a:off x="14234828" y="2643958"/>
              <a:ext cx="3966126" cy="4143919"/>
            </a:xfrm>
            <a:prstGeom prst="rect">
              <a:avLst/>
            </a:prstGeom>
            <a:effectLst/>
          </p:spPr>
        </p:pic>
      </p:grpSp>
    </p:spTree>
    <p:extLst>
      <p:ext uri="{BB962C8B-B14F-4D97-AF65-F5344CB8AC3E}">
        <p14:creationId xmlns:p14="http://schemas.microsoft.com/office/powerpoint/2010/main" val="62362793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81EFC3C-7D21-4DEC-A34A-942B8DEEA30F}"/>
              </a:ext>
            </a:extLst>
          </p:cNvPr>
          <p:cNvSpPr txBox="1"/>
          <p:nvPr/>
        </p:nvSpPr>
        <p:spPr>
          <a:xfrm>
            <a:off x="5139381" y="5946833"/>
            <a:ext cx="8785770" cy="300084"/>
          </a:xfrm>
          <a:prstGeom prst="rect">
            <a:avLst/>
          </a:prstGeom>
        </p:spPr>
        <p:txBody>
          <a:bodyPr vert="horz" wrap="square" lIns="0" tIns="0" rIns="0" bIns="0" rtlCol="0" anchor="b" anchorCtr="0">
            <a:noAutofit/>
          </a:bodyPr>
          <a:lstStyle>
            <a:lvl1pPr marR="0" lvl="0" indent="0" fontAlgn="auto">
              <a:lnSpc>
                <a:spcPts val="2400"/>
              </a:lnSpc>
              <a:spcBef>
                <a:spcPts val="0"/>
              </a:spcBef>
              <a:spcAft>
                <a:spcPts val="0"/>
              </a:spcAft>
              <a:buClrTx/>
              <a:buSzPct val="90000"/>
              <a:buFont typeface="Wingdings" panose="05000000000000000000" pitchFamily="2" charset="2"/>
              <a:buNone/>
              <a:tabLst/>
              <a:defRPr lang="en-US" sz="2000" spc="0" baseline="0" dirty="0">
                <a:gradFill>
                  <a:gsLst>
                    <a:gs pos="50000">
                      <a:schemeClr val="tx1"/>
                    </a:gs>
                    <a:gs pos="100000">
                      <a:schemeClr val="tx1"/>
                    </a:gs>
                  </a:gsLst>
                  <a:lin ang="0" scaled="1"/>
                </a:gradFill>
              </a:defRPr>
            </a:lvl1pPr>
            <a:lvl2pPr marL="228600" marR="0" indent="0" fontAlgn="auto">
              <a:lnSpc>
                <a:spcPct val="100000"/>
              </a:lnSpc>
              <a:spcBef>
                <a:spcPts val="0"/>
              </a:spcBef>
              <a:spcAft>
                <a:spcPts val="0"/>
              </a:spcAft>
              <a:buClrTx/>
              <a:buSzPct val="90000"/>
              <a:buFont typeface="Wingdings" panose="05000000000000000000" pitchFamily="2" charset="2"/>
              <a:buNone/>
              <a:tabLst/>
              <a:defRPr sz="2000" spc="0" baseline="0"/>
            </a:lvl2pPr>
            <a:lvl3pPr marL="457200" marR="0" indent="0" fontAlgn="auto">
              <a:lnSpc>
                <a:spcPct val="100000"/>
              </a:lnSpc>
              <a:spcBef>
                <a:spcPts val="0"/>
              </a:spcBef>
              <a:spcAft>
                <a:spcPts val="0"/>
              </a:spcAft>
              <a:buClrTx/>
              <a:buSzPct val="90000"/>
              <a:buFont typeface="Wingdings" panose="05000000000000000000" pitchFamily="2" charset="2"/>
              <a:buNone/>
              <a:tabLst/>
              <a:defRPr spc="0" baseline="0">
                <a:solidFill>
                  <a:schemeClr val="tx2"/>
                </a:solidFill>
                <a:latin typeface="+mj-lt"/>
              </a:defRPr>
            </a:lvl3pPr>
            <a:lvl4pPr marL="685800" marR="0" indent="0" fontAlgn="auto">
              <a:lnSpc>
                <a:spcPct val="100000"/>
              </a:lnSpc>
              <a:spcBef>
                <a:spcPts val="0"/>
              </a:spcBef>
              <a:spcAft>
                <a:spcPts val="0"/>
              </a:spcAft>
              <a:buClrTx/>
              <a:buSzPct val="90000"/>
              <a:buFont typeface="Wingdings" panose="05000000000000000000" pitchFamily="2" charset="2"/>
              <a:buNone/>
              <a:tabLst/>
              <a:defRPr spc="0" baseline="0"/>
            </a:lvl4pPr>
            <a:lvl5pPr marL="914400" marR="0" indent="0" fontAlgn="auto">
              <a:lnSpc>
                <a:spcPct val="100000"/>
              </a:lnSpc>
              <a:spcBef>
                <a:spcPts val="0"/>
              </a:spcBef>
              <a:spcAft>
                <a:spcPts val="0"/>
              </a:spcAft>
              <a:buClrTx/>
              <a:buSzPct val="90000"/>
              <a:buFont typeface="Wingdings" panose="05000000000000000000" pitchFamily="2" charset="2"/>
              <a:buNone/>
              <a:tabLst/>
              <a:defRPr sz="1200" b="1" spc="0" baseline="0"/>
            </a:lvl5pPr>
            <a:lvl6pPr marL="2331854" indent="0">
              <a:spcBef>
                <a:spcPct val="20000"/>
              </a:spcBef>
              <a:buFont typeface="Arial" pitchFamily="34" charset="0"/>
              <a:buNone/>
              <a:defRPr sz="2000"/>
            </a:lvl6pPr>
            <a:lvl7pPr marL="0" indent="0">
              <a:lnSpc>
                <a:spcPct val="100000"/>
              </a:lnSpc>
              <a:spcBef>
                <a:spcPts val="0"/>
              </a:spcBef>
              <a:spcAft>
                <a:spcPts val="0"/>
              </a:spcAft>
              <a:buFont typeface="Arial" pitchFamily="34" charset="0"/>
              <a:buNone/>
              <a:defRPr sz="12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32649"/>
            <a:r>
              <a:rPr lang="en-US" sz="1050">
                <a:gradFill>
                  <a:gsLst>
                    <a:gs pos="50000">
                      <a:srgbClr val="FFFFFF">
                        <a:lumMod val="50000"/>
                      </a:srgbClr>
                    </a:gs>
                    <a:gs pos="100000">
                      <a:srgbClr val="FFFFFF">
                        <a:lumMod val="50000"/>
                      </a:srgbClr>
                    </a:gs>
                  </a:gsLst>
                  <a:lin ang="0" scaled="1"/>
                </a:gradFill>
                <a:latin typeface="Segoe UI"/>
              </a:rPr>
              <a:t>* Currently valid for GPv1, GPv2 and Blob storage accounts</a:t>
            </a:r>
          </a:p>
        </p:txBody>
      </p:sp>
      <p:sp>
        <p:nvSpPr>
          <p:cNvPr id="7" name="Title 6">
            <a:extLst>
              <a:ext uri="{FF2B5EF4-FFF2-40B4-BE49-F238E27FC236}">
                <a16:creationId xmlns:a16="http://schemas.microsoft.com/office/drawing/2014/main" id="{8AC2FDF9-31B5-4802-9139-5A38CA68B3AB}"/>
              </a:ext>
            </a:extLst>
          </p:cNvPr>
          <p:cNvSpPr>
            <a:spLocks noGrp="1"/>
          </p:cNvSpPr>
          <p:nvPr>
            <p:ph type="title"/>
          </p:nvPr>
        </p:nvSpPr>
        <p:spPr/>
        <p:txBody>
          <a:bodyPr/>
          <a:lstStyle/>
          <a:p>
            <a:r>
              <a:rPr lang="en-US"/>
              <a:t>Data Box Disk—technical summary</a:t>
            </a:r>
          </a:p>
        </p:txBody>
      </p:sp>
      <p:grpSp>
        <p:nvGrpSpPr>
          <p:cNvPr id="2" name="Group 1">
            <a:extLst>
              <a:ext uri="{FF2B5EF4-FFF2-40B4-BE49-F238E27FC236}">
                <a16:creationId xmlns:a16="http://schemas.microsoft.com/office/drawing/2014/main" id="{F05577E6-6BE9-4C1F-9074-ACBD03B2FC45}"/>
              </a:ext>
            </a:extLst>
          </p:cNvPr>
          <p:cNvGrpSpPr/>
          <p:nvPr/>
        </p:nvGrpSpPr>
        <p:grpSpPr>
          <a:xfrm>
            <a:off x="479242" y="1275502"/>
            <a:ext cx="3838570" cy="4971415"/>
            <a:chOff x="479302" y="1275218"/>
            <a:chExt cx="3839060" cy="4972050"/>
          </a:xfrm>
        </p:grpSpPr>
        <p:pic>
          <p:nvPicPr>
            <p:cNvPr id="10" name="Picture 9">
              <a:extLst>
                <a:ext uri="{FF2B5EF4-FFF2-40B4-BE49-F238E27FC236}">
                  <a16:creationId xmlns:a16="http://schemas.microsoft.com/office/drawing/2014/main" id="{B5143B23-C49D-4F9F-8979-B0B6F4028113}"/>
                </a:ext>
              </a:extLst>
            </p:cNvPr>
            <p:cNvPicPr>
              <a:picLocks noChangeAspect="1"/>
            </p:cNvPicPr>
            <p:nvPr/>
          </p:nvPicPr>
          <p:blipFill>
            <a:blip r:embed="rId2"/>
            <a:stretch>
              <a:fillRect/>
            </a:stretch>
          </p:blipFill>
          <p:spPr>
            <a:xfrm>
              <a:off x="1556112" y="3361193"/>
              <a:ext cx="2762250" cy="2886075"/>
            </a:xfrm>
            <a:prstGeom prst="rect">
              <a:avLst/>
            </a:prstGeom>
          </p:spPr>
        </p:pic>
        <p:pic>
          <p:nvPicPr>
            <p:cNvPr id="11" name="Picture 10">
              <a:extLst>
                <a:ext uri="{FF2B5EF4-FFF2-40B4-BE49-F238E27FC236}">
                  <a16:creationId xmlns:a16="http://schemas.microsoft.com/office/drawing/2014/main" id="{47389ED5-9AB4-4A65-BCC2-187EC95F75C1}"/>
                </a:ext>
              </a:extLst>
            </p:cNvPr>
            <p:cNvPicPr>
              <a:picLocks noChangeAspect="1"/>
            </p:cNvPicPr>
            <p:nvPr/>
          </p:nvPicPr>
          <p:blipFill>
            <a:blip r:embed="rId3"/>
            <a:stretch>
              <a:fillRect/>
            </a:stretch>
          </p:blipFill>
          <p:spPr>
            <a:xfrm>
              <a:off x="479302" y="1275218"/>
              <a:ext cx="2190750" cy="2085975"/>
            </a:xfrm>
            <a:prstGeom prst="rect">
              <a:avLst/>
            </a:prstGeom>
          </p:spPr>
        </p:pic>
      </p:grpSp>
      <p:graphicFrame>
        <p:nvGraphicFramePr>
          <p:cNvPr id="13" name="Table 12">
            <a:extLst>
              <a:ext uri="{FF2B5EF4-FFF2-40B4-BE49-F238E27FC236}">
                <a16:creationId xmlns:a16="http://schemas.microsoft.com/office/drawing/2014/main" id="{D5E72CE8-39A5-4A1E-A786-6F697102AF6D}"/>
              </a:ext>
            </a:extLst>
          </p:cNvPr>
          <p:cNvGraphicFramePr>
            <a:graphicFrameLocks noGrp="1"/>
          </p:cNvGraphicFramePr>
          <p:nvPr/>
        </p:nvGraphicFramePr>
        <p:xfrm>
          <a:off x="4531666" y="1203924"/>
          <a:ext cx="7762682" cy="4556436"/>
        </p:xfrm>
        <a:graphic>
          <a:graphicData uri="http://schemas.openxmlformats.org/drawingml/2006/table">
            <a:tbl>
              <a:tblPr firstRow="1" bandRow="1">
                <a:effectLst/>
              </a:tblPr>
              <a:tblGrid>
                <a:gridCol w="2414901">
                  <a:extLst>
                    <a:ext uri="{9D8B030D-6E8A-4147-A177-3AD203B41FA5}">
                      <a16:colId xmlns:a16="http://schemas.microsoft.com/office/drawing/2014/main" val="5565173"/>
                    </a:ext>
                  </a:extLst>
                </a:gridCol>
                <a:gridCol w="5347781">
                  <a:extLst>
                    <a:ext uri="{9D8B030D-6E8A-4147-A177-3AD203B41FA5}">
                      <a16:colId xmlns:a16="http://schemas.microsoft.com/office/drawing/2014/main" val="2769065337"/>
                    </a:ext>
                  </a:extLst>
                </a:gridCol>
              </a:tblGrid>
              <a:tr h="507838">
                <a:tc>
                  <a:txBody>
                    <a:bodyPr/>
                    <a:lstStyle/>
                    <a:p>
                      <a:pPr marL="0" marR="0" algn="l">
                        <a:lnSpc>
                          <a:spcPct val="90000"/>
                        </a:lnSpc>
                        <a:spcBef>
                          <a:spcPts val="600"/>
                        </a:spcBef>
                        <a:spcAft>
                          <a:spcPts val="0"/>
                        </a:spcAft>
                      </a:pPr>
                      <a:r>
                        <a:rPr lang="en-US" sz="2000" kern="1200">
                          <a:gradFill>
                            <a:gsLst>
                              <a:gs pos="2917">
                                <a:schemeClr val="bg1"/>
                              </a:gs>
                              <a:gs pos="30000">
                                <a:schemeClr val="bg1"/>
                              </a:gs>
                            </a:gsLst>
                            <a:lin ang="5400000" scaled="0"/>
                          </a:gradFill>
                          <a:effectLst/>
                          <a:latin typeface="Segoe UI Semibold"/>
                          <a:ea typeface="Times New Roman" panose="02020603050405020304" pitchFamily="18" charset="0"/>
                          <a:cs typeface="Times New Roman"/>
                        </a:rPr>
                        <a:t>Specification</a:t>
                      </a:r>
                      <a:endParaRPr lang="en-US" sz="1100">
                        <a:gradFill>
                          <a:gsLst>
                            <a:gs pos="2917">
                              <a:schemeClr val="bg1"/>
                            </a:gs>
                            <a:gs pos="30000">
                              <a:schemeClr val="bg1"/>
                            </a:gs>
                          </a:gsLst>
                          <a:lin ang="5400000" scaled="0"/>
                        </a:gradFill>
                        <a:effectLst/>
                        <a:latin typeface="Segoe UI Semibold"/>
                        <a:ea typeface="Calibri" panose="020F0502020204030204" pitchFamily="34" charset="0"/>
                        <a:cs typeface="Times New Roman"/>
                      </a:endParaRPr>
                    </a:p>
                  </a:txBody>
                  <a:tcPr marL="182857" marR="182857" marT="0" marB="0" anchor="ctr">
                    <a:lnL w="12700" cap="flat" cmpd="sng" algn="ctr">
                      <a:noFill/>
                      <a:prstDash val="solid"/>
                      <a:round/>
                      <a:headEnd type="none" w="med" len="med"/>
                      <a:tailEnd type="none" w="med" len="med"/>
                    </a:lnL>
                    <a:lnR w="9525" cap="flat" cmpd="sng" algn="ctr">
                      <a:solidFill>
                        <a:schemeClr val="tx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a:lnSpc>
                          <a:spcPct val="90000"/>
                        </a:lnSpc>
                        <a:spcBef>
                          <a:spcPts val="600"/>
                        </a:spcBef>
                        <a:spcAft>
                          <a:spcPts val="0"/>
                        </a:spcAft>
                      </a:pPr>
                      <a:r>
                        <a:rPr lang="en-US" sz="2000" kern="1200">
                          <a:gradFill>
                            <a:gsLst>
                              <a:gs pos="2917">
                                <a:schemeClr val="bg1"/>
                              </a:gs>
                              <a:gs pos="30000">
                                <a:schemeClr val="bg1"/>
                              </a:gs>
                            </a:gsLst>
                            <a:lin ang="5400000" scaled="0"/>
                          </a:gradFill>
                          <a:effectLst/>
                          <a:latin typeface="Segoe UI Semibold"/>
                          <a:ea typeface="Times New Roman" panose="02020603050405020304" pitchFamily="18" charset="0"/>
                          <a:cs typeface="Times New Roman"/>
                        </a:rPr>
                        <a:t>Details</a:t>
                      </a:r>
                      <a:endParaRPr lang="en-US" sz="1100">
                        <a:gradFill>
                          <a:gsLst>
                            <a:gs pos="2917">
                              <a:schemeClr val="bg1"/>
                            </a:gs>
                            <a:gs pos="30000">
                              <a:schemeClr val="bg1"/>
                            </a:gs>
                          </a:gsLst>
                          <a:lin ang="5400000" scaled="0"/>
                        </a:gradFill>
                        <a:effectLst/>
                        <a:latin typeface="Segoe UI Semibold"/>
                        <a:ea typeface="Calibri" panose="020F0502020204030204" pitchFamily="34" charset="0"/>
                        <a:cs typeface="Times New Roman"/>
                      </a:endParaRPr>
                    </a:p>
                  </a:txBody>
                  <a:tcPr marL="182857" marR="182857" marT="0" marB="0" anchor="ctr">
                    <a:lnL w="9525" cap="flat" cmpd="sng" algn="ctr">
                      <a:solidFill>
                        <a:schemeClr val="tx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739898568"/>
                  </a:ext>
                </a:extLst>
              </a:tr>
              <a:tr h="507838">
                <a:tc>
                  <a:txBody>
                    <a:bodyPr/>
                    <a:lstStyle/>
                    <a:p>
                      <a:pPr marL="0" marR="0" indent="0">
                        <a:lnSpc>
                          <a:spcPct val="90000"/>
                        </a:lnSpc>
                        <a:spcBef>
                          <a:spcPts val="300"/>
                        </a:spcBef>
                        <a:spcAft>
                          <a:spcPts val="0"/>
                        </a:spcAft>
                      </a:pPr>
                      <a:r>
                        <a:rPr lang="en-US" sz="1600" kern="1200">
                          <a:gradFill>
                            <a:gsLst>
                              <a:gs pos="2917">
                                <a:schemeClr val="tx1"/>
                              </a:gs>
                              <a:gs pos="30000">
                                <a:schemeClr val="tx1"/>
                              </a:gs>
                            </a:gsLst>
                            <a:lin ang="5400000" scaled="0"/>
                          </a:gradFill>
                          <a:effectLst/>
                          <a:latin typeface="Segoe UI"/>
                          <a:ea typeface="Verdana"/>
                          <a:cs typeface="Verdana"/>
                        </a:rPr>
                        <a:t>Storage capacity</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600"/>
                        </a:spcBef>
                        <a:spcAft>
                          <a:spcPts val="0"/>
                        </a:spcAft>
                        <a:buClrTx/>
                        <a:buSzTx/>
                        <a:buFontTx/>
                        <a:buNone/>
                        <a:tabLst/>
                        <a:defRPr/>
                      </a:pPr>
                      <a:r>
                        <a:rPr lang="en-US" sz="1600" b="0" kern="1200" noProof="0">
                          <a:solidFill>
                            <a:schemeClr val="tx1"/>
                          </a:solidFill>
                          <a:effectLst/>
                          <a:latin typeface="Segoe UI" panose="020B0502040204020203" pitchFamily="34" charset="0"/>
                          <a:ea typeface="+mn-ea"/>
                          <a:cs typeface="Segoe UI" panose="020B0502040204020203" pitchFamily="34" charset="0"/>
                        </a:rPr>
                        <a:t>8TB raw/7 TB useable; up to five disks per order for 40TB raw/35TB useable total capacity</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2628488"/>
                  </a:ext>
                </a:extLst>
              </a:tr>
              <a:tr h="507838">
                <a:tc>
                  <a:txBody>
                    <a:bodyPr/>
                    <a:lstStyle/>
                    <a:p>
                      <a:pPr marL="0" marR="0" indent="0" algn="l" defTabSz="932742" rtl="0" eaLnBrk="1" latinLnBrk="0" hangingPunct="1">
                        <a:lnSpc>
                          <a:spcPct val="90000"/>
                        </a:lnSpc>
                        <a:spcBef>
                          <a:spcPts val="300"/>
                        </a:spcBef>
                        <a:spcAft>
                          <a:spcPts val="0"/>
                        </a:spcAft>
                      </a:pPr>
                      <a:r>
                        <a:rPr lang="en-US" sz="1600" kern="1200">
                          <a:gradFill>
                            <a:gsLst>
                              <a:gs pos="2917">
                                <a:schemeClr val="tx1"/>
                              </a:gs>
                              <a:gs pos="30000">
                                <a:schemeClr val="tx1"/>
                              </a:gs>
                            </a:gsLst>
                            <a:lin ang="5400000" scaled="0"/>
                          </a:gradFill>
                          <a:effectLst/>
                          <a:latin typeface="Segoe UI"/>
                          <a:ea typeface="Verdana"/>
                          <a:cs typeface="Verdana"/>
                        </a:rPr>
                        <a:t>Data protection/security</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latinLnBrk="0" hangingPunct="1">
                        <a:lnSpc>
                          <a:spcPct val="90000"/>
                        </a:lnSpc>
                        <a:spcBef>
                          <a:spcPts val="600"/>
                        </a:spcBef>
                        <a:spcAft>
                          <a:spcPts val="0"/>
                        </a:spcAft>
                      </a:pPr>
                      <a:r>
                        <a:rPr lang="en-US" sz="1600" kern="1200">
                          <a:solidFill>
                            <a:schemeClr val="tx1"/>
                          </a:solidFill>
                          <a:effectLst/>
                          <a:latin typeface="Segoe UI" panose="020B0502040204020203" pitchFamily="34" charset="0"/>
                          <a:ea typeface="+mn-ea"/>
                          <a:cs typeface="Segoe UI" panose="020B0502040204020203" pitchFamily="34" charset="0"/>
                        </a:rPr>
                        <a:t>AES 128-bit encryption &amp; </a:t>
                      </a:r>
                      <a:r>
                        <a:rPr lang="en-US" sz="1600" kern="1200">
                          <a:solidFill>
                            <a:schemeClr val="tx1"/>
                          </a:solidFill>
                          <a:effectLst/>
                          <a:latin typeface="Segoe UI" panose="020B0502040204020203" pitchFamily="34" charset="0"/>
                          <a:cs typeface="Segoe UI" panose="020B0502040204020203" pitchFamily="34" charset="0"/>
                        </a:rPr>
                        <a:t>NIST 800-88r1 sanitization</a:t>
                      </a:r>
                      <a:endParaRPr lang="en-US" sz="1600" kern="1200">
                        <a:solidFill>
                          <a:schemeClr val="tx1"/>
                        </a:solidFill>
                        <a:effectLst/>
                        <a:latin typeface="Segoe UI" panose="020B0502040204020203" pitchFamily="34" charset="0"/>
                        <a:ea typeface="+mn-ea"/>
                        <a:cs typeface="Segoe UI" panose="020B0502040204020203" pitchFamily="34" charset="0"/>
                      </a:endParaRP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3550329"/>
                  </a:ext>
                </a:extLst>
              </a:tr>
              <a:tr h="507838">
                <a:tc>
                  <a:txBody>
                    <a:bodyPr/>
                    <a:lstStyle/>
                    <a:p>
                      <a:pPr marL="0" marR="0" indent="0" algn="l" defTabSz="932742" rtl="0" eaLnBrk="1" latinLnBrk="0" hangingPunct="1">
                        <a:lnSpc>
                          <a:spcPct val="90000"/>
                        </a:lnSpc>
                        <a:spcBef>
                          <a:spcPts val="300"/>
                        </a:spcBef>
                        <a:spcAft>
                          <a:spcPts val="0"/>
                        </a:spcAft>
                      </a:pPr>
                      <a:r>
                        <a:rPr lang="en-US" sz="1600" kern="1200">
                          <a:solidFill>
                            <a:schemeClr val="tx1"/>
                          </a:solidFill>
                          <a:effectLst/>
                          <a:latin typeface="Segoe UI" panose="020B0502040204020203" pitchFamily="34" charset="0"/>
                          <a:cs typeface="Segoe UI" panose="020B0502040204020203" pitchFamily="34" charset="0"/>
                        </a:rPr>
                        <a:t>Device connection</a:t>
                      </a:r>
                      <a:endParaRPr lang="en-US" sz="1600" kern="1200">
                        <a:gradFill>
                          <a:gsLst>
                            <a:gs pos="2917">
                              <a:schemeClr val="tx1"/>
                            </a:gs>
                            <a:gs pos="30000">
                              <a:schemeClr val="tx1"/>
                            </a:gs>
                          </a:gsLst>
                          <a:lin ang="5400000" scaled="0"/>
                        </a:gradFill>
                        <a:effectLst/>
                        <a:latin typeface="Segoe UI" panose="020B0502040204020203" pitchFamily="34" charset="0"/>
                        <a:ea typeface="Verdana"/>
                        <a:cs typeface="Segoe UI" panose="020B0502040204020203" pitchFamily="34" charset="0"/>
                      </a:endParaRP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600"/>
                        </a:spcBef>
                        <a:spcAft>
                          <a:spcPts val="0"/>
                        </a:spcAft>
                        <a:buClrTx/>
                        <a:buSzTx/>
                        <a:buFontTx/>
                        <a:buNone/>
                        <a:tabLst/>
                        <a:defRPr/>
                      </a:pPr>
                      <a:r>
                        <a:rPr lang="en-US" sz="1600" kern="1200" noProof="0">
                          <a:solidFill>
                            <a:schemeClr val="tx1"/>
                          </a:solidFill>
                          <a:effectLst/>
                          <a:latin typeface="Segoe UI" panose="020B0502040204020203" pitchFamily="34" charset="0"/>
                          <a:ea typeface="+mn-ea"/>
                          <a:cs typeface="Segoe UI" panose="020B0502040204020203" pitchFamily="34" charset="0"/>
                        </a:rPr>
                        <a:t>USB 3.1, SATA II or III</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0589542"/>
                  </a:ext>
                </a:extLst>
              </a:tr>
              <a:tr h="493732">
                <a:tc>
                  <a:txBody>
                    <a:bodyPr/>
                    <a:lstStyle/>
                    <a:p>
                      <a:pPr marL="0" marR="0" indent="0" algn="l" defTabSz="932742" rtl="0" eaLnBrk="1" latinLnBrk="0" hangingPunct="1">
                        <a:lnSpc>
                          <a:spcPct val="90000"/>
                        </a:lnSpc>
                        <a:spcBef>
                          <a:spcPts val="600"/>
                        </a:spcBef>
                        <a:spcAft>
                          <a:spcPts val="0"/>
                        </a:spcAft>
                      </a:pPr>
                      <a:r>
                        <a:rPr lang="en-US" sz="1600" kern="1200">
                          <a:solidFill>
                            <a:schemeClr val="tx1"/>
                          </a:solidFill>
                          <a:effectLst/>
                          <a:latin typeface="Segoe UI" panose="020B0502040204020203" pitchFamily="34" charset="0"/>
                          <a:cs typeface="Segoe UI" panose="020B0502040204020203" pitchFamily="34" charset="0"/>
                        </a:rPr>
                        <a:t>Media</a:t>
                      </a:r>
                      <a:endParaRPr lang="en-US" sz="1600" kern="1200">
                        <a:solidFill>
                          <a:schemeClr val="tx1"/>
                        </a:solidFill>
                        <a:effectLst/>
                        <a:latin typeface="Segoe UI" panose="020B0502040204020203" pitchFamily="34" charset="0"/>
                        <a:ea typeface="Verdana" panose="020B0604030504040204" pitchFamily="34" charset="0"/>
                        <a:cs typeface="Segoe UI" panose="020B0502040204020203" pitchFamily="34" charset="0"/>
                      </a:endParaRP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600"/>
                        </a:spcBef>
                        <a:spcAft>
                          <a:spcPts val="0"/>
                        </a:spcAft>
                        <a:buClrTx/>
                        <a:buSzTx/>
                        <a:buFontTx/>
                        <a:buNone/>
                        <a:tabLst/>
                        <a:defRPr/>
                      </a:pPr>
                      <a:r>
                        <a:rPr lang="en-US" sz="1600" kern="1200" noProof="0">
                          <a:solidFill>
                            <a:schemeClr val="tx1"/>
                          </a:solidFill>
                          <a:effectLst/>
                          <a:latin typeface="Segoe UI" panose="020B0502040204020203" pitchFamily="34" charset="0"/>
                          <a:ea typeface="+mn-ea"/>
                          <a:cs typeface="Segoe UI" panose="020B0502040204020203" pitchFamily="34" charset="0"/>
                        </a:rPr>
                        <a:t>2.5” Solid State Drive (SSD)</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4761587"/>
                  </a:ext>
                </a:extLst>
              </a:tr>
              <a:tr h="507838">
                <a:tc>
                  <a:txBody>
                    <a:bodyPr/>
                    <a:lstStyle/>
                    <a:p>
                      <a:pPr marL="0" marR="0" lvl="0" indent="0" algn="l" defTabSz="932742" rtl="0" eaLnBrk="1" latinLnBrk="0" hangingPunct="1">
                        <a:lnSpc>
                          <a:spcPct val="90000"/>
                        </a:lnSpc>
                        <a:spcBef>
                          <a:spcPts val="600"/>
                        </a:spcBef>
                        <a:spcAft>
                          <a:spcPts val="0"/>
                        </a:spcAft>
                        <a:buNone/>
                      </a:pPr>
                      <a:r>
                        <a:rPr lang="en-US" sz="1600" kern="1200" noProof="0">
                          <a:solidFill>
                            <a:schemeClr val="tx1"/>
                          </a:solidFill>
                          <a:effectLst/>
                          <a:latin typeface="Segoe UI" panose="020B0502040204020203" pitchFamily="34" charset="0"/>
                          <a:ea typeface="+mn-ea"/>
                          <a:cs typeface="Segoe UI" panose="020B0502040204020203" pitchFamily="34" charset="0"/>
                        </a:rPr>
                        <a:t>Supported OS</a:t>
                      </a:r>
                      <a:endParaRPr lang="en-US" sz="1600" kern="1200">
                        <a:solidFill>
                          <a:schemeClr val="tx1"/>
                        </a:solidFill>
                        <a:effectLst/>
                        <a:latin typeface="Segoe UI" panose="020B0502040204020203" pitchFamily="34" charset="0"/>
                        <a:ea typeface="+mn-ea"/>
                        <a:cs typeface="Segoe UI" panose="020B0502040204020203" pitchFamily="34" charset="0"/>
                      </a:endParaRP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600"/>
                        </a:spcBef>
                        <a:spcAft>
                          <a:spcPts val="0"/>
                        </a:spcAft>
                        <a:buClrTx/>
                        <a:buSzTx/>
                        <a:buNone/>
                        <a:tabLst/>
                        <a:defRPr/>
                      </a:pPr>
                      <a:r>
                        <a:rPr lang="en-US" sz="1600" kern="1200" noProof="0">
                          <a:solidFill>
                            <a:schemeClr val="tx1"/>
                          </a:solidFill>
                          <a:effectLst/>
                          <a:latin typeface="Segoe UI" panose="020B0502040204020203" pitchFamily="34" charset="0"/>
                          <a:ea typeface="+mn-ea"/>
                          <a:cs typeface="Segoe UI" panose="020B0502040204020203" pitchFamily="34" charset="0"/>
                        </a:rPr>
                        <a:t>Windows (7,8,10), Windows Server (2008, 2012, 2016) Linux: CentOS 6.9+, RHEL 6.9+, Ubuntu 14+, Debian 8+</a:t>
                      </a:r>
                      <a:endParaRPr lang="en-US" sz="1600" kern="1200">
                        <a:solidFill>
                          <a:schemeClr val="tx1"/>
                        </a:solidFill>
                        <a:effectLst/>
                        <a:latin typeface="Segoe UI" panose="020B0502040204020203" pitchFamily="34" charset="0"/>
                        <a:ea typeface="+mn-ea"/>
                        <a:cs typeface="Segoe UI" panose="020B0502040204020203" pitchFamily="34" charset="0"/>
                      </a:endParaRP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7883383"/>
                  </a:ext>
                </a:extLst>
              </a:tr>
              <a:tr h="507838">
                <a:tc>
                  <a:txBody>
                    <a:bodyPr/>
                    <a:lstStyle/>
                    <a:p>
                      <a:pPr marL="0" marR="0" indent="0" algn="l" defTabSz="932742" rtl="0" eaLnBrk="1" latinLnBrk="0" hangingPunct="1">
                        <a:lnSpc>
                          <a:spcPct val="90000"/>
                        </a:lnSpc>
                        <a:spcBef>
                          <a:spcPts val="300"/>
                        </a:spcBef>
                        <a:spcAft>
                          <a:spcPts val="0"/>
                        </a:spcAft>
                      </a:pPr>
                      <a:r>
                        <a:rPr lang="en-US" sz="1600" kern="1200">
                          <a:gradFill>
                            <a:gsLst>
                              <a:gs pos="2917">
                                <a:schemeClr val="tx1"/>
                              </a:gs>
                              <a:gs pos="30000">
                                <a:schemeClr val="tx1"/>
                              </a:gs>
                            </a:gsLst>
                            <a:lin ang="5400000" scaled="0"/>
                          </a:gradFill>
                          <a:effectLst/>
                          <a:latin typeface="Segoe UI"/>
                          <a:ea typeface="Verdana"/>
                          <a:cs typeface="Verdana"/>
                        </a:rPr>
                        <a:t>Supported Azure </a:t>
                      </a:r>
                      <a:br>
                        <a:rPr lang="en-US" sz="1600" kern="1200">
                          <a:gradFill>
                            <a:gsLst>
                              <a:gs pos="2917">
                                <a:schemeClr val="tx1"/>
                              </a:gs>
                              <a:gs pos="30000">
                                <a:schemeClr val="tx1"/>
                              </a:gs>
                            </a:gsLst>
                            <a:lin ang="5400000" scaled="0"/>
                          </a:gradFill>
                          <a:effectLst/>
                          <a:latin typeface="Segoe UI"/>
                          <a:ea typeface="Verdana"/>
                          <a:cs typeface="Verdana"/>
                        </a:rPr>
                      </a:br>
                      <a:r>
                        <a:rPr lang="en-US" sz="1600" kern="1200">
                          <a:gradFill>
                            <a:gsLst>
                              <a:gs pos="2917">
                                <a:schemeClr val="tx1"/>
                              </a:gs>
                              <a:gs pos="30000">
                                <a:schemeClr val="tx1"/>
                              </a:gs>
                            </a:gsLst>
                            <a:lin ang="5400000" scaled="0"/>
                          </a:gradFill>
                          <a:effectLst/>
                          <a:latin typeface="Segoe UI"/>
                          <a:ea typeface="Verdana"/>
                          <a:cs typeface="Verdana"/>
                        </a:rPr>
                        <a:t>storage types*</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0" marR="0">
                        <a:lnSpc>
                          <a:spcPct val="90000"/>
                        </a:lnSpc>
                        <a:spcBef>
                          <a:spcPts val="300"/>
                        </a:spcBef>
                        <a:spcAft>
                          <a:spcPts val="0"/>
                        </a:spcAft>
                      </a:pPr>
                      <a:r>
                        <a:rPr lang="en-US" sz="1600" kern="1200">
                          <a:gradFill>
                            <a:gsLst>
                              <a:gs pos="83000">
                                <a:schemeClr val="tx1"/>
                              </a:gs>
                              <a:gs pos="100000">
                                <a:schemeClr val="tx1"/>
                              </a:gs>
                            </a:gsLst>
                            <a:lin ang="5400000" scaled="1"/>
                          </a:gradFill>
                          <a:effectLst/>
                          <a:latin typeface="Segoe UI"/>
                          <a:ea typeface="Verdana"/>
                          <a:cs typeface="Times New Roman" panose="02020603050405020304" pitchFamily="18" charset="0"/>
                        </a:rPr>
                        <a:t>Block Blob, Page Blob, Azure Files and Managed Disk</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2652471"/>
                  </a:ext>
                </a:extLst>
              </a:tr>
              <a:tr h="507838">
                <a:tc>
                  <a:txBody>
                    <a:bodyPr/>
                    <a:lstStyle/>
                    <a:p>
                      <a:pPr marL="0" marR="0" indent="0" algn="l" defTabSz="932742" rtl="0" eaLnBrk="1" latinLnBrk="0" hangingPunct="1">
                        <a:lnSpc>
                          <a:spcPct val="90000"/>
                        </a:lnSpc>
                        <a:spcBef>
                          <a:spcPts val="300"/>
                        </a:spcBef>
                        <a:spcAft>
                          <a:spcPts val="0"/>
                        </a:spcAft>
                      </a:pPr>
                      <a:r>
                        <a:rPr lang="en-US" sz="1600" kern="1200">
                          <a:gradFill>
                            <a:gsLst>
                              <a:gs pos="2917">
                                <a:schemeClr val="tx1"/>
                              </a:gs>
                              <a:gs pos="30000">
                                <a:schemeClr val="tx1"/>
                              </a:gs>
                            </a:gsLst>
                            <a:lin ang="5400000" scaled="0"/>
                          </a:gradFill>
                          <a:effectLst/>
                          <a:latin typeface="Segoe UI"/>
                          <a:ea typeface="Verdana"/>
                          <a:cs typeface="Verdana"/>
                        </a:rPr>
                        <a:t>Power</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0800" marR="0" algn="l" defTabSz="1087775" rtl="0" eaLnBrk="1" latinLnBrk="0" hangingPunct="1">
                        <a:lnSpc>
                          <a:spcPct val="90000"/>
                        </a:lnSpc>
                        <a:spcBef>
                          <a:spcPts val="300"/>
                        </a:spcBef>
                        <a:spcAft>
                          <a:spcPts val="0"/>
                        </a:spcAft>
                      </a:pPr>
                      <a:r>
                        <a:rPr lang="en-US" sz="1600" kern="1200">
                          <a:gradFill>
                            <a:gsLst>
                              <a:gs pos="83000">
                                <a:schemeClr val="tx1"/>
                              </a:gs>
                              <a:gs pos="100000">
                                <a:schemeClr val="tx1"/>
                              </a:gs>
                            </a:gsLst>
                            <a:lin ang="5400000" scaled="1"/>
                          </a:gradFill>
                          <a:effectLst/>
                          <a:latin typeface="Segoe UI"/>
                          <a:ea typeface="Verdana"/>
                          <a:cs typeface="+mn-cs"/>
                        </a:rPr>
                        <a:t>No external power required</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2685359"/>
                  </a:ext>
                </a:extLst>
              </a:tr>
              <a:tr h="507838">
                <a:tc>
                  <a:txBody>
                    <a:bodyPr/>
                    <a:lstStyle/>
                    <a:p>
                      <a:pPr marL="0" marR="0" lvl="0" indent="0" algn="l" defTabSz="932742" rtl="0" eaLnBrk="1" fontAlgn="auto" latinLnBrk="0" hangingPunct="1">
                        <a:lnSpc>
                          <a:spcPct val="90000"/>
                        </a:lnSpc>
                        <a:spcBef>
                          <a:spcPts val="300"/>
                        </a:spcBef>
                        <a:spcAft>
                          <a:spcPts val="0"/>
                        </a:spcAft>
                        <a:buClrTx/>
                        <a:buSzTx/>
                        <a:buFontTx/>
                        <a:buNone/>
                        <a:tabLst/>
                        <a:defRPr/>
                      </a:pPr>
                      <a:r>
                        <a:rPr lang="en-US" sz="1600" kern="1200">
                          <a:solidFill>
                            <a:schemeClr val="tx1"/>
                          </a:solidFill>
                          <a:effectLst/>
                          <a:latin typeface="Segoe UI" panose="020B0502040204020203" pitchFamily="34" charset="0"/>
                          <a:ea typeface="+mn-ea"/>
                          <a:cs typeface="Segoe UI" panose="020B0502040204020203" pitchFamily="34" charset="0"/>
                        </a:rPr>
                        <a:t>Dimensions (h/w/d)</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28575" algn="l" defTabSz="932742" rtl="0" eaLnBrk="1" fontAlgn="auto" latinLnBrk="0" hangingPunct="1">
                        <a:lnSpc>
                          <a:spcPct val="90000"/>
                        </a:lnSpc>
                        <a:spcBef>
                          <a:spcPts val="600"/>
                        </a:spcBef>
                        <a:spcAft>
                          <a:spcPts val="0"/>
                        </a:spcAft>
                        <a:buClrTx/>
                        <a:buSzTx/>
                        <a:buFontTx/>
                        <a:buNone/>
                        <a:tabLst/>
                        <a:defRPr/>
                      </a:pPr>
                      <a:r>
                        <a:rPr lang="en-US" sz="1600" kern="1200" noProof="0">
                          <a:solidFill>
                            <a:schemeClr val="tx1"/>
                          </a:solidFill>
                          <a:effectLst/>
                          <a:latin typeface="Segoe UI" panose="020B0502040204020203" pitchFamily="34" charset="0"/>
                          <a:ea typeface="+mn-ea"/>
                          <a:cs typeface="Segoe UI" panose="020B0502040204020203" pitchFamily="34" charset="0"/>
                        </a:rPr>
                        <a:t>Each - 0.4” x 2.8” x 4”</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2072168"/>
                  </a:ext>
                </a:extLst>
              </a:tr>
            </a:tbl>
          </a:graphicData>
        </a:graphic>
      </p:graphicFrame>
    </p:spTree>
    <p:extLst>
      <p:ext uri="{BB962C8B-B14F-4D97-AF65-F5344CB8AC3E}">
        <p14:creationId xmlns:p14="http://schemas.microsoft.com/office/powerpoint/2010/main" val="204960130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DCDCBF0-E507-4D21-8A87-E8B11E4C2F6B}"/>
              </a:ext>
            </a:extLst>
          </p:cNvPr>
          <p:cNvSpPr>
            <a:spLocks noGrp="1"/>
          </p:cNvSpPr>
          <p:nvPr>
            <p:ph type="title"/>
          </p:nvPr>
        </p:nvSpPr>
        <p:spPr/>
        <p:txBody>
          <a:bodyPr/>
          <a:lstStyle/>
          <a:p>
            <a:r>
              <a:rPr lang="en-US"/>
              <a:t>Azure Data Box Heavy</a:t>
            </a:r>
          </a:p>
        </p:txBody>
      </p:sp>
      <p:sp>
        <p:nvSpPr>
          <p:cNvPr id="12" name="Arrow: Pentagon 11">
            <a:extLst>
              <a:ext uri="{FF2B5EF4-FFF2-40B4-BE49-F238E27FC236}">
                <a16:creationId xmlns:a16="http://schemas.microsoft.com/office/drawing/2014/main" id="{C5F79D4A-9148-4473-BFB6-FBED4209A169}"/>
              </a:ext>
              <a:ext uri="{C183D7F6-B498-43B3-948B-1728B52AA6E4}">
                <adec:decorative xmlns:adec="http://schemas.microsoft.com/office/drawing/2017/decorative" val="1"/>
              </a:ext>
            </a:extLst>
          </p:cNvPr>
          <p:cNvSpPr/>
          <p:nvPr/>
        </p:nvSpPr>
        <p:spPr bwMode="auto">
          <a:xfrm>
            <a:off x="5079353" y="1429014"/>
            <a:ext cx="7355536" cy="4839671"/>
          </a:xfrm>
          <a:prstGeom prst="homePlate">
            <a:avLst>
              <a:gd name="adj" fmla="val 0"/>
            </a:avLst>
          </a:prstGeom>
          <a:solidFill>
            <a:schemeClr val="accent1"/>
          </a:solidFill>
          <a:ln w="952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13" name="Arrow: Pentagon 12">
            <a:extLst>
              <a:ext uri="{FF2B5EF4-FFF2-40B4-BE49-F238E27FC236}">
                <a16:creationId xmlns:a16="http://schemas.microsoft.com/office/drawing/2014/main" id="{9D07492F-E088-47DF-A724-118B636A85C5}"/>
              </a:ext>
              <a:ext uri="{C183D7F6-B498-43B3-948B-1728B52AA6E4}">
                <adec:decorative xmlns:adec="http://schemas.microsoft.com/office/drawing/2017/decorative" val="1"/>
              </a:ext>
            </a:extLst>
          </p:cNvPr>
          <p:cNvSpPr/>
          <p:nvPr/>
        </p:nvSpPr>
        <p:spPr bwMode="auto">
          <a:xfrm>
            <a:off x="1" y="1429014"/>
            <a:ext cx="6223963" cy="4839670"/>
          </a:xfrm>
          <a:prstGeom prst="homePlate">
            <a:avLst>
              <a:gd name="adj" fmla="val 17177"/>
            </a:avLst>
          </a:prstGeom>
          <a:solidFill>
            <a:schemeClr val="tx2"/>
          </a:solidFill>
          <a:ln w="952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31" name="Text Placeholder 5">
            <a:extLst>
              <a:ext uri="{FF2B5EF4-FFF2-40B4-BE49-F238E27FC236}">
                <a16:creationId xmlns:a16="http://schemas.microsoft.com/office/drawing/2014/main" id="{18298367-D60C-4114-BA1E-466C83CC76C4}"/>
              </a:ext>
            </a:extLst>
          </p:cNvPr>
          <p:cNvSpPr txBox="1">
            <a:spLocks/>
          </p:cNvSpPr>
          <p:nvPr/>
        </p:nvSpPr>
        <p:spPr>
          <a:xfrm>
            <a:off x="6748283" y="2266141"/>
            <a:ext cx="5056449" cy="1405951"/>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649">
              <a:lnSpc>
                <a:spcPct val="90000"/>
              </a:lnSpc>
              <a:spcBef>
                <a:spcPts val="600"/>
              </a:spcBef>
              <a:buSzTx/>
              <a:buNone/>
              <a:defRPr/>
            </a:pPr>
            <a:r>
              <a:rPr lang="en-US" sz="1600">
                <a:gradFill>
                  <a:gsLst>
                    <a:gs pos="50000">
                      <a:srgbClr val="0078D3"/>
                    </a:gs>
                    <a:gs pos="100000">
                      <a:srgbClr val="0078D3"/>
                    </a:gs>
                  </a:gsLst>
                  <a:lin ang="0" scaled="1"/>
                </a:gradFill>
                <a:latin typeface="Segoe UI Semibold"/>
              </a:rPr>
              <a:t>Simple to order and use</a:t>
            </a:r>
          </a:p>
          <a:p>
            <a:pPr marL="0" indent="0" defTabSz="932649">
              <a:lnSpc>
                <a:spcPct val="90000"/>
              </a:lnSpc>
              <a:spcBef>
                <a:spcPts val="600"/>
              </a:spcBef>
              <a:buSzTx/>
              <a:buNone/>
              <a:defRPr/>
            </a:pPr>
            <a:r>
              <a:rPr lang="en-US" sz="1600">
                <a:gradFill>
                  <a:gsLst>
                    <a:gs pos="50000">
                      <a:srgbClr val="3C3C41"/>
                    </a:gs>
                    <a:gs pos="100000">
                      <a:srgbClr val="3C3C41"/>
                    </a:gs>
                  </a:gsLst>
                  <a:lin ang="0" scaled="1"/>
                </a:gradFill>
                <a:latin typeface="Segoe UI"/>
              </a:rPr>
              <a:t>Order Data Box Heavy from the Azure portal. It will </a:t>
            </a:r>
            <a:br>
              <a:rPr lang="en-US" sz="1600">
                <a:gradFill>
                  <a:gsLst>
                    <a:gs pos="50000">
                      <a:srgbClr val="3C3C41"/>
                    </a:gs>
                    <a:gs pos="100000">
                      <a:srgbClr val="3C3C41"/>
                    </a:gs>
                  </a:gsLst>
                  <a:lin ang="0" scaled="1"/>
                </a:gradFill>
                <a:latin typeface="Segoe UI"/>
              </a:rPr>
            </a:br>
            <a:r>
              <a:rPr lang="en-US" sz="1600">
                <a:gradFill>
                  <a:gsLst>
                    <a:gs pos="50000">
                      <a:srgbClr val="3C3C41"/>
                    </a:gs>
                    <a:gs pos="100000">
                      <a:srgbClr val="3C3C41"/>
                    </a:gs>
                  </a:gsLst>
                  <a:lin ang="0" scaled="1"/>
                </a:gradFill>
                <a:latin typeface="Segoe UI"/>
              </a:rPr>
              <a:t>be shipped via truck directly to your DC. For simplicity, </a:t>
            </a:r>
            <a:br>
              <a:rPr lang="en-US" sz="1600">
                <a:gradFill>
                  <a:gsLst>
                    <a:gs pos="50000">
                      <a:srgbClr val="3C3C41"/>
                    </a:gs>
                    <a:gs pos="100000">
                      <a:srgbClr val="3C3C41"/>
                    </a:gs>
                  </a:gsLst>
                  <a:lin ang="0" scaled="1"/>
                </a:gradFill>
                <a:latin typeface="Segoe UI"/>
              </a:rPr>
            </a:br>
            <a:r>
              <a:rPr lang="en-US" sz="1600">
                <a:gradFill>
                  <a:gsLst>
                    <a:gs pos="50000">
                      <a:srgbClr val="3C3C41"/>
                    </a:gs>
                    <a:gs pos="100000">
                      <a:srgbClr val="3C3C41"/>
                    </a:gs>
                  </a:gsLst>
                  <a:lin ang="0" scaled="1"/>
                </a:gradFill>
                <a:latin typeface="Segoe UI"/>
              </a:rPr>
              <a:t>it uses common copy tools like Robocopy</a:t>
            </a:r>
          </a:p>
        </p:txBody>
      </p:sp>
      <p:pic>
        <p:nvPicPr>
          <p:cNvPr id="35" name="Picture 34" descr="A close up of a box&#10;&#10;Description generated with high confidence">
            <a:extLst>
              <a:ext uri="{FF2B5EF4-FFF2-40B4-BE49-F238E27FC236}">
                <a16:creationId xmlns:a16="http://schemas.microsoft.com/office/drawing/2014/main" id="{37CC45E7-9C64-4C94-84ED-789FDFD7E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63" y="1991226"/>
            <a:ext cx="4909467" cy="3889493"/>
          </a:xfrm>
          <a:prstGeom prst="rect">
            <a:avLst/>
          </a:prstGeom>
        </p:spPr>
      </p:pic>
      <p:sp>
        <p:nvSpPr>
          <p:cNvPr id="38" name="Text Placeholder 5">
            <a:extLst>
              <a:ext uri="{FF2B5EF4-FFF2-40B4-BE49-F238E27FC236}">
                <a16:creationId xmlns:a16="http://schemas.microsoft.com/office/drawing/2014/main" id="{3CD45874-3255-4DB9-9C8A-FB069ECA3E52}"/>
              </a:ext>
            </a:extLst>
          </p:cNvPr>
          <p:cNvSpPr txBox="1">
            <a:spLocks/>
          </p:cNvSpPr>
          <p:nvPr/>
        </p:nvSpPr>
        <p:spPr>
          <a:xfrm>
            <a:off x="6748283" y="3493350"/>
            <a:ext cx="5056449" cy="1144727"/>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649">
              <a:lnSpc>
                <a:spcPct val="90000"/>
              </a:lnSpc>
              <a:spcBef>
                <a:spcPts val="600"/>
              </a:spcBef>
              <a:buSzTx/>
              <a:buNone/>
              <a:defRPr/>
            </a:pPr>
            <a:r>
              <a:rPr lang="en-US" sz="1600">
                <a:gradFill>
                  <a:gsLst>
                    <a:gs pos="50000">
                      <a:srgbClr val="0078D3"/>
                    </a:gs>
                    <a:gs pos="100000">
                      <a:srgbClr val="0078D3"/>
                    </a:gs>
                  </a:gsLst>
                  <a:lin ang="0" scaled="1"/>
                </a:gradFill>
                <a:latin typeface="Segoe UI Semibold"/>
              </a:rPr>
              <a:t>Large capacity </a:t>
            </a:r>
          </a:p>
          <a:p>
            <a:pPr marL="0" indent="0" defTabSz="932649">
              <a:lnSpc>
                <a:spcPct val="90000"/>
              </a:lnSpc>
              <a:spcBef>
                <a:spcPts val="600"/>
              </a:spcBef>
              <a:buSzTx/>
              <a:buNone/>
              <a:defRPr/>
            </a:pPr>
            <a:r>
              <a:rPr lang="en-US" sz="1600">
                <a:gradFill>
                  <a:gsLst>
                    <a:gs pos="50000">
                      <a:srgbClr val="3C3C41"/>
                    </a:gs>
                    <a:gs pos="100000">
                      <a:srgbClr val="3C3C41"/>
                    </a:gs>
                  </a:gsLst>
                  <a:lin ang="0" scaled="1"/>
                </a:gradFill>
                <a:latin typeface="Segoe UI"/>
              </a:rPr>
              <a:t>Data Box Heavy lifts massive data payloads to Azure with its 1 PB data capacity</a:t>
            </a:r>
          </a:p>
        </p:txBody>
      </p:sp>
      <p:sp>
        <p:nvSpPr>
          <p:cNvPr id="39" name="Text Placeholder 5">
            <a:extLst>
              <a:ext uri="{FF2B5EF4-FFF2-40B4-BE49-F238E27FC236}">
                <a16:creationId xmlns:a16="http://schemas.microsoft.com/office/drawing/2014/main" id="{4BD63624-1C83-4D92-9BEC-EBA3E46F5E1F}"/>
              </a:ext>
            </a:extLst>
          </p:cNvPr>
          <p:cNvSpPr txBox="1">
            <a:spLocks/>
          </p:cNvSpPr>
          <p:nvPr/>
        </p:nvSpPr>
        <p:spPr>
          <a:xfrm>
            <a:off x="6748283" y="4523732"/>
            <a:ext cx="5056449" cy="1144727"/>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649">
              <a:lnSpc>
                <a:spcPct val="90000"/>
              </a:lnSpc>
              <a:spcBef>
                <a:spcPts val="600"/>
              </a:spcBef>
              <a:buSzTx/>
              <a:buNone/>
              <a:defRPr/>
            </a:pPr>
            <a:r>
              <a:rPr lang="en-US" sz="1600">
                <a:gradFill>
                  <a:gsLst>
                    <a:gs pos="50000">
                      <a:srgbClr val="0078D3"/>
                    </a:gs>
                    <a:gs pos="100000">
                      <a:srgbClr val="0078D3"/>
                    </a:gs>
                  </a:gsLst>
                  <a:lin ang="0" scaled="1"/>
                </a:gradFill>
                <a:latin typeface="Segoe UI Semibold"/>
              </a:rPr>
              <a:t>Safe and secure</a:t>
            </a:r>
          </a:p>
          <a:p>
            <a:pPr marL="0" indent="0" defTabSz="932649">
              <a:lnSpc>
                <a:spcPct val="90000"/>
              </a:lnSpc>
              <a:spcBef>
                <a:spcPts val="600"/>
              </a:spcBef>
              <a:buSzTx/>
              <a:buNone/>
              <a:defRPr/>
            </a:pPr>
            <a:r>
              <a:rPr lang="en-US" sz="1600">
                <a:gradFill>
                  <a:gsLst>
                    <a:gs pos="50000">
                      <a:srgbClr val="3C3C41"/>
                    </a:gs>
                    <a:gs pos="100000">
                      <a:srgbClr val="3C3C41"/>
                    </a:gs>
                  </a:gsLst>
                  <a:lin ang="0" scaled="1"/>
                </a:gradFill>
                <a:latin typeface="Segoe UI"/>
              </a:rPr>
              <a:t>Data Box Heavy is tamper-resistant and ruggedized for shipping. Data is protected via AES 256-bit encryption for safe transit</a:t>
            </a:r>
          </a:p>
        </p:txBody>
      </p:sp>
      <p:sp>
        <p:nvSpPr>
          <p:cNvPr id="41" name="Text Placeholder 5">
            <a:extLst>
              <a:ext uri="{FF2B5EF4-FFF2-40B4-BE49-F238E27FC236}">
                <a16:creationId xmlns:a16="http://schemas.microsoft.com/office/drawing/2014/main" id="{4CE53556-FAD3-47FB-BE11-5C6916140E4B}"/>
              </a:ext>
            </a:extLst>
          </p:cNvPr>
          <p:cNvSpPr txBox="1">
            <a:spLocks/>
          </p:cNvSpPr>
          <p:nvPr/>
        </p:nvSpPr>
        <p:spPr>
          <a:xfrm>
            <a:off x="6748283" y="5684727"/>
            <a:ext cx="5056449" cy="583957"/>
          </a:xfrm>
          <a:prstGeom prst="rect">
            <a:avLst/>
          </a:prstGeom>
        </p:spPr>
        <p:txBody>
          <a:bodyPr vert="horz" wrap="square" lIns="0" tIns="0" rIns="0" bIns="0" rtlCol="0" anchor="t"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649">
              <a:lnSpc>
                <a:spcPct val="90000"/>
              </a:lnSpc>
              <a:spcBef>
                <a:spcPts val="600"/>
              </a:spcBef>
              <a:buSzTx/>
              <a:buNone/>
              <a:defRPr/>
            </a:pPr>
            <a:r>
              <a:rPr lang="en-US" sz="1600" dirty="0">
                <a:gradFill>
                  <a:gsLst>
                    <a:gs pos="50000">
                      <a:srgbClr val="0078D3"/>
                    </a:gs>
                    <a:gs pos="100000">
                      <a:srgbClr val="0078D3"/>
                    </a:gs>
                  </a:gsLst>
                  <a:lin ang="0" scaled="1"/>
                </a:gradFill>
                <a:latin typeface="Segoe UI Semibold"/>
              </a:rPr>
              <a:t>Available – US, EU, UK</a:t>
            </a:r>
          </a:p>
          <a:p>
            <a:pPr marL="0" indent="0" defTabSz="932649">
              <a:lnSpc>
                <a:spcPct val="90000"/>
              </a:lnSpc>
              <a:spcBef>
                <a:spcPts val="600"/>
              </a:spcBef>
              <a:buSzTx/>
              <a:buNone/>
              <a:defRPr/>
            </a:pPr>
            <a:r>
              <a:rPr lang="en-US" sz="1600" dirty="0">
                <a:gradFill>
                  <a:gsLst>
                    <a:gs pos="50000">
                      <a:srgbClr val="3C3C41"/>
                    </a:gs>
                    <a:gs pos="100000">
                      <a:srgbClr val="3C3C41"/>
                    </a:gs>
                  </a:gsLst>
                  <a:lin ang="0" scaled="1"/>
                </a:gradFill>
                <a:latin typeface="Segoe UI"/>
              </a:rPr>
              <a:t>Coming soon – CA, AUS, US Gov, JP</a:t>
            </a:r>
          </a:p>
        </p:txBody>
      </p:sp>
      <p:sp>
        <p:nvSpPr>
          <p:cNvPr id="42" name="Text Placeholder 5">
            <a:extLst>
              <a:ext uri="{FF2B5EF4-FFF2-40B4-BE49-F238E27FC236}">
                <a16:creationId xmlns:a16="http://schemas.microsoft.com/office/drawing/2014/main" id="{1981EA38-10BF-401C-90FA-C05507AB2D0F}"/>
              </a:ext>
            </a:extLst>
          </p:cNvPr>
          <p:cNvSpPr txBox="1">
            <a:spLocks/>
          </p:cNvSpPr>
          <p:nvPr/>
        </p:nvSpPr>
        <p:spPr>
          <a:xfrm>
            <a:off x="6748282" y="1758206"/>
            <a:ext cx="5483432" cy="767404"/>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649">
              <a:spcBef>
                <a:spcPts val="0"/>
              </a:spcBef>
              <a:buNone/>
            </a:pPr>
            <a:r>
              <a:rPr lang="en-US" sz="2000">
                <a:solidFill>
                  <a:srgbClr val="3C3C41"/>
                </a:solidFill>
                <a:latin typeface="Segoe UI Semibold"/>
              </a:rPr>
              <a:t>Lift massive data payloads into the cloud</a:t>
            </a:r>
          </a:p>
        </p:txBody>
      </p:sp>
    </p:spTree>
    <p:extLst>
      <p:ext uri="{BB962C8B-B14F-4D97-AF65-F5344CB8AC3E}">
        <p14:creationId xmlns:p14="http://schemas.microsoft.com/office/powerpoint/2010/main" val="67639262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2FB0-706B-4593-B580-D81916AA01CD}"/>
              </a:ext>
            </a:extLst>
          </p:cNvPr>
          <p:cNvSpPr>
            <a:spLocks noGrp="1"/>
          </p:cNvSpPr>
          <p:nvPr>
            <p:ph type="title"/>
          </p:nvPr>
        </p:nvSpPr>
        <p:spPr/>
        <p:txBody>
          <a:bodyPr/>
          <a:lstStyle/>
          <a:p>
            <a:r>
              <a:rPr lang="en-US"/>
              <a:t>Data Box Heavy—technical summary</a:t>
            </a:r>
          </a:p>
        </p:txBody>
      </p:sp>
      <p:pic>
        <p:nvPicPr>
          <p:cNvPr id="7" name="Picture 6" descr="A close up of a box&#10;&#10;Description generated with high confidence">
            <a:extLst>
              <a:ext uri="{FF2B5EF4-FFF2-40B4-BE49-F238E27FC236}">
                <a16:creationId xmlns:a16="http://schemas.microsoft.com/office/drawing/2014/main" id="{34B3A873-EEF2-4BD2-8974-3DFF7B1D3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84" y="3111811"/>
            <a:ext cx="4101730" cy="3249570"/>
          </a:xfrm>
          <a:prstGeom prst="rect">
            <a:avLst/>
          </a:prstGeom>
        </p:spPr>
      </p:pic>
      <p:graphicFrame>
        <p:nvGraphicFramePr>
          <p:cNvPr id="5" name="Table 4">
            <a:extLst>
              <a:ext uri="{FF2B5EF4-FFF2-40B4-BE49-F238E27FC236}">
                <a16:creationId xmlns:a16="http://schemas.microsoft.com/office/drawing/2014/main" id="{2115EF3D-8013-43F7-AC43-5E8D50B02DDB}"/>
              </a:ext>
            </a:extLst>
          </p:cNvPr>
          <p:cNvGraphicFramePr>
            <a:graphicFrameLocks noGrp="1"/>
          </p:cNvGraphicFramePr>
          <p:nvPr/>
        </p:nvGraphicFramePr>
        <p:xfrm>
          <a:off x="4185265" y="1254178"/>
          <a:ext cx="7811530" cy="5343075"/>
        </p:xfrm>
        <a:graphic>
          <a:graphicData uri="http://schemas.openxmlformats.org/drawingml/2006/table">
            <a:tbl>
              <a:tblPr firstRow="1" bandRow="1">
                <a:effectLst/>
              </a:tblPr>
              <a:tblGrid>
                <a:gridCol w="2619650">
                  <a:extLst>
                    <a:ext uri="{9D8B030D-6E8A-4147-A177-3AD203B41FA5}">
                      <a16:colId xmlns:a16="http://schemas.microsoft.com/office/drawing/2014/main" val="5565173"/>
                    </a:ext>
                  </a:extLst>
                </a:gridCol>
                <a:gridCol w="5191880">
                  <a:extLst>
                    <a:ext uri="{9D8B030D-6E8A-4147-A177-3AD203B41FA5}">
                      <a16:colId xmlns:a16="http://schemas.microsoft.com/office/drawing/2014/main" val="2769065337"/>
                    </a:ext>
                  </a:extLst>
                </a:gridCol>
              </a:tblGrid>
              <a:tr h="507838">
                <a:tc>
                  <a:txBody>
                    <a:bodyPr/>
                    <a:lstStyle/>
                    <a:p>
                      <a:pPr marL="0" marR="0" algn="l">
                        <a:lnSpc>
                          <a:spcPct val="90000"/>
                        </a:lnSpc>
                        <a:spcBef>
                          <a:spcPts val="600"/>
                        </a:spcBef>
                        <a:spcAft>
                          <a:spcPts val="0"/>
                        </a:spcAft>
                      </a:pPr>
                      <a:r>
                        <a:rPr lang="en-US" sz="2000" kern="1200">
                          <a:gradFill>
                            <a:gsLst>
                              <a:gs pos="2917">
                                <a:schemeClr val="bg1"/>
                              </a:gs>
                              <a:gs pos="30000">
                                <a:schemeClr val="bg1"/>
                              </a:gs>
                            </a:gsLst>
                            <a:lin ang="5400000" scaled="0"/>
                          </a:gradFill>
                          <a:effectLst/>
                          <a:latin typeface="Segoe UI Semibold"/>
                          <a:ea typeface="Times New Roman" panose="02020603050405020304" pitchFamily="18" charset="0"/>
                          <a:cs typeface="Times New Roman"/>
                        </a:rPr>
                        <a:t>Specification</a:t>
                      </a:r>
                      <a:endParaRPr lang="en-US" sz="1100">
                        <a:gradFill>
                          <a:gsLst>
                            <a:gs pos="2917">
                              <a:schemeClr val="bg1"/>
                            </a:gs>
                            <a:gs pos="30000">
                              <a:schemeClr val="bg1"/>
                            </a:gs>
                          </a:gsLst>
                          <a:lin ang="5400000" scaled="0"/>
                        </a:gradFill>
                        <a:effectLst/>
                        <a:latin typeface="Segoe UI Semibold"/>
                        <a:ea typeface="Calibri" panose="020F0502020204030204" pitchFamily="34" charset="0"/>
                        <a:cs typeface="Times New Roman"/>
                      </a:endParaRPr>
                    </a:p>
                  </a:txBody>
                  <a:tcPr marL="182857" marR="182857" marT="0" marB="0" anchor="ctr">
                    <a:lnL w="12700" cap="flat" cmpd="sng" algn="ctr">
                      <a:noFill/>
                      <a:prstDash val="solid"/>
                      <a:round/>
                      <a:headEnd type="none" w="med" len="med"/>
                      <a:tailEnd type="none" w="med" len="med"/>
                    </a:lnL>
                    <a:lnR w="9525" cap="flat" cmpd="sng" algn="ctr">
                      <a:solidFill>
                        <a:schemeClr val="tx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a:lnSpc>
                          <a:spcPct val="90000"/>
                        </a:lnSpc>
                        <a:spcBef>
                          <a:spcPts val="600"/>
                        </a:spcBef>
                        <a:spcAft>
                          <a:spcPts val="0"/>
                        </a:spcAft>
                      </a:pPr>
                      <a:r>
                        <a:rPr lang="en-US" sz="2000" kern="1200">
                          <a:gradFill>
                            <a:gsLst>
                              <a:gs pos="2917">
                                <a:schemeClr val="bg1"/>
                              </a:gs>
                              <a:gs pos="30000">
                                <a:schemeClr val="bg1"/>
                              </a:gs>
                            </a:gsLst>
                            <a:lin ang="5400000" scaled="0"/>
                          </a:gradFill>
                          <a:effectLst/>
                          <a:latin typeface="Segoe UI Semibold"/>
                          <a:ea typeface="Times New Roman" panose="02020603050405020304" pitchFamily="18" charset="0"/>
                          <a:cs typeface="Times New Roman"/>
                        </a:rPr>
                        <a:t>Details</a:t>
                      </a:r>
                      <a:endParaRPr lang="en-US" sz="1100">
                        <a:gradFill>
                          <a:gsLst>
                            <a:gs pos="2917">
                              <a:schemeClr val="bg1"/>
                            </a:gs>
                            <a:gs pos="30000">
                              <a:schemeClr val="bg1"/>
                            </a:gs>
                          </a:gsLst>
                          <a:lin ang="5400000" scaled="0"/>
                        </a:gradFill>
                        <a:effectLst/>
                        <a:latin typeface="Segoe UI Semibold"/>
                        <a:ea typeface="Calibri" panose="020F0502020204030204" pitchFamily="34" charset="0"/>
                        <a:cs typeface="Times New Roman"/>
                      </a:endParaRPr>
                    </a:p>
                  </a:txBody>
                  <a:tcPr marL="182857" marR="182857" marT="0" marB="0" anchor="ctr">
                    <a:lnL w="9525" cap="flat" cmpd="sng" algn="ctr">
                      <a:solidFill>
                        <a:schemeClr val="tx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739898568"/>
                  </a:ext>
                </a:extLst>
              </a:tr>
              <a:tr h="507838">
                <a:tc>
                  <a:txBody>
                    <a:bodyPr/>
                    <a:lstStyle/>
                    <a:p>
                      <a:pPr marL="0" marR="0" indent="0">
                        <a:lnSpc>
                          <a:spcPct val="90000"/>
                        </a:lnSpc>
                        <a:spcBef>
                          <a:spcPts val="300"/>
                        </a:spcBef>
                        <a:spcAft>
                          <a:spcPts val="0"/>
                        </a:spcAft>
                      </a:pPr>
                      <a:r>
                        <a:rPr lang="en-US" sz="1600" kern="1200">
                          <a:gradFill>
                            <a:gsLst>
                              <a:gs pos="2917">
                                <a:schemeClr val="tx1"/>
                              </a:gs>
                              <a:gs pos="30000">
                                <a:schemeClr val="tx1"/>
                              </a:gs>
                            </a:gsLst>
                            <a:lin ang="5400000" scaled="0"/>
                          </a:gradFill>
                          <a:effectLst/>
                          <a:latin typeface="Segoe UI"/>
                          <a:ea typeface="Verdana"/>
                          <a:cs typeface="Verdana"/>
                        </a:rPr>
                        <a:t>Storage capacity</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0800" marR="0" algn="l" defTabSz="1087775" rtl="0" eaLnBrk="1" latinLnBrk="0" hangingPunct="1">
                        <a:lnSpc>
                          <a:spcPct val="90000"/>
                        </a:lnSpc>
                        <a:spcBef>
                          <a:spcPts val="300"/>
                        </a:spcBef>
                        <a:spcAft>
                          <a:spcPts val="0"/>
                        </a:spcAft>
                      </a:pPr>
                      <a:r>
                        <a:rPr lang="en-US" sz="1600" kern="1200">
                          <a:gradFill>
                            <a:gsLst>
                              <a:gs pos="83000">
                                <a:schemeClr val="tx1"/>
                              </a:gs>
                              <a:gs pos="100000">
                                <a:schemeClr val="tx1"/>
                              </a:gs>
                            </a:gsLst>
                            <a:lin ang="5400000" scaled="1"/>
                          </a:gradFill>
                          <a:effectLst/>
                          <a:latin typeface="Segoe UI"/>
                          <a:ea typeface="Verdana"/>
                          <a:cs typeface="+mn-cs"/>
                        </a:rPr>
                        <a:t>1 PB raw/~800TB usable</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2628488"/>
                  </a:ext>
                </a:extLst>
              </a:tr>
              <a:tr h="507838">
                <a:tc>
                  <a:txBody>
                    <a:bodyPr/>
                    <a:lstStyle/>
                    <a:p>
                      <a:pPr marL="0" marR="0" indent="0" algn="l" defTabSz="932742" rtl="0" eaLnBrk="1" latinLnBrk="0" hangingPunct="1">
                        <a:lnSpc>
                          <a:spcPct val="90000"/>
                        </a:lnSpc>
                        <a:spcBef>
                          <a:spcPts val="300"/>
                        </a:spcBef>
                        <a:spcAft>
                          <a:spcPts val="0"/>
                        </a:spcAft>
                      </a:pPr>
                      <a:r>
                        <a:rPr lang="en-US" sz="1600" kern="1200">
                          <a:gradFill>
                            <a:gsLst>
                              <a:gs pos="2917">
                                <a:schemeClr val="tx1"/>
                              </a:gs>
                              <a:gs pos="30000">
                                <a:schemeClr val="tx1"/>
                              </a:gs>
                            </a:gsLst>
                            <a:lin ang="5400000" scaled="0"/>
                          </a:gradFill>
                          <a:effectLst/>
                          <a:latin typeface="Segoe UI"/>
                          <a:ea typeface="Verdana"/>
                          <a:cs typeface="Verdana"/>
                        </a:rPr>
                        <a:t>Data protection/security</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0800" marR="0" algn="l" defTabSz="1087775" rtl="0" eaLnBrk="1" latinLnBrk="0" hangingPunct="1">
                        <a:lnSpc>
                          <a:spcPct val="90000"/>
                        </a:lnSpc>
                        <a:spcBef>
                          <a:spcPts val="300"/>
                        </a:spcBef>
                        <a:spcAft>
                          <a:spcPts val="0"/>
                        </a:spcAft>
                      </a:pPr>
                      <a:r>
                        <a:rPr lang="en-US" sz="1600" kern="1200">
                          <a:gradFill>
                            <a:gsLst>
                              <a:gs pos="83000">
                                <a:schemeClr val="tx1"/>
                              </a:gs>
                              <a:gs pos="100000">
                                <a:schemeClr val="tx1"/>
                              </a:gs>
                            </a:gsLst>
                            <a:lin ang="5400000" scaled="1"/>
                          </a:gradFill>
                          <a:effectLst/>
                          <a:latin typeface="Segoe UI"/>
                          <a:ea typeface="Verdana"/>
                          <a:cs typeface="+mn-cs"/>
                        </a:rPr>
                        <a:t>AES 256-bit BitLocker encryption</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3550329"/>
                  </a:ext>
                </a:extLst>
              </a:tr>
              <a:tr h="507838">
                <a:tc>
                  <a:txBody>
                    <a:bodyPr/>
                    <a:lstStyle/>
                    <a:p>
                      <a:pPr marL="0" marR="0" indent="0" algn="l" defTabSz="932742" rtl="0" eaLnBrk="1" latinLnBrk="0" hangingPunct="1">
                        <a:lnSpc>
                          <a:spcPct val="90000"/>
                        </a:lnSpc>
                        <a:spcBef>
                          <a:spcPts val="300"/>
                        </a:spcBef>
                        <a:spcAft>
                          <a:spcPts val="0"/>
                        </a:spcAft>
                      </a:pPr>
                      <a:r>
                        <a:rPr lang="en-US" sz="1600" kern="1200">
                          <a:gradFill>
                            <a:gsLst>
                              <a:gs pos="2917">
                                <a:schemeClr val="tx1"/>
                              </a:gs>
                              <a:gs pos="30000">
                                <a:schemeClr val="tx1"/>
                              </a:gs>
                            </a:gsLst>
                            <a:lin ang="5400000" scaled="0"/>
                          </a:gradFill>
                          <a:effectLst/>
                          <a:latin typeface="Segoe UI"/>
                          <a:ea typeface="Verdana"/>
                          <a:cs typeface="Verdana"/>
                        </a:rPr>
                        <a:t>Weight</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0800" marR="0" algn="l" defTabSz="1087775" rtl="0" eaLnBrk="1" latinLnBrk="0" hangingPunct="1">
                        <a:lnSpc>
                          <a:spcPct val="90000"/>
                        </a:lnSpc>
                        <a:spcBef>
                          <a:spcPts val="300"/>
                        </a:spcBef>
                        <a:spcAft>
                          <a:spcPts val="0"/>
                        </a:spcAft>
                      </a:pPr>
                      <a:r>
                        <a:rPr lang="en-US" sz="1600" kern="1200">
                          <a:gradFill>
                            <a:gsLst>
                              <a:gs pos="83000">
                                <a:schemeClr val="tx1"/>
                              </a:gs>
                              <a:gs pos="100000">
                                <a:schemeClr val="tx1"/>
                              </a:gs>
                            </a:gsLst>
                            <a:lin ang="5400000" scaled="1"/>
                          </a:gradFill>
                          <a:effectLst/>
                          <a:latin typeface="Segoe UI"/>
                          <a:ea typeface="Verdana"/>
                          <a:cs typeface="+mn-cs"/>
                        </a:rPr>
                        <a:t>&lt;500 </a:t>
                      </a:r>
                      <a:r>
                        <a:rPr lang="en-US" sz="1600" kern="1200" err="1">
                          <a:gradFill>
                            <a:gsLst>
                              <a:gs pos="83000">
                                <a:schemeClr val="tx1"/>
                              </a:gs>
                              <a:gs pos="100000">
                                <a:schemeClr val="tx1"/>
                              </a:gs>
                            </a:gsLst>
                            <a:lin ang="5400000" scaled="1"/>
                          </a:gradFill>
                          <a:effectLst/>
                          <a:latin typeface="Segoe UI"/>
                          <a:ea typeface="Verdana"/>
                          <a:cs typeface="+mn-cs"/>
                        </a:rPr>
                        <a:t>lbs</a:t>
                      </a:r>
                      <a:r>
                        <a:rPr lang="en-US" sz="1600" kern="1200">
                          <a:gradFill>
                            <a:gsLst>
                              <a:gs pos="83000">
                                <a:schemeClr val="tx1"/>
                              </a:gs>
                              <a:gs pos="100000">
                                <a:schemeClr val="tx1"/>
                              </a:gs>
                            </a:gsLst>
                            <a:lin ang="5400000" scaled="1"/>
                          </a:gradFill>
                          <a:effectLst/>
                          <a:latin typeface="Segoe UI"/>
                          <a:ea typeface="Verdana"/>
                          <a:cs typeface="+mn-cs"/>
                        </a:rPr>
                        <a:t>/227 kg </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0589542"/>
                  </a:ext>
                </a:extLst>
              </a:tr>
              <a:tr h="772533">
                <a:tc>
                  <a:txBody>
                    <a:bodyPr/>
                    <a:lstStyle/>
                    <a:p>
                      <a:pPr marL="0" marR="0" indent="0" algn="l" defTabSz="932742" rtl="0" eaLnBrk="1" latinLnBrk="0" hangingPunct="1">
                        <a:lnSpc>
                          <a:spcPct val="90000"/>
                        </a:lnSpc>
                        <a:spcBef>
                          <a:spcPts val="300"/>
                        </a:spcBef>
                        <a:spcAft>
                          <a:spcPts val="0"/>
                        </a:spcAft>
                      </a:pPr>
                      <a:r>
                        <a:rPr lang="en-US" sz="1600" kern="1200">
                          <a:gradFill>
                            <a:gsLst>
                              <a:gs pos="2917">
                                <a:schemeClr val="tx1"/>
                              </a:gs>
                              <a:gs pos="30000">
                                <a:schemeClr val="tx1"/>
                              </a:gs>
                            </a:gsLst>
                            <a:lin ang="5400000" scaled="0"/>
                          </a:gradFill>
                          <a:effectLst/>
                          <a:latin typeface="Segoe UI"/>
                          <a:ea typeface="Verdana"/>
                          <a:cs typeface="Verdana"/>
                        </a:rPr>
                        <a:t>Network interface</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775" rtl="0" eaLnBrk="1" latinLnBrk="0" hangingPunct="1">
                        <a:lnSpc>
                          <a:spcPct val="90000"/>
                        </a:lnSpc>
                        <a:spcBef>
                          <a:spcPts val="300"/>
                        </a:spcBef>
                        <a:spcAft>
                          <a:spcPts val="0"/>
                        </a:spcAft>
                        <a:buFont typeface="Calibri" panose="020F0502020204030204" pitchFamily="34" charset="0"/>
                        <a:buNone/>
                      </a:pPr>
                      <a:r>
                        <a:rPr lang="en-US" sz="1600" kern="1200">
                          <a:gradFill>
                            <a:gsLst>
                              <a:gs pos="83000">
                                <a:schemeClr val="tx1"/>
                              </a:gs>
                              <a:gs pos="100000">
                                <a:schemeClr val="tx1"/>
                              </a:gs>
                            </a:gsLst>
                            <a:lin ang="5400000" scaled="1"/>
                          </a:gradFill>
                          <a:effectLst/>
                          <a:latin typeface="Segoe UI"/>
                          <a:ea typeface="Verdana"/>
                          <a:cs typeface="+mn-cs"/>
                        </a:rPr>
                        <a:t>2x1/10GbE RJ45 for management</a:t>
                      </a:r>
                    </a:p>
                    <a:p>
                      <a:pPr marL="0" marR="0" lvl="0" indent="0" algn="l" defTabSz="1087775" rtl="0" eaLnBrk="1" latinLnBrk="0" hangingPunct="1">
                        <a:lnSpc>
                          <a:spcPct val="90000"/>
                        </a:lnSpc>
                        <a:spcBef>
                          <a:spcPts val="300"/>
                        </a:spcBef>
                        <a:spcAft>
                          <a:spcPts val="0"/>
                        </a:spcAft>
                        <a:buFont typeface="Calibri" panose="020F0502020204030204" pitchFamily="34" charset="0"/>
                        <a:buNone/>
                      </a:pPr>
                      <a:r>
                        <a:rPr lang="en-US" sz="1600" kern="1200">
                          <a:gradFill>
                            <a:gsLst>
                              <a:gs pos="83000">
                                <a:schemeClr val="tx1"/>
                              </a:gs>
                              <a:gs pos="100000">
                                <a:schemeClr val="tx1"/>
                              </a:gs>
                            </a:gsLst>
                            <a:lin ang="5400000" scaled="1"/>
                          </a:gradFill>
                          <a:effectLst/>
                          <a:latin typeface="Segoe UI"/>
                          <a:ea typeface="Verdana"/>
                          <a:cs typeface="+mn-cs"/>
                        </a:rPr>
                        <a:t>4x40GbE QSFP+ for data transfer</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4761587"/>
                  </a:ext>
                </a:extLst>
              </a:tr>
              <a:tr h="507838">
                <a:tc>
                  <a:txBody>
                    <a:bodyPr/>
                    <a:lstStyle/>
                    <a:p>
                      <a:pPr marL="0" marR="0" indent="0" algn="l" defTabSz="932742" rtl="0" eaLnBrk="1" latinLnBrk="0" hangingPunct="1">
                        <a:lnSpc>
                          <a:spcPct val="90000"/>
                        </a:lnSpc>
                        <a:spcBef>
                          <a:spcPts val="300"/>
                        </a:spcBef>
                        <a:spcAft>
                          <a:spcPts val="0"/>
                        </a:spcAft>
                      </a:pPr>
                      <a:r>
                        <a:rPr lang="en-US" sz="1600" kern="1200">
                          <a:gradFill>
                            <a:gsLst>
                              <a:gs pos="2917">
                                <a:schemeClr val="tx1"/>
                              </a:gs>
                              <a:gs pos="30000">
                                <a:schemeClr val="tx1"/>
                              </a:gs>
                            </a:gsLst>
                            <a:lin ang="5400000" scaled="0"/>
                          </a:gradFill>
                          <a:effectLst/>
                          <a:latin typeface="Segoe UI"/>
                          <a:ea typeface="Verdana"/>
                          <a:cs typeface="+mn-cs"/>
                        </a:rPr>
                        <a:t>Access protocol</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775" rtl="0" eaLnBrk="1" latinLnBrk="0" hangingPunct="1">
                        <a:lnSpc>
                          <a:spcPct val="90000"/>
                        </a:lnSpc>
                        <a:spcBef>
                          <a:spcPts val="300"/>
                        </a:spcBef>
                        <a:spcAft>
                          <a:spcPts val="0"/>
                        </a:spcAft>
                        <a:buFont typeface="Calibri" panose="020F0502020204030204" pitchFamily="34" charset="0"/>
                        <a:buNone/>
                      </a:pPr>
                      <a:r>
                        <a:rPr lang="en-US" sz="1600" kern="1200">
                          <a:gradFill>
                            <a:gsLst>
                              <a:gs pos="83000">
                                <a:schemeClr val="tx1"/>
                              </a:gs>
                              <a:gs pos="100000">
                                <a:schemeClr val="tx1"/>
                              </a:gs>
                            </a:gsLst>
                            <a:lin ang="5400000" scaled="1"/>
                          </a:gradFill>
                          <a:effectLst/>
                          <a:latin typeface="Segoe UI"/>
                          <a:ea typeface="Verdana"/>
                          <a:cs typeface="+mn-cs"/>
                        </a:rPr>
                        <a:t>SMB/CIFS and NFS</a:t>
                      </a:r>
                    </a:p>
                    <a:p>
                      <a:pPr marL="0" marR="0" lvl="0" indent="0" algn="l" defTabSz="1087775" rtl="0" eaLnBrk="1" fontAlgn="auto" latinLnBrk="0" hangingPunct="1">
                        <a:lnSpc>
                          <a:spcPct val="90000"/>
                        </a:lnSpc>
                        <a:spcBef>
                          <a:spcPts val="300"/>
                        </a:spcBef>
                        <a:spcAft>
                          <a:spcPts val="0"/>
                        </a:spcAft>
                        <a:buClrTx/>
                        <a:buSzTx/>
                        <a:buFont typeface="Calibri" panose="020F0502020204030204" pitchFamily="34" charset="0"/>
                        <a:buNone/>
                        <a:tabLst/>
                        <a:defRPr/>
                      </a:pPr>
                      <a:r>
                        <a:rPr lang="en-US" sz="1600" kern="1200">
                          <a:gradFill>
                            <a:gsLst>
                              <a:gs pos="83000">
                                <a:schemeClr val="tx1"/>
                              </a:gs>
                              <a:gs pos="100000">
                                <a:schemeClr val="tx1"/>
                              </a:gs>
                            </a:gsLst>
                            <a:lin ang="5400000" scaled="1"/>
                          </a:gradFill>
                          <a:effectLst/>
                          <a:latin typeface="Segoe UI"/>
                          <a:ea typeface="Verdana"/>
                          <a:cs typeface="+mn-cs"/>
                        </a:rPr>
                        <a:t>Azure Blob Storage via the REST API</a:t>
                      </a:r>
                      <a:endParaRPr lang="en-US" sz="1600" kern="1200" baseline="30000">
                        <a:gradFill>
                          <a:gsLst>
                            <a:gs pos="83000">
                              <a:schemeClr val="tx1"/>
                            </a:gs>
                            <a:gs pos="100000">
                              <a:schemeClr val="tx1"/>
                            </a:gs>
                          </a:gsLst>
                          <a:lin ang="5400000" scaled="1"/>
                        </a:gradFill>
                        <a:effectLst/>
                        <a:latin typeface="Segoe UI"/>
                        <a:ea typeface="Verdana"/>
                        <a:cs typeface="+mn-cs"/>
                      </a:endParaRP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7883383"/>
                  </a:ext>
                </a:extLst>
              </a:tr>
              <a:tr h="507838">
                <a:tc>
                  <a:txBody>
                    <a:bodyPr/>
                    <a:lstStyle/>
                    <a:p>
                      <a:pPr marL="0" marR="0" indent="0" algn="l" defTabSz="932742" rtl="0" eaLnBrk="1" latinLnBrk="0" hangingPunct="1">
                        <a:lnSpc>
                          <a:spcPct val="90000"/>
                        </a:lnSpc>
                        <a:spcBef>
                          <a:spcPts val="300"/>
                        </a:spcBef>
                        <a:spcAft>
                          <a:spcPts val="0"/>
                        </a:spcAft>
                      </a:pPr>
                      <a:r>
                        <a:rPr lang="en-US" sz="1600" kern="1200">
                          <a:gradFill>
                            <a:gsLst>
                              <a:gs pos="2917">
                                <a:schemeClr val="tx1"/>
                              </a:gs>
                              <a:gs pos="30000">
                                <a:schemeClr val="tx1"/>
                              </a:gs>
                            </a:gsLst>
                            <a:lin ang="5400000" scaled="0"/>
                          </a:gradFill>
                          <a:effectLst/>
                          <a:latin typeface="Segoe UI"/>
                          <a:ea typeface="Verdana"/>
                          <a:cs typeface="Verdana"/>
                        </a:rPr>
                        <a:t>Supported Azure </a:t>
                      </a:r>
                      <a:br>
                        <a:rPr lang="en-US" sz="1600" kern="1200">
                          <a:gradFill>
                            <a:gsLst>
                              <a:gs pos="2917">
                                <a:schemeClr val="tx1"/>
                              </a:gs>
                              <a:gs pos="30000">
                                <a:schemeClr val="tx1"/>
                              </a:gs>
                            </a:gsLst>
                            <a:lin ang="5400000" scaled="0"/>
                          </a:gradFill>
                          <a:effectLst/>
                          <a:latin typeface="Segoe UI"/>
                          <a:ea typeface="Verdana"/>
                          <a:cs typeface="Verdana"/>
                        </a:rPr>
                      </a:br>
                      <a:r>
                        <a:rPr lang="en-US" sz="1600" kern="1200">
                          <a:gradFill>
                            <a:gsLst>
                              <a:gs pos="2917">
                                <a:schemeClr val="tx1"/>
                              </a:gs>
                              <a:gs pos="30000">
                                <a:schemeClr val="tx1"/>
                              </a:gs>
                            </a:gsLst>
                            <a:lin ang="5400000" scaled="0"/>
                          </a:gradFill>
                          <a:effectLst/>
                          <a:latin typeface="Segoe UI"/>
                          <a:ea typeface="Verdana"/>
                          <a:cs typeface="Verdana"/>
                        </a:rPr>
                        <a:t>storage types</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1750" marR="0">
                        <a:lnSpc>
                          <a:spcPct val="90000"/>
                        </a:lnSpc>
                        <a:spcBef>
                          <a:spcPts val="300"/>
                        </a:spcBef>
                        <a:spcAft>
                          <a:spcPts val="0"/>
                        </a:spcAft>
                      </a:pPr>
                      <a:r>
                        <a:rPr lang="en-US" sz="1600" kern="1200">
                          <a:gradFill>
                            <a:gsLst>
                              <a:gs pos="83000">
                                <a:schemeClr val="tx1"/>
                              </a:gs>
                              <a:gs pos="100000">
                                <a:schemeClr val="tx1"/>
                              </a:gs>
                            </a:gsLst>
                            <a:lin ang="5400000" scaled="1"/>
                          </a:gradFill>
                          <a:effectLst/>
                          <a:latin typeface="Segoe UI"/>
                          <a:ea typeface="Verdana"/>
                          <a:cs typeface="Times New Roman" panose="02020603050405020304" pitchFamily="18" charset="0"/>
                        </a:rPr>
                        <a:t>Block Blob, Page Blob, Azure </a:t>
                      </a:r>
                      <a:r>
                        <a:rPr lang="en-US" sz="1600" kern="1200">
                          <a:gradFill>
                            <a:gsLst>
                              <a:gs pos="83000">
                                <a:schemeClr val="tx1"/>
                              </a:gs>
                              <a:gs pos="100000">
                                <a:schemeClr val="tx1"/>
                              </a:gs>
                            </a:gsLst>
                            <a:lin ang="5400000" scaled="1"/>
                          </a:gradFill>
                          <a:effectLst/>
                          <a:latin typeface="+mn-lt"/>
                          <a:ea typeface="Verdana"/>
                          <a:cs typeface="Times New Roman" panose="02020603050405020304" pitchFamily="18" charset="0"/>
                        </a:rPr>
                        <a:t>Files and Managed Disk</a:t>
                      </a:r>
                      <a:endParaRPr lang="en-US" sz="1600" kern="1200">
                        <a:gradFill>
                          <a:gsLst>
                            <a:gs pos="83000">
                              <a:schemeClr val="tx1"/>
                            </a:gs>
                            <a:gs pos="100000">
                              <a:schemeClr val="tx1"/>
                            </a:gs>
                          </a:gsLst>
                          <a:lin ang="5400000" scaled="1"/>
                        </a:gradFill>
                        <a:effectLst/>
                        <a:latin typeface="Segoe UI"/>
                        <a:ea typeface="Verdana"/>
                        <a:cs typeface="Times New Roman" panose="02020603050405020304" pitchFamily="18" charset="0"/>
                      </a:endParaRP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2652471"/>
                  </a:ext>
                </a:extLst>
              </a:tr>
              <a:tr h="507838">
                <a:tc>
                  <a:txBody>
                    <a:bodyPr/>
                    <a:lstStyle/>
                    <a:p>
                      <a:pPr marL="0" marR="0" indent="0" algn="l" defTabSz="932742" rtl="0" eaLnBrk="1" latinLnBrk="0" hangingPunct="1">
                        <a:lnSpc>
                          <a:spcPct val="90000"/>
                        </a:lnSpc>
                        <a:spcBef>
                          <a:spcPts val="300"/>
                        </a:spcBef>
                        <a:spcAft>
                          <a:spcPts val="0"/>
                        </a:spcAft>
                      </a:pPr>
                      <a:r>
                        <a:rPr lang="en-US" sz="1600" kern="1200">
                          <a:gradFill>
                            <a:gsLst>
                              <a:gs pos="2917">
                                <a:schemeClr val="tx1"/>
                              </a:gs>
                              <a:gs pos="30000">
                                <a:schemeClr val="tx1"/>
                              </a:gs>
                            </a:gsLst>
                            <a:lin ang="5400000" scaled="0"/>
                          </a:gradFill>
                          <a:effectLst/>
                          <a:latin typeface="Segoe UI"/>
                          <a:ea typeface="Verdana"/>
                          <a:cs typeface="Verdana"/>
                        </a:rPr>
                        <a:t>Physical security</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0800" marR="0" algn="l" defTabSz="1087775" rtl="0" eaLnBrk="1" latinLnBrk="0" hangingPunct="1">
                        <a:lnSpc>
                          <a:spcPct val="90000"/>
                        </a:lnSpc>
                        <a:spcBef>
                          <a:spcPts val="300"/>
                        </a:spcBef>
                        <a:spcAft>
                          <a:spcPts val="0"/>
                        </a:spcAft>
                      </a:pPr>
                      <a:r>
                        <a:rPr lang="en-US" sz="1600" kern="1200">
                          <a:gradFill>
                            <a:gsLst>
                              <a:gs pos="83000">
                                <a:schemeClr val="tx1"/>
                              </a:gs>
                              <a:gs pos="100000">
                                <a:schemeClr val="tx1"/>
                              </a:gs>
                            </a:gsLst>
                            <a:lin ang="5400000" scaled="1"/>
                          </a:gradFill>
                          <a:effectLst/>
                          <a:latin typeface="Segoe UI"/>
                          <a:ea typeface="Verdana"/>
                          <a:cs typeface="+mn-cs"/>
                        </a:rPr>
                        <a:t>Tamper-evident ruggedized device casing</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2685359"/>
                  </a:ext>
                </a:extLst>
              </a:tr>
              <a:tr h="507838">
                <a:tc>
                  <a:txBody>
                    <a:bodyPr/>
                    <a:lstStyle/>
                    <a:p>
                      <a:pPr marL="0" marR="0" indent="0" algn="l" defTabSz="932742" rtl="0" eaLnBrk="1" latinLnBrk="0" hangingPunct="1">
                        <a:lnSpc>
                          <a:spcPct val="90000"/>
                        </a:lnSpc>
                        <a:spcBef>
                          <a:spcPts val="300"/>
                        </a:spcBef>
                        <a:spcAft>
                          <a:spcPts val="0"/>
                        </a:spcAft>
                      </a:pPr>
                      <a:r>
                        <a:rPr lang="en-US" sz="1600" kern="1200">
                          <a:gradFill>
                            <a:gsLst>
                              <a:gs pos="2917">
                                <a:schemeClr val="tx1"/>
                              </a:gs>
                              <a:gs pos="30000">
                                <a:schemeClr val="tx1"/>
                              </a:gs>
                            </a:gsLst>
                            <a:lin ang="5400000" scaled="0"/>
                          </a:gradFill>
                          <a:effectLst/>
                          <a:latin typeface="Segoe UI"/>
                          <a:ea typeface="Verdana"/>
                          <a:cs typeface="Verdana"/>
                        </a:rPr>
                        <a:t>Power</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0800" marR="0" algn="l" defTabSz="1087775" rtl="0" eaLnBrk="1" latinLnBrk="0" hangingPunct="1">
                        <a:lnSpc>
                          <a:spcPct val="90000"/>
                        </a:lnSpc>
                        <a:spcBef>
                          <a:spcPts val="300"/>
                        </a:spcBef>
                        <a:spcAft>
                          <a:spcPts val="0"/>
                        </a:spcAft>
                      </a:pPr>
                      <a:r>
                        <a:rPr lang="en-US" sz="1600" kern="1200">
                          <a:gradFill>
                            <a:gsLst>
                              <a:gs pos="83000">
                                <a:schemeClr val="tx1"/>
                              </a:gs>
                              <a:gs pos="100000">
                                <a:schemeClr val="tx1"/>
                              </a:gs>
                            </a:gsLst>
                            <a:lin ang="5400000" scaled="1"/>
                          </a:gradFill>
                          <a:effectLst/>
                          <a:latin typeface="Segoe UI"/>
                          <a:ea typeface="Verdana"/>
                          <a:cs typeface="+mn-cs"/>
                        </a:rPr>
                        <a:t>110/240 (50/60 Hz)</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5805267"/>
                  </a:ext>
                </a:extLst>
              </a:tr>
              <a:tr h="507838">
                <a:tc>
                  <a:txBody>
                    <a:bodyPr/>
                    <a:lstStyle/>
                    <a:p>
                      <a:pPr marL="0" marR="0" indent="0" algn="l" defTabSz="932742" rtl="0" eaLnBrk="1" latinLnBrk="0" hangingPunct="1">
                        <a:lnSpc>
                          <a:spcPct val="90000"/>
                        </a:lnSpc>
                        <a:spcBef>
                          <a:spcPts val="300"/>
                        </a:spcBef>
                        <a:spcAft>
                          <a:spcPts val="0"/>
                        </a:spcAft>
                      </a:pPr>
                      <a:r>
                        <a:rPr lang="en-US" sz="1600" kern="1200">
                          <a:gradFill>
                            <a:gsLst>
                              <a:gs pos="2917">
                                <a:schemeClr val="tx1"/>
                              </a:gs>
                              <a:gs pos="30000">
                                <a:schemeClr val="tx1"/>
                              </a:gs>
                            </a:gsLst>
                            <a:lin ang="5400000" scaled="0"/>
                          </a:gradFill>
                          <a:effectLst/>
                          <a:latin typeface="Segoe UI"/>
                          <a:ea typeface="Verdana"/>
                          <a:cs typeface="Verdana"/>
                        </a:rPr>
                        <a:t>Dimensions</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0800" marR="0" indent="-64135" algn="l" defTabSz="1087775" rtl="0" eaLnBrk="1" latinLnBrk="0" hangingPunct="1">
                        <a:lnSpc>
                          <a:spcPct val="90000"/>
                        </a:lnSpc>
                        <a:spcBef>
                          <a:spcPts val="300"/>
                        </a:spcBef>
                        <a:spcAft>
                          <a:spcPts val="0"/>
                        </a:spcAft>
                      </a:pPr>
                      <a:r>
                        <a:rPr lang="en-US" sz="1600" kern="1200">
                          <a:gradFill>
                            <a:gsLst>
                              <a:gs pos="83000">
                                <a:schemeClr val="tx1"/>
                              </a:gs>
                              <a:gs pos="100000">
                                <a:schemeClr val="tx1"/>
                              </a:gs>
                            </a:gsLst>
                            <a:lin ang="5400000" scaled="1"/>
                          </a:gradFill>
                          <a:effectLst/>
                          <a:latin typeface="Segoe UI"/>
                          <a:ea typeface="Verdana"/>
                          <a:cs typeface="+mn-cs"/>
                        </a:rPr>
                        <a:t> 27”H x  44”D x 26“W  </a:t>
                      </a:r>
                    </a:p>
                    <a:p>
                      <a:pPr marL="50800" marR="0" indent="-64135" algn="l" defTabSz="1087775" rtl="0" eaLnBrk="1" latinLnBrk="0" hangingPunct="1">
                        <a:lnSpc>
                          <a:spcPct val="90000"/>
                        </a:lnSpc>
                        <a:spcBef>
                          <a:spcPts val="300"/>
                        </a:spcBef>
                        <a:spcAft>
                          <a:spcPts val="0"/>
                        </a:spcAft>
                      </a:pPr>
                      <a:r>
                        <a:rPr lang="en-US" sz="1600" kern="1200">
                          <a:gradFill>
                            <a:gsLst>
                              <a:gs pos="83000">
                                <a:schemeClr val="tx1"/>
                              </a:gs>
                              <a:gs pos="100000">
                                <a:schemeClr val="tx1"/>
                              </a:gs>
                            </a:gsLst>
                            <a:lin ang="5400000" scaled="1"/>
                          </a:gradFill>
                          <a:effectLst/>
                          <a:latin typeface="Segoe UI"/>
                          <a:ea typeface="Verdana"/>
                          <a:cs typeface="+mn-cs"/>
                        </a:rPr>
                        <a:t> 69cm x 112cm x 66cm</a:t>
                      </a:r>
                    </a:p>
                  </a:txBody>
                  <a:tcPr marL="182857" marR="18285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2072168"/>
                  </a:ext>
                </a:extLst>
              </a:tr>
            </a:tbl>
          </a:graphicData>
        </a:graphic>
      </p:graphicFrame>
    </p:spTree>
    <p:extLst>
      <p:ext uri="{BB962C8B-B14F-4D97-AF65-F5344CB8AC3E}">
        <p14:creationId xmlns:p14="http://schemas.microsoft.com/office/powerpoint/2010/main" val="388113914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6C7F-F4B7-40CB-ABE7-F658AFFF98BF}"/>
              </a:ext>
            </a:extLst>
          </p:cNvPr>
          <p:cNvSpPr>
            <a:spLocks noGrp="1"/>
          </p:cNvSpPr>
          <p:nvPr>
            <p:ph type="title"/>
          </p:nvPr>
        </p:nvSpPr>
        <p:spPr/>
        <p:txBody>
          <a:bodyPr/>
          <a:lstStyle/>
          <a:p>
            <a:r>
              <a:rPr lang="en-US"/>
              <a:t>Data Box pricing for offline solutions </a:t>
            </a:r>
          </a:p>
        </p:txBody>
      </p:sp>
      <p:graphicFrame>
        <p:nvGraphicFramePr>
          <p:cNvPr id="6" name="Table 5">
            <a:extLst>
              <a:ext uri="{FF2B5EF4-FFF2-40B4-BE49-F238E27FC236}">
                <a16:creationId xmlns:a16="http://schemas.microsoft.com/office/drawing/2014/main" id="{5C24AFB6-99E3-4CAA-A9A5-4D20018F852D}"/>
              </a:ext>
            </a:extLst>
          </p:cNvPr>
          <p:cNvGraphicFramePr>
            <a:graphicFrameLocks noGrp="1"/>
          </p:cNvGraphicFramePr>
          <p:nvPr/>
        </p:nvGraphicFramePr>
        <p:xfrm>
          <a:off x="465078" y="1214049"/>
          <a:ext cx="11531715" cy="3368779"/>
        </p:xfrm>
        <a:graphic>
          <a:graphicData uri="http://schemas.openxmlformats.org/drawingml/2006/table">
            <a:tbl>
              <a:tblPr firstRow="1" bandRow="1">
                <a:effectLst/>
                <a:tableStyleId>{3B4B98B0-60AC-42C2-AFA5-B58CD77FA1E5}</a:tableStyleId>
              </a:tblPr>
              <a:tblGrid>
                <a:gridCol w="2683895">
                  <a:extLst>
                    <a:ext uri="{9D8B030D-6E8A-4147-A177-3AD203B41FA5}">
                      <a16:colId xmlns:a16="http://schemas.microsoft.com/office/drawing/2014/main" val="2152158366"/>
                    </a:ext>
                  </a:extLst>
                </a:gridCol>
                <a:gridCol w="1537968">
                  <a:extLst>
                    <a:ext uri="{9D8B030D-6E8A-4147-A177-3AD203B41FA5}">
                      <a16:colId xmlns:a16="http://schemas.microsoft.com/office/drawing/2014/main" val="4066803899"/>
                    </a:ext>
                  </a:extLst>
                </a:gridCol>
                <a:gridCol w="1696786">
                  <a:extLst>
                    <a:ext uri="{9D8B030D-6E8A-4147-A177-3AD203B41FA5}">
                      <a16:colId xmlns:a16="http://schemas.microsoft.com/office/drawing/2014/main" val="1543938108"/>
                    </a:ext>
                  </a:extLst>
                </a:gridCol>
                <a:gridCol w="1552037">
                  <a:extLst>
                    <a:ext uri="{9D8B030D-6E8A-4147-A177-3AD203B41FA5}">
                      <a16:colId xmlns:a16="http://schemas.microsoft.com/office/drawing/2014/main" val="196498771"/>
                    </a:ext>
                  </a:extLst>
                </a:gridCol>
                <a:gridCol w="1383162">
                  <a:extLst>
                    <a:ext uri="{9D8B030D-6E8A-4147-A177-3AD203B41FA5}">
                      <a16:colId xmlns:a16="http://schemas.microsoft.com/office/drawing/2014/main" val="1295734015"/>
                    </a:ext>
                  </a:extLst>
                </a:gridCol>
                <a:gridCol w="1294705">
                  <a:extLst>
                    <a:ext uri="{9D8B030D-6E8A-4147-A177-3AD203B41FA5}">
                      <a16:colId xmlns:a16="http://schemas.microsoft.com/office/drawing/2014/main" val="349557909"/>
                    </a:ext>
                  </a:extLst>
                </a:gridCol>
                <a:gridCol w="1383162">
                  <a:extLst>
                    <a:ext uri="{9D8B030D-6E8A-4147-A177-3AD203B41FA5}">
                      <a16:colId xmlns:a16="http://schemas.microsoft.com/office/drawing/2014/main" val="4173825577"/>
                    </a:ext>
                  </a:extLst>
                </a:gridCol>
              </a:tblGrid>
              <a:tr h="556715">
                <a:tc>
                  <a:txBody>
                    <a:bodyPr/>
                    <a:lstStyle/>
                    <a:p>
                      <a:pPr algn="ctr">
                        <a:lnSpc>
                          <a:spcPct val="90000"/>
                        </a:lnSpc>
                      </a:pPr>
                      <a:endParaRPr lang="en-US" sz="1800">
                        <a:gradFill>
                          <a:gsLst>
                            <a:gs pos="2917">
                              <a:schemeClr val="bg1"/>
                            </a:gs>
                            <a:gs pos="30000">
                              <a:schemeClr val="bg1"/>
                            </a:gs>
                          </a:gsLst>
                          <a:lin ang="5400000" scaled="0"/>
                        </a:gradFill>
                      </a:endParaRPr>
                    </a:p>
                  </a:txBody>
                  <a:tcPr marL="91428" marR="91428" marT="45714" marB="45714" anchor="ctr">
                    <a:lnL>
                      <a:noFill/>
                    </a:lnL>
                    <a:lnR w="9525" cap="flat" cmpd="sng" algn="ctr">
                      <a:solidFill>
                        <a:schemeClr val="tx2"/>
                      </a:solidFill>
                      <a:prstDash val="solid"/>
                      <a:round/>
                      <a:headEnd type="none" w="med" len="med"/>
                      <a:tailEnd type="none" w="med" len="med"/>
                    </a:lnR>
                    <a:lnT w="12700" cmpd="sng">
                      <a:noFill/>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lnSpc>
                          <a:spcPct val="90000"/>
                        </a:lnSpc>
                      </a:pPr>
                      <a:r>
                        <a:rPr lang="en-US" sz="1800" b="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Data Box</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tc hMerge="1">
                  <a:txBody>
                    <a:bodyPr/>
                    <a:lstStyle/>
                    <a:p>
                      <a:pPr algn="ctr"/>
                      <a:endParaRPr lang="en-US"/>
                    </a:p>
                  </a:txBody>
                  <a:tcPr anchor="ctr"/>
                </a:tc>
                <a:tc gridSpan="2">
                  <a:txBody>
                    <a:bodyPr/>
                    <a:lstStyle/>
                    <a:p>
                      <a:pPr algn="ctr">
                        <a:lnSpc>
                          <a:spcPct val="90000"/>
                        </a:lnSpc>
                      </a:pPr>
                      <a:r>
                        <a:rPr lang="en-US" sz="1800" b="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Data Box Disk</a:t>
                      </a:r>
                    </a:p>
                  </a:txBody>
                  <a:tcPr marL="91428" marR="91428" marT="45714" marB="45714" anchor="ctr">
                    <a:lnL w="9525" cap="flat" cmpd="sng" algn="ctr">
                      <a:solidFill>
                        <a:schemeClr val="tx2">
                          <a:lumMod val="75000"/>
                        </a:schemeClr>
                      </a:solidFill>
                      <a:prstDash val="solid"/>
                      <a:round/>
                      <a:headEnd type="none" w="med" len="med"/>
                      <a:tailEnd type="none" w="med" len="med"/>
                    </a:lnL>
                    <a:lnR w="9525" cap="flat" cmpd="sng" algn="ctr">
                      <a:solidFill>
                        <a:schemeClr val="tx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tc hMerge="1">
                  <a:txBody>
                    <a:bodyPr/>
                    <a:lstStyle/>
                    <a:p>
                      <a:pPr algn="ctr"/>
                      <a:endParaRPr lang="en-US"/>
                    </a:p>
                  </a:txBody>
                  <a:tcPr anchor="ctr"/>
                </a:tc>
                <a:tc gridSpan="2">
                  <a:txBody>
                    <a:bodyPr/>
                    <a:lstStyle/>
                    <a:p>
                      <a:pPr algn="ctr">
                        <a:lnSpc>
                          <a:spcPct val="90000"/>
                        </a:lnSpc>
                      </a:pPr>
                      <a:r>
                        <a:rPr lang="en-US" sz="1800" b="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Data Box Heavy</a:t>
                      </a:r>
                    </a:p>
                  </a:txBody>
                  <a:tcPr marL="91428" marR="91428" marT="45714" marB="45714" anchor="ctr">
                    <a:lnL w="9525" cap="flat" cmpd="sng" algn="ctr">
                      <a:solidFill>
                        <a:schemeClr val="tx2">
                          <a:lumMod val="75000"/>
                        </a:schemeClr>
                      </a:solidFill>
                      <a:prstDash val="solid"/>
                      <a:round/>
                      <a:headEnd type="none" w="med" len="med"/>
                      <a:tailEnd type="none" w="med" len="med"/>
                    </a:lnL>
                    <a:lnR w="952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tc hMerge="1">
                  <a:txBody>
                    <a:bodyPr/>
                    <a:lstStyle/>
                    <a:p>
                      <a:pPr algn="ctr"/>
                      <a:endParaRPr lang="en-US"/>
                    </a:p>
                  </a:txBody>
                  <a:tcPr anchor="ctr"/>
                </a:tc>
                <a:extLst>
                  <a:ext uri="{0D108BD9-81ED-4DB2-BD59-A6C34878D82A}">
                    <a16:rowId xmlns:a16="http://schemas.microsoft.com/office/drawing/2014/main" val="2221597804"/>
                  </a:ext>
                </a:extLst>
              </a:tr>
              <a:tr h="556715">
                <a:tc>
                  <a:txBody>
                    <a:bodyPr/>
                    <a:lstStyle/>
                    <a:p>
                      <a:pPr marL="112713" indent="0" algn="l">
                        <a:lnSpc>
                          <a:spcPct val="90000"/>
                        </a:lnSpc>
                      </a:pPr>
                      <a:r>
                        <a:rPr lang="en-US" sz="1800">
                          <a:gradFill>
                            <a:gsLst>
                              <a:gs pos="2917">
                                <a:schemeClr val="tx2"/>
                              </a:gs>
                              <a:gs pos="30000">
                                <a:schemeClr val="tx2"/>
                              </a:gs>
                            </a:gsLst>
                            <a:lin ang="5400000" scaled="0"/>
                          </a:gradFill>
                          <a:latin typeface="+mj-lt"/>
                        </a:rPr>
                        <a:t>Location</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r>
                        <a:rPr lang="en-US" sz="1800">
                          <a:gradFill>
                            <a:gsLst>
                              <a:gs pos="2917">
                                <a:schemeClr val="tx1"/>
                              </a:gs>
                              <a:gs pos="30000">
                                <a:schemeClr val="tx1"/>
                              </a:gs>
                            </a:gsLst>
                            <a:lin ang="5400000" scaled="0"/>
                          </a:gradFill>
                        </a:rPr>
                        <a:t>US</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12700" cmpd="sng">
                      <a:noFill/>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r>
                        <a:rPr lang="en-US" sz="1800">
                          <a:gradFill>
                            <a:gsLst>
                              <a:gs pos="2917">
                                <a:schemeClr val="tx1"/>
                              </a:gs>
                              <a:gs pos="30000">
                                <a:schemeClr val="tx1"/>
                              </a:gs>
                            </a:gsLst>
                            <a:lin ang="5400000" scaled="0"/>
                          </a:gradFill>
                        </a:rPr>
                        <a:t>EU</a:t>
                      </a:r>
                      <a:r>
                        <a:rPr lang="en-US" sz="1800" baseline="30000">
                          <a:gradFill>
                            <a:gsLst>
                              <a:gs pos="2917">
                                <a:schemeClr val="tx1"/>
                              </a:gs>
                              <a:gs pos="30000">
                                <a:schemeClr val="tx1"/>
                              </a:gs>
                            </a:gsLst>
                            <a:lin ang="5400000" scaled="0"/>
                          </a:gradFill>
                        </a:rPr>
                        <a:t>1</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12700" cmpd="sng">
                      <a:noFill/>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r>
                        <a:rPr lang="en-US" sz="1800">
                          <a:gradFill>
                            <a:gsLst>
                              <a:gs pos="2917">
                                <a:schemeClr val="tx1"/>
                              </a:gs>
                              <a:gs pos="30000">
                                <a:schemeClr val="tx1"/>
                              </a:gs>
                            </a:gsLst>
                            <a:lin ang="5400000" scaled="0"/>
                          </a:gradFill>
                        </a:rPr>
                        <a:t>US</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12700" cmpd="sng">
                      <a:noFill/>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r>
                        <a:rPr lang="en-US" sz="1800">
                          <a:gradFill>
                            <a:gsLst>
                              <a:gs pos="2917">
                                <a:schemeClr val="tx1"/>
                              </a:gs>
                              <a:gs pos="30000">
                                <a:schemeClr val="tx1"/>
                              </a:gs>
                            </a:gsLst>
                            <a:lin ang="5400000" scaled="0"/>
                          </a:gradFill>
                        </a:rPr>
                        <a:t>EU</a:t>
                      </a:r>
                      <a:r>
                        <a:rPr lang="en-US" sz="1800" baseline="30000">
                          <a:gradFill>
                            <a:gsLst>
                              <a:gs pos="2917">
                                <a:schemeClr val="tx1"/>
                              </a:gs>
                              <a:gs pos="30000">
                                <a:schemeClr val="tx1"/>
                              </a:gs>
                            </a:gsLst>
                            <a:lin ang="5400000" scaled="0"/>
                          </a:gradFill>
                        </a:rPr>
                        <a:t>1</a:t>
                      </a:r>
                      <a:endParaRPr lang="en-US" sz="1800">
                        <a:gradFill>
                          <a:gsLst>
                            <a:gs pos="2917">
                              <a:schemeClr val="tx1"/>
                            </a:gs>
                            <a:gs pos="30000">
                              <a:schemeClr val="tx1"/>
                            </a:gs>
                          </a:gsLst>
                          <a:lin ang="5400000" scaled="0"/>
                        </a:gradFill>
                      </a:endParaRP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12700" cmpd="sng">
                      <a:noFill/>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r>
                        <a:rPr lang="en-US" sz="1800">
                          <a:gradFill>
                            <a:gsLst>
                              <a:gs pos="2917">
                                <a:schemeClr val="tx1"/>
                              </a:gs>
                              <a:gs pos="30000">
                                <a:schemeClr val="tx1"/>
                              </a:gs>
                            </a:gsLst>
                            <a:lin ang="5400000" scaled="0"/>
                          </a:gradFill>
                        </a:rPr>
                        <a:t>US</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12700" cmpd="sng">
                      <a:noFill/>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r>
                        <a:rPr lang="en-US" sz="1800">
                          <a:gradFill>
                            <a:gsLst>
                              <a:gs pos="2917">
                                <a:schemeClr val="tx1"/>
                              </a:gs>
                              <a:gs pos="30000">
                                <a:schemeClr val="tx1"/>
                              </a:gs>
                            </a:gsLst>
                            <a:lin ang="5400000" scaled="0"/>
                          </a:gradFill>
                        </a:rPr>
                        <a:t>EU</a:t>
                      </a:r>
                      <a:r>
                        <a:rPr lang="en-US" sz="1800" baseline="30000">
                          <a:gradFill>
                            <a:gsLst>
                              <a:gs pos="2917">
                                <a:schemeClr val="tx1"/>
                              </a:gs>
                              <a:gs pos="30000">
                                <a:schemeClr val="tx1"/>
                              </a:gs>
                            </a:gsLst>
                            <a:lin ang="5400000" scaled="0"/>
                          </a:gradFill>
                        </a:rPr>
                        <a:t>1</a:t>
                      </a:r>
                      <a:endParaRPr lang="en-US" sz="1800">
                        <a:gradFill>
                          <a:gsLst>
                            <a:gs pos="2917">
                              <a:schemeClr val="tx1"/>
                            </a:gs>
                            <a:gs pos="30000">
                              <a:schemeClr val="tx1"/>
                            </a:gs>
                          </a:gsLst>
                          <a:lin ang="5400000" scaled="0"/>
                        </a:gradFill>
                      </a:endParaRP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12700" cmpd="sng">
                      <a:noFill/>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141057"/>
                  </a:ext>
                </a:extLst>
              </a:tr>
              <a:tr h="585141">
                <a:tc>
                  <a:txBody>
                    <a:bodyPr/>
                    <a:lstStyle/>
                    <a:p>
                      <a:pPr marL="112713" indent="0">
                        <a:lnSpc>
                          <a:spcPct val="90000"/>
                        </a:lnSpc>
                      </a:pPr>
                      <a:r>
                        <a:rPr lang="en-US" sz="1800">
                          <a:gradFill>
                            <a:gsLst>
                              <a:gs pos="2917">
                                <a:schemeClr val="tx2"/>
                              </a:gs>
                              <a:gs pos="30000">
                                <a:schemeClr val="tx2"/>
                              </a:gs>
                            </a:gsLst>
                            <a:lin ang="5400000" scaled="0"/>
                          </a:gradFill>
                          <a:latin typeface="+mj-lt"/>
                        </a:rPr>
                        <a:t>Import service fee/ order processing fee</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r>
                        <a:rPr lang="en-US" sz="1800">
                          <a:gradFill>
                            <a:gsLst>
                              <a:gs pos="2917">
                                <a:schemeClr val="tx1"/>
                              </a:gs>
                              <a:gs pos="30000">
                                <a:schemeClr val="tx1"/>
                              </a:gs>
                            </a:gsLst>
                            <a:lin ang="5400000" scaled="0"/>
                          </a:gradFill>
                        </a:rPr>
                        <a:t>$250</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r>
                        <a:rPr lang="en-US" sz="1800">
                          <a:gradFill>
                            <a:gsLst>
                              <a:gs pos="2917">
                                <a:schemeClr val="tx1"/>
                              </a:gs>
                              <a:gs pos="30000">
                                <a:schemeClr val="tx1"/>
                              </a:gs>
                            </a:gsLst>
                            <a:lin ang="5400000" scaled="0"/>
                          </a:gradFill>
                        </a:rPr>
                        <a:t>€215</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r>
                        <a:rPr lang="en-US" sz="1800">
                          <a:gradFill>
                            <a:gsLst>
                              <a:gs pos="2917">
                                <a:schemeClr val="tx1"/>
                              </a:gs>
                              <a:gs pos="30000">
                                <a:schemeClr val="tx1"/>
                              </a:gs>
                            </a:gsLst>
                            <a:lin ang="5400000" scaled="0"/>
                          </a:gradFill>
                        </a:rPr>
                        <a:t>$50</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r>
                        <a:rPr lang="en-US" sz="1800">
                          <a:gradFill>
                            <a:gsLst>
                              <a:gs pos="2917">
                                <a:schemeClr val="tx1"/>
                              </a:gs>
                              <a:gs pos="30000">
                                <a:schemeClr val="tx1"/>
                              </a:gs>
                            </a:gsLst>
                            <a:lin ang="5400000" scaled="0"/>
                          </a:gradFill>
                        </a:rPr>
                        <a:t>€42</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r>
                        <a:rPr lang="en-US" sz="1800">
                          <a:gradFill>
                            <a:gsLst>
                              <a:gs pos="2917">
                                <a:schemeClr val="tx1"/>
                              </a:gs>
                              <a:gs pos="30000">
                                <a:schemeClr val="tx1"/>
                              </a:gs>
                            </a:gsLst>
                            <a:lin ang="5400000" scaled="0"/>
                          </a:gradFill>
                        </a:rPr>
                        <a:t>$4,000</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r>
                        <a:rPr lang="en-US" sz="1800">
                          <a:gradFill>
                            <a:gsLst>
                              <a:gs pos="2917">
                                <a:schemeClr val="tx1"/>
                              </a:gs>
                              <a:gs pos="30000">
                                <a:schemeClr val="tx1"/>
                              </a:gs>
                            </a:gsLst>
                            <a:lin ang="5400000" scaled="0"/>
                          </a:gradFill>
                        </a:rPr>
                        <a:t>€1336</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4246379"/>
                  </a:ext>
                </a:extLst>
              </a:tr>
              <a:tr h="556715">
                <a:tc>
                  <a:txBody>
                    <a:bodyPr/>
                    <a:lstStyle/>
                    <a:p>
                      <a:pPr marL="112713" indent="0">
                        <a:lnSpc>
                          <a:spcPct val="90000"/>
                        </a:lnSpc>
                      </a:pPr>
                      <a:r>
                        <a:rPr lang="en-US" sz="1800">
                          <a:gradFill>
                            <a:gsLst>
                              <a:gs pos="2917">
                                <a:schemeClr val="tx2"/>
                              </a:gs>
                              <a:gs pos="30000">
                                <a:schemeClr val="tx2"/>
                              </a:gs>
                            </a:gsLst>
                            <a:lin ang="5400000" scaled="0"/>
                          </a:gradFill>
                          <a:latin typeface="+mj-lt"/>
                        </a:rPr>
                        <a:t>Daily Disk usage fee</a:t>
                      </a:r>
                      <a:r>
                        <a:rPr lang="en-US" sz="1800" baseline="30000">
                          <a:gradFill>
                            <a:gsLst>
                              <a:gs pos="2917">
                                <a:schemeClr val="tx2"/>
                              </a:gs>
                              <a:gs pos="30000">
                                <a:schemeClr val="tx2"/>
                              </a:gs>
                            </a:gsLst>
                            <a:lin ang="5400000" scaled="0"/>
                          </a:gradFill>
                          <a:latin typeface="+mj-lt"/>
                        </a:rPr>
                        <a:t>2</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800">
                        <a:gradFill>
                          <a:gsLst>
                            <a:gs pos="2917">
                              <a:schemeClr val="tx1"/>
                            </a:gs>
                            <a:gs pos="30000">
                              <a:schemeClr val="tx1"/>
                            </a:gs>
                          </a:gsLst>
                          <a:lin ang="5400000" scaled="0"/>
                        </a:gradFill>
                      </a:endParaRP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800">
                        <a:gradFill>
                          <a:gsLst>
                            <a:gs pos="2917">
                              <a:schemeClr val="tx1"/>
                            </a:gs>
                            <a:gs pos="30000">
                              <a:schemeClr val="tx1"/>
                            </a:gs>
                          </a:gsLst>
                          <a:lin ang="5400000" scaled="0"/>
                        </a:gradFill>
                      </a:endParaRP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1800">
                          <a:gradFill>
                            <a:gsLst>
                              <a:gs pos="2917">
                                <a:schemeClr val="tx1"/>
                              </a:gs>
                              <a:gs pos="30000">
                                <a:schemeClr val="tx1"/>
                              </a:gs>
                            </a:gsLst>
                            <a:lin ang="5400000" scaled="0"/>
                          </a:gradFill>
                        </a:rPr>
                        <a:t>$10</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1800">
                          <a:gradFill>
                            <a:gsLst>
                              <a:gs pos="2917">
                                <a:schemeClr val="tx1"/>
                              </a:gs>
                              <a:gs pos="30000">
                                <a:schemeClr val="tx1"/>
                              </a:gs>
                            </a:gsLst>
                            <a:lin ang="5400000" scaled="0"/>
                          </a:gradFill>
                        </a:rPr>
                        <a:t>€8.5</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lang="en-US" sz="1800">
                        <a:gradFill>
                          <a:gsLst>
                            <a:gs pos="2917">
                              <a:schemeClr val="tx1"/>
                            </a:gs>
                            <a:gs pos="30000">
                              <a:schemeClr val="tx1"/>
                            </a:gs>
                          </a:gsLst>
                          <a:lin ang="5400000" scaled="0"/>
                        </a:gradFill>
                      </a:endParaRP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lang="en-US" sz="1800">
                        <a:gradFill>
                          <a:gsLst>
                            <a:gs pos="2917">
                              <a:schemeClr val="tx1"/>
                            </a:gs>
                            <a:gs pos="30000">
                              <a:schemeClr val="tx1"/>
                            </a:gs>
                          </a:gsLst>
                          <a:lin ang="5400000" scaled="0"/>
                        </a:gradFill>
                      </a:endParaRP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3056716"/>
                  </a:ext>
                </a:extLst>
              </a:tr>
              <a:tr h="556715">
                <a:tc>
                  <a:txBody>
                    <a:bodyPr/>
                    <a:lstStyle/>
                    <a:p>
                      <a:pPr marL="112713" indent="0">
                        <a:lnSpc>
                          <a:spcPct val="90000"/>
                        </a:lnSpc>
                      </a:pPr>
                      <a:r>
                        <a:rPr lang="en-US" sz="1800">
                          <a:gradFill>
                            <a:gsLst>
                              <a:gs pos="2917">
                                <a:schemeClr val="tx2"/>
                              </a:gs>
                              <a:gs pos="30000">
                                <a:schemeClr val="tx2"/>
                              </a:gs>
                            </a:gsLst>
                            <a:lin ang="5400000" scaled="0"/>
                          </a:gradFill>
                          <a:latin typeface="+mj-lt"/>
                        </a:rPr>
                        <a:t>Extra day fee</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1800">
                          <a:gradFill>
                            <a:gsLst>
                              <a:gs pos="2917">
                                <a:schemeClr val="tx1"/>
                              </a:gs>
                              <a:gs pos="30000">
                                <a:schemeClr val="tx1"/>
                              </a:gs>
                            </a:gsLst>
                            <a:lin ang="5400000" scaled="0"/>
                          </a:gradFill>
                        </a:rPr>
                        <a:t>$15/day</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1800">
                          <a:gradFill>
                            <a:gsLst>
                              <a:gs pos="2917">
                                <a:schemeClr val="tx1"/>
                              </a:gs>
                              <a:gs pos="30000">
                                <a:schemeClr val="tx1"/>
                              </a:gs>
                            </a:gsLst>
                            <a:lin ang="5400000" scaled="0"/>
                          </a:gradFill>
                        </a:rPr>
                        <a:t>€12/day</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lang="en-US" sz="1800">
                        <a:gradFill>
                          <a:gsLst>
                            <a:gs pos="2917">
                              <a:schemeClr val="tx1"/>
                            </a:gs>
                            <a:gs pos="30000">
                              <a:schemeClr val="tx1"/>
                            </a:gs>
                          </a:gsLst>
                          <a:lin ang="5400000" scaled="0"/>
                        </a:gradFill>
                      </a:endParaRP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lang="en-US" sz="1800">
                        <a:gradFill>
                          <a:gsLst>
                            <a:gs pos="2917">
                              <a:schemeClr val="tx1"/>
                            </a:gs>
                            <a:gs pos="30000">
                              <a:schemeClr val="tx1"/>
                            </a:gs>
                          </a:gsLst>
                          <a:lin ang="5400000" scaled="0"/>
                        </a:gradFill>
                      </a:endParaRP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1800">
                          <a:gradFill>
                            <a:gsLst>
                              <a:gs pos="2917">
                                <a:schemeClr val="tx1"/>
                              </a:gs>
                              <a:gs pos="30000">
                                <a:schemeClr val="tx1"/>
                              </a:gs>
                            </a:gsLst>
                            <a:lin ang="5400000" scaled="0"/>
                          </a:gradFill>
                        </a:rPr>
                        <a:t>$100</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1800">
                          <a:gradFill>
                            <a:gsLst>
                              <a:gs pos="2917">
                                <a:schemeClr val="tx1"/>
                              </a:gs>
                              <a:gs pos="30000">
                                <a:schemeClr val="tx1"/>
                              </a:gs>
                            </a:gsLst>
                            <a:lin ang="5400000" scaled="0"/>
                          </a:gradFill>
                        </a:rPr>
                        <a:t>€43</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0852636"/>
                  </a:ext>
                </a:extLst>
              </a:tr>
              <a:tr h="556715">
                <a:tc>
                  <a:txBody>
                    <a:bodyPr/>
                    <a:lstStyle/>
                    <a:p>
                      <a:pPr marL="112713" indent="0">
                        <a:lnSpc>
                          <a:spcPct val="90000"/>
                        </a:lnSpc>
                      </a:pPr>
                      <a:r>
                        <a:rPr lang="en-US" sz="1800">
                          <a:gradFill>
                            <a:gsLst>
                              <a:gs pos="2917">
                                <a:schemeClr val="tx2"/>
                              </a:gs>
                              <a:gs pos="30000">
                                <a:schemeClr val="tx2"/>
                              </a:gs>
                            </a:gsLst>
                            <a:lin ang="5400000" scaled="0"/>
                          </a:gradFill>
                          <a:latin typeface="+mj-lt"/>
                        </a:rPr>
                        <a:t>Device shipping</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r>
                        <a:rPr lang="en-US" sz="1800">
                          <a:gradFill>
                            <a:gsLst>
                              <a:gs pos="2917">
                                <a:schemeClr val="tx1"/>
                              </a:gs>
                              <a:gs pos="30000">
                                <a:schemeClr val="tx1"/>
                              </a:gs>
                            </a:gsLst>
                            <a:lin ang="5400000" scaled="0"/>
                          </a:gradFill>
                        </a:rPr>
                        <a:t>$95</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r>
                        <a:rPr lang="en-US" sz="1800">
                          <a:gradFill>
                            <a:gsLst>
                              <a:gs pos="2917">
                                <a:schemeClr val="tx1"/>
                              </a:gs>
                              <a:gs pos="30000">
                                <a:schemeClr val="tx1"/>
                              </a:gs>
                            </a:gsLst>
                            <a:lin ang="5400000" scaled="0"/>
                          </a:gradFill>
                        </a:rPr>
                        <a:t>€95</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r>
                        <a:rPr lang="en-US" sz="1800">
                          <a:gradFill>
                            <a:gsLst>
                              <a:gs pos="2917">
                                <a:schemeClr val="tx1"/>
                              </a:gs>
                              <a:gs pos="30000">
                                <a:schemeClr val="tx1"/>
                              </a:gs>
                            </a:gsLst>
                            <a:lin ang="5400000" scaled="0"/>
                          </a:gradFill>
                        </a:rPr>
                        <a:t>$30</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r>
                        <a:rPr lang="en-US" sz="1800">
                          <a:gradFill>
                            <a:gsLst>
                              <a:gs pos="2917">
                                <a:schemeClr val="tx1"/>
                              </a:gs>
                              <a:gs pos="30000">
                                <a:schemeClr val="tx1"/>
                              </a:gs>
                            </a:gsLst>
                            <a:lin ang="5400000" scaled="0"/>
                          </a:gradFill>
                        </a:rPr>
                        <a:t>€30</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r>
                        <a:rPr lang="en-US" sz="1800">
                          <a:gradFill>
                            <a:gsLst>
                              <a:gs pos="2917">
                                <a:schemeClr val="tx1"/>
                              </a:gs>
                              <a:gs pos="30000">
                                <a:schemeClr val="tx1"/>
                              </a:gs>
                            </a:gsLst>
                            <a:lin ang="5400000" scaled="0"/>
                          </a:gradFill>
                        </a:rPr>
                        <a:t>~$1,500</a:t>
                      </a:r>
                      <a:r>
                        <a:rPr lang="en-US" sz="1800" baseline="30000">
                          <a:gradFill>
                            <a:gsLst>
                              <a:gs pos="2917">
                                <a:schemeClr val="tx1"/>
                              </a:gs>
                              <a:gs pos="30000">
                                <a:schemeClr val="tx1"/>
                              </a:gs>
                            </a:gsLst>
                            <a:lin ang="5400000" scaled="0"/>
                          </a:gradFill>
                        </a:rPr>
                        <a:t>3</a:t>
                      </a: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r>
                        <a:rPr lang="en-US" sz="1800">
                          <a:gradFill>
                            <a:gsLst>
                              <a:gs pos="2917">
                                <a:schemeClr val="tx1"/>
                              </a:gs>
                              <a:gs pos="30000">
                                <a:schemeClr val="tx1"/>
                              </a:gs>
                            </a:gsLst>
                            <a:lin ang="5400000" scaled="0"/>
                          </a:gradFill>
                        </a:rPr>
                        <a:t>~€1,500</a:t>
                      </a:r>
                      <a:r>
                        <a:rPr lang="en-US" sz="1800" baseline="30000">
                          <a:gradFill>
                            <a:gsLst>
                              <a:gs pos="2917">
                                <a:schemeClr val="tx1"/>
                              </a:gs>
                              <a:gs pos="30000">
                                <a:schemeClr val="tx1"/>
                              </a:gs>
                            </a:gsLst>
                            <a:lin ang="5400000" scaled="0"/>
                          </a:gradFill>
                        </a:rPr>
                        <a:t>3</a:t>
                      </a:r>
                      <a:endParaRPr lang="en-US" sz="1800">
                        <a:gradFill>
                          <a:gsLst>
                            <a:gs pos="2917">
                              <a:schemeClr val="tx1"/>
                            </a:gs>
                            <a:gs pos="30000">
                              <a:schemeClr val="tx1"/>
                            </a:gs>
                          </a:gsLst>
                          <a:lin ang="5400000" scaled="0"/>
                        </a:gradFill>
                      </a:endParaRPr>
                    </a:p>
                  </a:txBody>
                  <a:tcPr marL="91428" marR="91428" marT="45714" marB="45714"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0643837"/>
                  </a:ext>
                </a:extLst>
              </a:tr>
            </a:tbl>
          </a:graphicData>
        </a:graphic>
      </p:graphicFrame>
      <p:sp>
        <p:nvSpPr>
          <p:cNvPr id="7" name="TextBox 6">
            <a:extLst>
              <a:ext uri="{FF2B5EF4-FFF2-40B4-BE49-F238E27FC236}">
                <a16:creationId xmlns:a16="http://schemas.microsoft.com/office/drawing/2014/main" id="{58E8B41D-8F19-40F7-A53C-2412236157F5}"/>
              </a:ext>
            </a:extLst>
          </p:cNvPr>
          <p:cNvSpPr txBox="1"/>
          <p:nvPr/>
        </p:nvSpPr>
        <p:spPr>
          <a:xfrm>
            <a:off x="465078" y="4792498"/>
            <a:ext cx="11542827" cy="1351486"/>
          </a:xfrm>
          <a:prstGeom prst="rect">
            <a:avLst/>
          </a:prstGeom>
          <a:noFill/>
        </p:spPr>
        <p:txBody>
          <a:bodyPr wrap="none" lIns="182857" tIns="146285" rIns="182857" bIns="146285" rtlCol="0" anchor="b" anchorCtr="0">
            <a:noAutofit/>
          </a:bodyPr>
          <a:lstStyle/>
          <a:p>
            <a:pPr marL="228577" indent="-228577" defTabSz="932649">
              <a:lnSpc>
                <a:spcPct val="90000"/>
              </a:lnSpc>
              <a:spcAft>
                <a:spcPts val="600"/>
              </a:spcAft>
              <a:buFontTx/>
              <a:buAutoNum type="arabicPeriod"/>
            </a:pPr>
            <a:r>
              <a:rPr lang="en-US" sz="1400">
                <a:gradFill>
                  <a:gsLst>
                    <a:gs pos="2917">
                      <a:srgbClr val="3C3C41"/>
                    </a:gs>
                    <a:gs pos="30000">
                      <a:srgbClr val="3C3C41"/>
                    </a:gs>
                  </a:gsLst>
                  <a:lin ang="5400000" scaled="0"/>
                </a:gradFill>
                <a:latin typeface="Segoe UI"/>
              </a:rPr>
              <a:t>Euro prices based on current exchange rates and may vary</a:t>
            </a:r>
          </a:p>
          <a:p>
            <a:pPr marL="228577" indent="-228577" defTabSz="932649">
              <a:lnSpc>
                <a:spcPct val="90000"/>
              </a:lnSpc>
              <a:spcAft>
                <a:spcPts val="600"/>
              </a:spcAft>
              <a:buFontTx/>
              <a:buAutoNum type="arabicPeriod"/>
            </a:pPr>
            <a:r>
              <a:rPr lang="en-US" sz="1400">
                <a:gradFill>
                  <a:gsLst>
                    <a:gs pos="2917">
                      <a:srgbClr val="3C3C41"/>
                    </a:gs>
                    <a:gs pos="30000">
                      <a:srgbClr val="3C3C41"/>
                    </a:gs>
                  </a:gsLst>
                  <a:lin ang="5400000" scaled="0"/>
                </a:gradFill>
                <a:latin typeface="Segoe UI"/>
              </a:rPr>
              <a:t>Daily Disk usage fee includes first three days as a grace period</a:t>
            </a:r>
          </a:p>
          <a:p>
            <a:pPr marL="228577" indent="-228577" defTabSz="932649">
              <a:lnSpc>
                <a:spcPct val="90000"/>
              </a:lnSpc>
              <a:spcAft>
                <a:spcPts val="600"/>
              </a:spcAft>
              <a:buFontTx/>
              <a:buAutoNum type="arabicPeriod"/>
            </a:pPr>
            <a:r>
              <a:rPr lang="en-US" sz="1400">
                <a:gradFill>
                  <a:gsLst>
                    <a:gs pos="2917">
                      <a:srgbClr val="3C3C41"/>
                    </a:gs>
                    <a:gs pos="30000">
                      <a:srgbClr val="3C3C41"/>
                    </a:gs>
                  </a:gsLst>
                  <a:lin ang="5400000" scaled="0"/>
                </a:gradFill>
                <a:latin typeface="Segoe UI"/>
              </a:rPr>
              <a:t>Starting shipping price. May be higher depending on carrier, and shipping options</a:t>
            </a:r>
          </a:p>
          <a:p>
            <a:pPr defTabSz="932649">
              <a:lnSpc>
                <a:spcPct val="90000"/>
              </a:lnSpc>
              <a:spcBef>
                <a:spcPts val="600"/>
              </a:spcBef>
              <a:spcAft>
                <a:spcPts val="600"/>
              </a:spcAft>
            </a:pPr>
            <a:r>
              <a:rPr lang="en-US" sz="1400">
                <a:gradFill>
                  <a:gsLst>
                    <a:gs pos="2917">
                      <a:srgbClr val="3C3C41"/>
                    </a:gs>
                    <a:gs pos="30000">
                      <a:srgbClr val="3C3C41"/>
                    </a:gs>
                  </a:gsLst>
                  <a:lin ang="5400000" scaled="0"/>
                </a:gradFill>
                <a:latin typeface="Segoe UI"/>
              </a:rPr>
              <a:t>Data Box pricing currently in effect</a:t>
            </a:r>
          </a:p>
        </p:txBody>
      </p:sp>
    </p:spTree>
    <p:extLst>
      <p:ext uri="{BB962C8B-B14F-4D97-AF65-F5344CB8AC3E}">
        <p14:creationId xmlns:p14="http://schemas.microsoft.com/office/powerpoint/2010/main" val="221915336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9184A2-8974-4946-9B9F-353C3FE97FFA}"/>
              </a:ext>
            </a:extLst>
          </p:cNvPr>
          <p:cNvSpPr>
            <a:spLocks noGrp="1"/>
          </p:cNvSpPr>
          <p:nvPr>
            <p:ph type="title"/>
          </p:nvPr>
        </p:nvSpPr>
        <p:spPr>
          <a:xfrm>
            <a:off x="512440" y="192913"/>
            <a:ext cx="5495605" cy="1506546"/>
          </a:xfrm>
        </p:spPr>
        <p:txBody>
          <a:bodyPr/>
          <a:lstStyle/>
          <a:p>
            <a:pPr>
              <a:defRPr/>
            </a:pPr>
            <a:r>
              <a:rPr lang="en-US" sz="4896" spc="-102">
                <a:gradFill>
                  <a:gsLst>
                    <a:gs pos="62564">
                      <a:srgbClr val="0078D7"/>
                    </a:gs>
                    <a:gs pos="55000">
                      <a:srgbClr val="0078D7"/>
                    </a:gs>
                  </a:gsLst>
                  <a:lin ang="5400000" scaled="0"/>
                </a:gradFill>
                <a:latin typeface="Segoe UI Light" panose="020B0502040204020203" pitchFamily="34" charset="0"/>
                <a:cs typeface="Segoe UI Light" panose="020B0502040204020203" pitchFamily="34" charset="0"/>
              </a:rPr>
              <a:t>Data Box partners: more benefits</a:t>
            </a:r>
          </a:p>
        </p:txBody>
      </p:sp>
      <p:sp>
        <p:nvSpPr>
          <p:cNvPr id="10" name="Text Placeholder 9">
            <a:extLst>
              <a:ext uri="{FF2B5EF4-FFF2-40B4-BE49-F238E27FC236}">
                <a16:creationId xmlns:a16="http://schemas.microsoft.com/office/drawing/2014/main" id="{385E78D3-FCB4-4B7F-BFB0-0981F7C36EBF}"/>
              </a:ext>
            </a:extLst>
          </p:cNvPr>
          <p:cNvSpPr>
            <a:spLocks noGrp="1"/>
          </p:cNvSpPr>
          <p:nvPr>
            <p:ph type="body" sz="quarter" idx="10"/>
          </p:nvPr>
        </p:nvSpPr>
        <p:spPr>
          <a:xfrm>
            <a:off x="324904" y="2050452"/>
            <a:ext cx="6047873" cy="1462015"/>
          </a:xfrm>
        </p:spPr>
        <p:txBody>
          <a:bodyPr/>
          <a:lstStyle/>
          <a:p>
            <a:pPr>
              <a:lnSpc>
                <a:spcPct val="90000"/>
              </a:lnSpc>
              <a:spcBef>
                <a:spcPts val="1224"/>
              </a:spcBef>
            </a:pPr>
            <a:r>
              <a:rPr lang="en-US">
                <a:gradFill>
                  <a:gsLst>
                    <a:gs pos="2917">
                      <a:schemeClr val="tx1"/>
                    </a:gs>
                    <a:gs pos="30000">
                      <a:schemeClr val="tx1"/>
                    </a:gs>
                  </a:gsLst>
                  <a:lin ang="5400000" scaled="0"/>
                </a:gradFill>
                <a:latin typeface="+mn-lt"/>
                <a:cs typeface="+mn-cs"/>
              </a:rPr>
              <a:t>The Azure Data Box partner page</a:t>
            </a:r>
          </a:p>
          <a:p>
            <a:pPr marL="291407" lvl="2" indent="-291407">
              <a:lnSpc>
                <a:spcPct val="90000"/>
              </a:lnSpc>
              <a:spcBef>
                <a:spcPts val="612"/>
              </a:spcBef>
              <a:buFont typeface="Segoe UI" panose="020B0502040204020203" pitchFamily="34" charset="0"/>
              <a:buChar char="-"/>
            </a:pPr>
            <a:r>
              <a:rPr lang="en-SG" sz="1836"/>
              <a:t>Validated solution partners can publish Data Box solutions, including a short value prop statement</a:t>
            </a:r>
          </a:p>
          <a:p>
            <a:pPr marL="291407" lvl="2" indent="-291407">
              <a:lnSpc>
                <a:spcPct val="90000"/>
              </a:lnSpc>
              <a:spcBef>
                <a:spcPts val="612"/>
              </a:spcBef>
              <a:buFont typeface="Segoe UI" panose="020B0502040204020203" pitchFamily="34" charset="0"/>
              <a:buChar char="-"/>
            </a:pPr>
            <a:r>
              <a:rPr lang="en-SG" sz="1836"/>
              <a:t>Publish links to your product details, solution briefs</a:t>
            </a:r>
          </a:p>
        </p:txBody>
      </p:sp>
      <p:sp>
        <p:nvSpPr>
          <p:cNvPr id="12" name="Arrow: Striped Right 11">
            <a:extLst>
              <a:ext uri="{FF2B5EF4-FFF2-40B4-BE49-F238E27FC236}">
                <a16:creationId xmlns:a16="http://schemas.microsoft.com/office/drawing/2014/main" id="{259C0E1D-1583-4F79-8896-21846DF4527B}"/>
              </a:ext>
            </a:extLst>
          </p:cNvPr>
          <p:cNvSpPr/>
          <p:nvPr/>
        </p:nvSpPr>
        <p:spPr bwMode="auto">
          <a:xfrm>
            <a:off x="6057314" y="2707996"/>
            <a:ext cx="499302" cy="369693"/>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9CCDD772-DE2D-41BC-95C7-F5D670B4B49D}"/>
              </a:ext>
            </a:extLst>
          </p:cNvPr>
          <p:cNvSpPr txBox="1">
            <a:spLocks/>
          </p:cNvSpPr>
          <p:nvPr/>
        </p:nvSpPr>
        <p:spPr>
          <a:xfrm>
            <a:off x="512440" y="6239075"/>
            <a:ext cx="3346550" cy="755004"/>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233149"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66298"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9944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32597"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649">
              <a:lnSpc>
                <a:spcPts val="2400"/>
              </a:lnSpc>
            </a:pPr>
            <a:r>
              <a:rPr lang="en-US" sz="1800" b="1">
                <a:solidFill>
                  <a:srgbClr val="0078D3"/>
                </a:solidFill>
                <a:latin typeface="Segoe UI"/>
              </a:rPr>
              <a:t>https://aka.ms/databoxpartners</a:t>
            </a:r>
          </a:p>
          <a:p>
            <a:pPr defTabSz="932649">
              <a:lnSpc>
                <a:spcPts val="2400"/>
              </a:lnSpc>
            </a:pPr>
            <a:endParaRPr lang="en-US" sz="1800" b="1" dirty="0">
              <a:solidFill>
                <a:srgbClr val="0078D3"/>
              </a:solidFill>
              <a:latin typeface="Segoe UI"/>
            </a:endParaRPr>
          </a:p>
        </p:txBody>
      </p:sp>
      <p:pic>
        <p:nvPicPr>
          <p:cNvPr id="2" name="Picture 1">
            <a:extLst>
              <a:ext uri="{FF2B5EF4-FFF2-40B4-BE49-F238E27FC236}">
                <a16:creationId xmlns:a16="http://schemas.microsoft.com/office/drawing/2014/main" id="{80DD41EF-E9BF-4C62-BD2B-F5AD67033564}"/>
              </a:ext>
            </a:extLst>
          </p:cNvPr>
          <p:cNvPicPr>
            <a:picLocks noChangeAspect="1"/>
          </p:cNvPicPr>
          <p:nvPr/>
        </p:nvPicPr>
        <p:blipFill>
          <a:blip r:embed="rId3"/>
          <a:stretch>
            <a:fillRect/>
          </a:stretch>
        </p:blipFill>
        <p:spPr>
          <a:xfrm>
            <a:off x="6993124" y="104282"/>
            <a:ext cx="5326495" cy="68163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14448819"/>
      </p:ext>
    </p:extLst>
  </p:cSld>
  <p:clrMapOvr>
    <a:masterClrMapping/>
  </p:clrMapOvr>
  <p:transition>
    <p:fade/>
  </p:transition>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D893-9D0C-4649-9309-55BDAE978D4F}"/>
              </a:ext>
            </a:extLst>
          </p:cNvPr>
          <p:cNvSpPr>
            <a:spLocks noGrp="1"/>
          </p:cNvSpPr>
          <p:nvPr>
            <p:ph type="title"/>
          </p:nvPr>
        </p:nvSpPr>
        <p:spPr>
          <a:xfrm>
            <a:off x="465080" y="633144"/>
            <a:ext cx="11531715" cy="411110"/>
          </a:xfrm>
        </p:spPr>
        <p:txBody>
          <a:bodyPr/>
          <a:lstStyle/>
          <a:p>
            <a:r>
              <a:rPr lang="en-US"/>
              <a:t>Azure Data Box family—summary</a:t>
            </a:r>
          </a:p>
        </p:txBody>
      </p:sp>
      <p:sp>
        <p:nvSpPr>
          <p:cNvPr id="7" name="Rectangle 6">
            <a:extLst>
              <a:ext uri="{FF2B5EF4-FFF2-40B4-BE49-F238E27FC236}">
                <a16:creationId xmlns:a16="http://schemas.microsoft.com/office/drawing/2014/main" id="{5E4BF1DE-659E-41CF-B30F-741CFFEAD6A7}"/>
              </a:ext>
            </a:extLst>
          </p:cNvPr>
          <p:cNvSpPr/>
          <p:nvPr/>
        </p:nvSpPr>
        <p:spPr bwMode="auto">
          <a:xfrm>
            <a:off x="465080" y="1204398"/>
            <a:ext cx="6862251" cy="2742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5" rIns="182831" bIns="146265" numCol="1" spcCol="0" rtlCol="0" fromWordArt="0" anchor="ctr" anchorCtr="0" forceAA="0" compatLnSpc="1">
            <a:prstTxWarp prst="textNoShape">
              <a:avLst/>
            </a:prstTxWarp>
            <a:noAutofit/>
          </a:bodyPr>
          <a:lstStyle/>
          <a:p>
            <a:pPr algn="ctr" defTabSz="932200" fontAlgn="base">
              <a:lnSpc>
                <a:spcPct val="90000"/>
              </a:lnSpc>
              <a:spcBef>
                <a:spcPct val="0"/>
              </a:spcBef>
              <a:spcAft>
                <a:spcPct val="0"/>
              </a:spcAft>
            </a:pPr>
            <a:r>
              <a:rPr lang="en-US" sz="1400">
                <a:gradFill>
                  <a:gsLst>
                    <a:gs pos="2917">
                      <a:srgbClr val="FFFFFF"/>
                    </a:gs>
                    <a:gs pos="57000">
                      <a:srgbClr val="FFFFFF"/>
                    </a:gs>
                  </a:gsLst>
                  <a:lin ang="5400000" scaled="0"/>
                </a:gradFill>
                <a:latin typeface="Segoe UI Semibold"/>
                <a:ea typeface="Segoe UI" pitchFamily="34" charset="0"/>
                <a:cs typeface="Segoe UI" pitchFamily="34" charset="0"/>
              </a:rPr>
              <a:t>OFFLINE DATA TRANSFER</a:t>
            </a:r>
          </a:p>
        </p:txBody>
      </p:sp>
      <p:sp>
        <p:nvSpPr>
          <p:cNvPr id="8" name="Rectangle 7">
            <a:extLst>
              <a:ext uri="{FF2B5EF4-FFF2-40B4-BE49-F238E27FC236}">
                <a16:creationId xmlns:a16="http://schemas.microsoft.com/office/drawing/2014/main" id="{7E61A507-AB05-4A6C-94B8-5AEA43F87329}"/>
              </a:ext>
            </a:extLst>
          </p:cNvPr>
          <p:cNvSpPr/>
          <p:nvPr/>
        </p:nvSpPr>
        <p:spPr bwMode="auto">
          <a:xfrm>
            <a:off x="7476489" y="1204398"/>
            <a:ext cx="4520306" cy="27428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5" rIns="182831" bIns="146265" numCol="1" spcCol="0" rtlCol="0" fromWordArt="0" anchor="ctr" anchorCtr="0" forceAA="0" compatLnSpc="1">
            <a:prstTxWarp prst="textNoShape">
              <a:avLst/>
            </a:prstTxWarp>
            <a:noAutofit/>
          </a:bodyPr>
          <a:lstStyle/>
          <a:p>
            <a:pPr algn="ctr" defTabSz="932200" fontAlgn="base">
              <a:lnSpc>
                <a:spcPct val="90000"/>
              </a:lnSpc>
              <a:spcBef>
                <a:spcPct val="0"/>
              </a:spcBef>
              <a:spcAft>
                <a:spcPct val="0"/>
              </a:spcAft>
            </a:pPr>
            <a:r>
              <a:rPr lang="en-US" sz="1400">
                <a:gradFill>
                  <a:gsLst>
                    <a:gs pos="2917">
                      <a:srgbClr val="FFFFFF"/>
                    </a:gs>
                    <a:gs pos="57000">
                      <a:srgbClr val="FFFFFF"/>
                    </a:gs>
                  </a:gsLst>
                  <a:lin ang="5400000" scaled="0"/>
                </a:gradFill>
                <a:latin typeface="Segoe UI Semibold"/>
                <a:ea typeface="Segoe UI" pitchFamily="34" charset="0"/>
                <a:cs typeface="Segoe UI" pitchFamily="34" charset="0"/>
              </a:rPr>
              <a:t>ONLINE DATA TRANSFER</a:t>
            </a:r>
          </a:p>
        </p:txBody>
      </p:sp>
      <p:grpSp>
        <p:nvGrpSpPr>
          <p:cNvPr id="140" name="Group 139">
            <a:extLst>
              <a:ext uri="{FF2B5EF4-FFF2-40B4-BE49-F238E27FC236}">
                <a16:creationId xmlns:a16="http://schemas.microsoft.com/office/drawing/2014/main" id="{6699AB3F-2F9D-429A-8929-D7983A53BA23}"/>
              </a:ext>
            </a:extLst>
          </p:cNvPr>
          <p:cNvGrpSpPr/>
          <p:nvPr/>
        </p:nvGrpSpPr>
        <p:grpSpPr>
          <a:xfrm>
            <a:off x="465078" y="1703318"/>
            <a:ext cx="2194280" cy="3411401"/>
            <a:chOff x="465137" y="1703088"/>
            <a:chExt cx="2194560" cy="3411837"/>
          </a:xfrm>
        </p:grpSpPr>
        <p:pic>
          <p:nvPicPr>
            <p:cNvPr id="26" name="Picture 25" descr="A close up of a machine&#10;&#10;Description generated with high confidence">
              <a:extLst>
                <a:ext uri="{FF2B5EF4-FFF2-40B4-BE49-F238E27FC236}">
                  <a16:creationId xmlns:a16="http://schemas.microsoft.com/office/drawing/2014/main" id="{8D77CFBF-11B9-4036-9C62-4DDE630F0A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137" y="1703088"/>
              <a:ext cx="726923" cy="653953"/>
            </a:xfrm>
            <a:prstGeom prst="rect">
              <a:avLst/>
            </a:prstGeom>
          </p:spPr>
        </p:pic>
        <p:sp>
          <p:nvSpPr>
            <p:cNvPr id="65" name="Rectangle 64">
              <a:extLst>
                <a:ext uri="{FF2B5EF4-FFF2-40B4-BE49-F238E27FC236}">
                  <a16:creationId xmlns:a16="http://schemas.microsoft.com/office/drawing/2014/main" id="{C45E105C-2064-40D3-921A-12DB9B3D56B7}"/>
                </a:ext>
              </a:extLst>
            </p:cNvPr>
            <p:cNvSpPr/>
            <p:nvPr/>
          </p:nvSpPr>
          <p:spPr bwMode="auto">
            <a:xfrm>
              <a:off x="465137" y="2413634"/>
              <a:ext cx="2194560" cy="27012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649">
                <a:lnSpc>
                  <a:spcPct val="90000"/>
                </a:lnSpc>
                <a:spcBef>
                  <a:spcPts val="600"/>
                </a:spcBef>
              </a:pPr>
              <a:r>
                <a:rPr lang="en-US" sz="2000">
                  <a:gradFill>
                    <a:gsLst>
                      <a:gs pos="50000">
                        <a:srgbClr val="0078D3"/>
                      </a:gs>
                      <a:gs pos="100000">
                        <a:srgbClr val="0078D3"/>
                      </a:gs>
                    </a:gsLst>
                    <a:lin ang="0" scaled="1"/>
                  </a:gradFill>
                  <a:latin typeface="Segoe UI Semibold"/>
                </a:rPr>
                <a:t>Data Box</a:t>
              </a:r>
            </a:p>
            <a:p>
              <a:pPr marL="173021" lvl="2" indent="-173021" defTabSz="932649">
                <a:lnSpc>
                  <a:spcPct val="90000"/>
                </a:lnSpc>
                <a:spcBef>
                  <a:spcPts val="600"/>
                </a:spcBef>
                <a:buFont typeface="Arial" panose="020B0604020202020204" pitchFamily="34" charset="0"/>
                <a:buChar char="•"/>
              </a:pPr>
              <a:r>
                <a:rPr lang="en-US" sz="1300">
                  <a:gradFill>
                    <a:gsLst>
                      <a:gs pos="50000">
                        <a:srgbClr val="3C3C41"/>
                      </a:gs>
                      <a:gs pos="100000">
                        <a:srgbClr val="3C3C41"/>
                      </a:gs>
                    </a:gsLst>
                    <a:lin ang="0" scaled="1"/>
                  </a:gradFill>
                  <a:latin typeface="Segoe UI"/>
                </a:rPr>
                <a:t>Capacity: 100 TB </a:t>
              </a:r>
            </a:p>
            <a:p>
              <a:pPr marL="173021" lvl="2" indent="-173021" defTabSz="932649">
                <a:lnSpc>
                  <a:spcPct val="90000"/>
                </a:lnSpc>
                <a:spcBef>
                  <a:spcPts val="600"/>
                </a:spcBef>
                <a:buFont typeface="Arial" panose="020B0604020202020204" pitchFamily="34" charset="0"/>
                <a:buChar char="•"/>
              </a:pPr>
              <a:r>
                <a:rPr lang="en-US" sz="1300">
                  <a:gradFill>
                    <a:gsLst>
                      <a:gs pos="50000">
                        <a:srgbClr val="3C3C41"/>
                      </a:gs>
                      <a:gs pos="100000">
                        <a:srgbClr val="3C3C41"/>
                      </a:gs>
                    </a:gsLst>
                    <a:lin ang="0" scaled="1"/>
                  </a:gradFill>
                  <a:latin typeface="Segoe UI"/>
                </a:rPr>
                <a:t>Weight: ~50 lbs.</a:t>
              </a:r>
            </a:p>
            <a:p>
              <a:pPr marL="173021" lvl="2" indent="-173021" defTabSz="932649">
                <a:lnSpc>
                  <a:spcPct val="90000"/>
                </a:lnSpc>
                <a:spcBef>
                  <a:spcPts val="600"/>
                </a:spcBef>
                <a:buFont typeface="Arial" panose="020B0604020202020204" pitchFamily="34" charset="0"/>
                <a:buChar char="•"/>
              </a:pPr>
              <a:r>
                <a:rPr lang="en-US" sz="1300">
                  <a:gradFill>
                    <a:gsLst>
                      <a:gs pos="50000">
                        <a:srgbClr val="3C3C41"/>
                      </a:gs>
                      <a:gs pos="100000">
                        <a:srgbClr val="3C3C41"/>
                      </a:gs>
                    </a:gsLst>
                    <a:lin ang="0" scaled="1"/>
                  </a:gradFill>
                  <a:latin typeface="Segoe UI"/>
                </a:rPr>
                <a:t>Secure, ruggedized appliance </a:t>
              </a:r>
            </a:p>
            <a:p>
              <a:pPr marL="173021" lvl="2" indent="-173021" defTabSz="932649">
                <a:lnSpc>
                  <a:spcPct val="90000"/>
                </a:lnSpc>
                <a:spcBef>
                  <a:spcPts val="600"/>
                </a:spcBef>
                <a:buFont typeface="Arial" panose="020B0604020202020204" pitchFamily="34" charset="0"/>
                <a:buChar char="•"/>
              </a:pPr>
              <a:r>
                <a:rPr lang="en-US" sz="1300">
                  <a:gradFill>
                    <a:gsLst>
                      <a:gs pos="50000">
                        <a:srgbClr val="3C3C41"/>
                      </a:gs>
                      <a:gs pos="100000">
                        <a:srgbClr val="3C3C41"/>
                      </a:gs>
                    </a:gsLst>
                    <a:lin ang="0" scaled="1"/>
                  </a:gradFill>
                  <a:latin typeface="Segoe UI"/>
                </a:rPr>
                <a:t>GA</a:t>
              </a:r>
            </a:p>
            <a:p>
              <a:pPr marL="0" lvl="2" defTabSz="932649">
                <a:lnSpc>
                  <a:spcPct val="90000"/>
                </a:lnSpc>
                <a:spcBef>
                  <a:spcPts val="1200"/>
                </a:spcBef>
              </a:pPr>
              <a:r>
                <a:rPr lang="en-US" sz="1400">
                  <a:gradFill>
                    <a:gsLst>
                      <a:gs pos="50000">
                        <a:srgbClr val="0078D3"/>
                      </a:gs>
                      <a:gs pos="100000">
                        <a:srgbClr val="0078D3"/>
                      </a:gs>
                    </a:gsLst>
                    <a:lin ang="0" scaled="1"/>
                  </a:gradFill>
                  <a:latin typeface="Segoe UI Semibold"/>
                </a:rPr>
                <a:t>Data Box enables bulk migration to Azure when network isn’t an option</a:t>
              </a:r>
            </a:p>
          </p:txBody>
        </p:sp>
      </p:grpSp>
      <p:grpSp>
        <p:nvGrpSpPr>
          <p:cNvPr id="141" name="Group 140">
            <a:extLst>
              <a:ext uri="{FF2B5EF4-FFF2-40B4-BE49-F238E27FC236}">
                <a16:creationId xmlns:a16="http://schemas.microsoft.com/office/drawing/2014/main" id="{B3FAF855-A82E-43A9-ABE0-D5BCDFC03A40}"/>
              </a:ext>
            </a:extLst>
          </p:cNvPr>
          <p:cNvGrpSpPr/>
          <p:nvPr/>
        </p:nvGrpSpPr>
        <p:grpSpPr>
          <a:xfrm>
            <a:off x="2802215" y="1689590"/>
            <a:ext cx="2194280" cy="3425129"/>
            <a:chOff x="2802572" y="1689359"/>
            <a:chExt cx="2194560" cy="3425566"/>
          </a:xfrm>
        </p:grpSpPr>
        <p:pic>
          <p:nvPicPr>
            <p:cNvPr id="62" name="Picture 61" descr="A screen shot of a computer&#10;&#10;Description generated with high confidence">
              <a:extLst>
                <a:ext uri="{FF2B5EF4-FFF2-40B4-BE49-F238E27FC236}">
                  <a16:creationId xmlns:a16="http://schemas.microsoft.com/office/drawing/2014/main" id="{826EA6B8-CE8B-4EB6-9905-B33CA39AC5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02572" y="1689359"/>
              <a:ext cx="726923" cy="667682"/>
            </a:xfrm>
            <a:prstGeom prst="rect">
              <a:avLst/>
            </a:prstGeom>
          </p:spPr>
        </p:pic>
        <p:sp>
          <p:nvSpPr>
            <p:cNvPr id="68" name="Rectangle 67">
              <a:extLst>
                <a:ext uri="{FF2B5EF4-FFF2-40B4-BE49-F238E27FC236}">
                  <a16:creationId xmlns:a16="http://schemas.microsoft.com/office/drawing/2014/main" id="{09BB45B6-1EB2-4CBE-94C1-ED673EDAA28A}"/>
                </a:ext>
              </a:extLst>
            </p:cNvPr>
            <p:cNvSpPr/>
            <p:nvPr/>
          </p:nvSpPr>
          <p:spPr bwMode="auto">
            <a:xfrm>
              <a:off x="2802572" y="2413634"/>
              <a:ext cx="2194560" cy="27012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649">
                <a:lnSpc>
                  <a:spcPct val="90000"/>
                </a:lnSpc>
                <a:spcBef>
                  <a:spcPts val="600"/>
                </a:spcBef>
              </a:pPr>
              <a:r>
                <a:rPr lang="en-US" sz="2000">
                  <a:gradFill>
                    <a:gsLst>
                      <a:gs pos="50000">
                        <a:srgbClr val="0078D3"/>
                      </a:gs>
                      <a:gs pos="100000">
                        <a:srgbClr val="0078D3"/>
                      </a:gs>
                    </a:gsLst>
                    <a:lin ang="0" scaled="1"/>
                  </a:gradFill>
                  <a:latin typeface="Segoe UI Semibold"/>
                </a:rPr>
                <a:t>Data Box Disk</a:t>
              </a:r>
            </a:p>
            <a:p>
              <a:pPr marL="173021" lvl="2" indent="-173021" defTabSz="932649">
                <a:lnSpc>
                  <a:spcPct val="90000"/>
                </a:lnSpc>
                <a:spcBef>
                  <a:spcPts val="600"/>
                </a:spcBef>
                <a:buFont typeface="Arial" panose="020B0604020202020204" pitchFamily="34" charset="0"/>
                <a:buChar char="•"/>
              </a:pPr>
              <a:r>
                <a:rPr lang="en-US" sz="1300">
                  <a:gradFill>
                    <a:gsLst>
                      <a:gs pos="50000">
                        <a:srgbClr val="3C3C41"/>
                      </a:gs>
                      <a:gs pos="100000">
                        <a:srgbClr val="3C3C41"/>
                      </a:gs>
                    </a:gsLst>
                    <a:lin ang="0" scaled="1"/>
                  </a:gradFill>
                  <a:latin typeface="Segoe UI"/>
                </a:rPr>
                <a:t>Capacity: 8TB ea.; 40TB/order</a:t>
              </a:r>
            </a:p>
            <a:p>
              <a:pPr marL="173021" lvl="2" indent="-173021" defTabSz="932649">
                <a:lnSpc>
                  <a:spcPct val="90000"/>
                </a:lnSpc>
                <a:spcBef>
                  <a:spcPts val="600"/>
                </a:spcBef>
                <a:buFont typeface="Arial" panose="020B0604020202020204" pitchFamily="34" charset="0"/>
                <a:buChar char="•"/>
              </a:pPr>
              <a:r>
                <a:rPr lang="en-US" sz="1300">
                  <a:gradFill>
                    <a:gsLst>
                      <a:gs pos="50000">
                        <a:srgbClr val="3C3C41"/>
                      </a:gs>
                      <a:gs pos="100000">
                        <a:srgbClr val="3C3C41"/>
                      </a:gs>
                    </a:gsLst>
                    <a:lin ang="0" scaled="1"/>
                  </a:gradFill>
                  <a:latin typeface="Segoe UI"/>
                </a:rPr>
                <a:t>Secure, ruggedized </a:t>
              </a:r>
              <a:br>
                <a:rPr lang="en-US" sz="1300">
                  <a:gradFill>
                    <a:gsLst>
                      <a:gs pos="50000">
                        <a:srgbClr val="3C3C41"/>
                      </a:gs>
                      <a:gs pos="100000">
                        <a:srgbClr val="3C3C41"/>
                      </a:gs>
                    </a:gsLst>
                    <a:lin ang="0" scaled="1"/>
                  </a:gradFill>
                  <a:latin typeface="Segoe UI"/>
                </a:rPr>
              </a:br>
              <a:r>
                <a:rPr lang="en-US" sz="1300">
                  <a:gradFill>
                    <a:gsLst>
                      <a:gs pos="50000">
                        <a:srgbClr val="3C3C41"/>
                      </a:gs>
                      <a:gs pos="100000">
                        <a:srgbClr val="3C3C41"/>
                      </a:gs>
                    </a:gsLst>
                    <a:lin ang="0" scaled="1"/>
                  </a:gradFill>
                  <a:latin typeface="Segoe UI"/>
                </a:rPr>
                <a:t>USB drives orderable in packs of 5 (up to 40TB)</a:t>
              </a:r>
            </a:p>
            <a:p>
              <a:pPr marL="173021" lvl="2" indent="-173021" defTabSz="932649">
                <a:lnSpc>
                  <a:spcPct val="90000"/>
                </a:lnSpc>
                <a:spcBef>
                  <a:spcPts val="600"/>
                </a:spcBef>
                <a:buFont typeface="Arial" panose="020B0604020202020204" pitchFamily="34" charset="0"/>
                <a:buChar char="•"/>
              </a:pPr>
              <a:r>
                <a:rPr lang="en-US" sz="1300">
                  <a:gradFill>
                    <a:gsLst>
                      <a:gs pos="50000">
                        <a:srgbClr val="3C3C41"/>
                      </a:gs>
                      <a:gs pos="100000">
                        <a:srgbClr val="3C3C41"/>
                      </a:gs>
                    </a:gsLst>
                    <a:lin ang="0" scaled="1"/>
                  </a:gradFill>
                  <a:latin typeface="Segoe UI"/>
                </a:rPr>
                <a:t>GA</a:t>
              </a:r>
            </a:p>
            <a:p>
              <a:pPr marL="0" lvl="2" defTabSz="932649">
                <a:lnSpc>
                  <a:spcPct val="90000"/>
                </a:lnSpc>
                <a:spcBef>
                  <a:spcPts val="1200"/>
                </a:spcBef>
              </a:pPr>
              <a:r>
                <a:rPr lang="en-US" sz="1400">
                  <a:gradFill>
                    <a:gsLst>
                      <a:gs pos="50000">
                        <a:srgbClr val="0078D3"/>
                      </a:gs>
                      <a:gs pos="100000">
                        <a:srgbClr val="0078D3"/>
                      </a:gs>
                    </a:gsLst>
                    <a:lin ang="0" scaled="1"/>
                  </a:gradFill>
                  <a:latin typeface="Segoe UI Semibold"/>
                </a:rPr>
                <a:t>Perfect for projects </a:t>
              </a:r>
              <a:br>
                <a:rPr lang="en-US" sz="1400">
                  <a:gradFill>
                    <a:gsLst>
                      <a:gs pos="50000">
                        <a:srgbClr val="0078D3"/>
                      </a:gs>
                      <a:gs pos="100000">
                        <a:srgbClr val="0078D3"/>
                      </a:gs>
                    </a:gsLst>
                    <a:lin ang="0" scaled="1"/>
                  </a:gradFill>
                  <a:latin typeface="Segoe UI Semibold"/>
                </a:rPr>
              </a:br>
              <a:r>
                <a:rPr lang="en-US" sz="1400">
                  <a:gradFill>
                    <a:gsLst>
                      <a:gs pos="50000">
                        <a:srgbClr val="0078D3"/>
                      </a:gs>
                      <a:gs pos="100000">
                        <a:srgbClr val="0078D3"/>
                      </a:gs>
                    </a:gsLst>
                    <a:lin ang="0" scaled="1"/>
                  </a:gradFill>
                  <a:latin typeface="Segoe UI Semibold"/>
                </a:rPr>
                <a:t>that require a smaller </a:t>
              </a:r>
              <a:br>
                <a:rPr lang="en-US" sz="1400">
                  <a:gradFill>
                    <a:gsLst>
                      <a:gs pos="50000">
                        <a:srgbClr val="0078D3"/>
                      </a:gs>
                      <a:gs pos="100000">
                        <a:srgbClr val="0078D3"/>
                      </a:gs>
                    </a:gsLst>
                    <a:lin ang="0" scaled="1"/>
                  </a:gradFill>
                  <a:latin typeface="Segoe UI Semibold"/>
                </a:rPr>
              </a:br>
              <a:r>
                <a:rPr lang="en-US" sz="1400">
                  <a:gradFill>
                    <a:gsLst>
                      <a:gs pos="50000">
                        <a:srgbClr val="0078D3"/>
                      </a:gs>
                      <a:gs pos="100000">
                        <a:srgbClr val="0078D3"/>
                      </a:gs>
                    </a:gsLst>
                    <a:lin ang="0" scaled="1"/>
                  </a:gradFill>
                  <a:latin typeface="Segoe UI Semibold"/>
                </a:rPr>
                <a:t>form factor e.g., autonomous vehicles</a:t>
              </a:r>
            </a:p>
          </p:txBody>
        </p:sp>
      </p:grpSp>
      <p:grpSp>
        <p:nvGrpSpPr>
          <p:cNvPr id="142" name="Group 141">
            <a:extLst>
              <a:ext uri="{FF2B5EF4-FFF2-40B4-BE49-F238E27FC236}">
                <a16:creationId xmlns:a16="http://schemas.microsoft.com/office/drawing/2014/main" id="{06C65144-A004-4DFB-AAC5-BCCE5393444B}"/>
              </a:ext>
            </a:extLst>
          </p:cNvPr>
          <p:cNvGrpSpPr/>
          <p:nvPr/>
        </p:nvGrpSpPr>
        <p:grpSpPr>
          <a:xfrm>
            <a:off x="5139352" y="1699372"/>
            <a:ext cx="2194280" cy="3167093"/>
            <a:chOff x="5140007" y="1699142"/>
            <a:chExt cx="2194560" cy="3167497"/>
          </a:xfrm>
        </p:grpSpPr>
        <p:pic>
          <p:nvPicPr>
            <p:cNvPr id="34" name="Picture 33" descr="A close up of a box&#10;&#10;Description generated with high confidence">
              <a:extLst>
                <a:ext uri="{FF2B5EF4-FFF2-40B4-BE49-F238E27FC236}">
                  <a16:creationId xmlns:a16="http://schemas.microsoft.com/office/drawing/2014/main" id="{5A724A2C-90A2-4DE9-BD14-0B8BD18B1E7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40007" y="1699142"/>
              <a:ext cx="834073" cy="660789"/>
            </a:xfrm>
            <a:prstGeom prst="rect">
              <a:avLst/>
            </a:prstGeom>
          </p:spPr>
        </p:pic>
        <p:sp>
          <p:nvSpPr>
            <p:cNvPr id="71" name="Rectangle 70">
              <a:extLst>
                <a:ext uri="{FF2B5EF4-FFF2-40B4-BE49-F238E27FC236}">
                  <a16:creationId xmlns:a16="http://schemas.microsoft.com/office/drawing/2014/main" id="{CBEA1850-19BC-4150-8A3D-2DC16A0D26E9}"/>
                </a:ext>
              </a:extLst>
            </p:cNvPr>
            <p:cNvSpPr/>
            <p:nvPr/>
          </p:nvSpPr>
          <p:spPr bwMode="auto">
            <a:xfrm>
              <a:off x="5140007" y="2413634"/>
              <a:ext cx="2194560" cy="24530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649">
                <a:lnSpc>
                  <a:spcPct val="90000"/>
                </a:lnSpc>
                <a:spcBef>
                  <a:spcPts val="600"/>
                </a:spcBef>
              </a:pPr>
              <a:r>
                <a:rPr lang="en-US" sz="2000" dirty="0">
                  <a:gradFill>
                    <a:gsLst>
                      <a:gs pos="50000">
                        <a:srgbClr val="0078D3"/>
                      </a:gs>
                      <a:gs pos="100000">
                        <a:srgbClr val="0078D3"/>
                      </a:gs>
                    </a:gsLst>
                    <a:lin ang="0" scaled="1"/>
                  </a:gradFill>
                  <a:latin typeface="Segoe UI Semibold"/>
                </a:rPr>
                <a:t>Data Box Heavy</a:t>
              </a:r>
            </a:p>
            <a:p>
              <a:pPr marL="173021" lvl="2" indent="-173021" defTabSz="932649">
                <a:lnSpc>
                  <a:spcPct val="90000"/>
                </a:lnSpc>
                <a:spcBef>
                  <a:spcPts val="600"/>
                </a:spcBef>
                <a:buFont typeface="Arial" panose="020B0604020202020204" pitchFamily="34" charset="0"/>
                <a:buChar char="•"/>
              </a:pPr>
              <a:r>
                <a:rPr lang="en-US" sz="1300" dirty="0">
                  <a:gradFill>
                    <a:gsLst>
                      <a:gs pos="50000">
                        <a:srgbClr val="3C3C41"/>
                      </a:gs>
                      <a:gs pos="100000">
                        <a:srgbClr val="3C3C41"/>
                      </a:gs>
                    </a:gsLst>
                    <a:lin ang="0" scaled="1"/>
                  </a:gradFill>
                  <a:latin typeface="Segoe UI"/>
                </a:rPr>
                <a:t>Capacity: 1 PB </a:t>
              </a:r>
            </a:p>
            <a:p>
              <a:pPr marL="173021" lvl="2" indent="-173021" defTabSz="932649">
                <a:lnSpc>
                  <a:spcPct val="90000"/>
                </a:lnSpc>
                <a:spcBef>
                  <a:spcPts val="600"/>
                </a:spcBef>
                <a:buFont typeface="Arial" panose="020B0604020202020204" pitchFamily="34" charset="0"/>
                <a:buChar char="•"/>
              </a:pPr>
              <a:r>
                <a:rPr lang="en-US" sz="1300" dirty="0">
                  <a:gradFill>
                    <a:gsLst>
                      <a:gs pos="50000">
                        <a:srgbClr val="3C3C41"/>
                      </a:gs>
                      <a:gs pos="100000">
                        <a:srgbClr val="3C3C41"/>
                      </a:gs>
                    </a:gsLst>
                    <a:lin ang="0" scaled="1"/>
                  </a:gradFill>
                  <a:latin typeface="Segoe UI"/>
                </a:rPr>
                <a:t>Weight 500+ lbs.</a:t>
              </a:r>
            </a:p>
            <a:p>
              <a:pPr marL="173021" lvl="2" indent="-173021" defTabSz="932649">
                <a:lnSpc>
                  <a:spcPct val="90000"/>
                </a:lnSpc>
                <a:spcBef>
                  <a:spcPts val="600"/>
                </a:spcBef>
                <a:buFont typeface="Arial" panose="020B0604020202020204" pitchFamily="34" charset="0"/>
                <a:buChar char="•"/>
              </a:pPr>
              <a:r>
                <a:rPr lang="en-US" sz="1300" dirty="0">
                  <a:gradFill>
                    <a:gsLst>
                      <a:gs pos="50000">
                        <a:srgbClr val="3C3C41"/>
                      </a:gs>
                      <a:gs pos="100000">
                        <a:srgbClr val="3C3C41"/>
                      </a:gs>
                    </a:gsLst>
                    <a:lin ang="0" scaled="1"/>
                  </a:gradFill>
                  <a:latin typeface="Segoe UI"/>
                </a:rPr>
                <a:t>Secure, ruggedized appliance </a:t>
              </a:r>
            </a:p>
            <a:p>
              <a:pPr marL="173021" lvl="2" indent="-173021" defTabSz="932649">
                <a:lnSpc>
                  <a:spcPct val="90000"/>
                </a:lnSpc>
                <a:spcBef>
                  <a:spcPts val="600"/>
                </a:spcBef>
                <a:buFont typeface="Arial" panose="020B0604020202020204" pitchFamily="34" charset="0"/>
                <a:buChar char="•"/>
              </a:pPr>
              <a:r>
                <a:rPr lang="en-US" sz="1300" dirty="0">
                  <a:gradFill>
                    <a:gsLst>
                      <a:gs pos="50000">
                        <a:srgbClr val="3C3C41"/>
                      </a:gs>
                      <a:gs pos="100000">
                        <a:srgbClr val="3C3C41"/>
                      </a:gs>
                    </a:gsLst>
                    <a:lin ang="0" scaled="1"/>
                  </a:gradFill>
                  <a:latin typeface="Segoe UI"/>
                </a:rPr>
                <a:t>GA</a:t>
              </a:r>
            </a:p>
            <a:p>
              <a:pPr marL="0" lvl="2" defTabSz="932649">
                <a:lnSpc>
                  <a:spcPct val="90000"/>
                </a:lnSpc>
                <a:spcBef>
                  <a:spcPts val="1200"/>
                </a:spcBef>
              </a:pPr>
              <a:r>
                <a:rPr lang="en-US" sz="1400" dirty="0">
                  <a:gradFill>
                    <a:gsLst>
                      <a:gs pos="50000">
                        <a:srgbClr val="0078D3"/>
                      </a:gs>
                      <a:gs pos="100000">
                        <a:srgbClr val="0078D3"/>
                      </a:gs>
                    </a:gsLst>
                    <a:lin ang="0" scaled="1"/>
                  </a:gradFill>
                  <a:latin typeface="Segoe UI Semibold"/>
                </a:rPr>
                <a:t>Same service as Data Box, but targeted to petabyte-sized datasets</a:t>
              </a:r>
            </a:p>
          </p:txBody>
        </p:sp>
      </p:grpSp>
      <p:grpSp>
        <p:nvGrpSpPr>
          <p:cNvPr id="144" name="Group 143">
            <a:extLst>
              <a:ext uri="{FF2B5EF4-FFF2-40B4-BE49-F238E27FC236}">
                <a16:creationId xmlns:a16="http://schemas.microsoft.com/office/drawing/2014/main" id="{7E76702C-2777-4338-8A0F-40D57D4C4AD4}"/>
              </a:ext>
            </a:extLst>
          </p:cNvPr>
          <p:cNvGrpSpPr/>
          <p:nvPr/>
        </p:nvGrpSpPr>
        <p:grpSpPr>
          <a:xfrm>
            <a:off x="9813626" y="1703318"/>
            <a:ext cx="2194280" cy="3163147"/>
            <a:chOff x="9814878" y="1703088"/>
            <a:chExt cx="2194560" cy="3163551"/>
          </a:xfrm>
        </p:grpSpPr>
        <p:pic>
          <p:nvPicPr>
            <p:cNvPr id="63" name="Picture 62">
              <a:extLst>
                <a:ext uri="{FF2B5EF4-FFF2-40B4-BE49-F238E27FC236}">
                  <a16:creationId xmlns:a16="http://schemas.microsoft.com/office/drawing/2014/main" id="{6C14CDB8-BDBC-4D37-9ED6-8CC4C4A70CF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14878" y="1703088"/>
              <a:ext cx="1296630" cy="653953"/>
            </a:xfrm>
            <a:prstGeom prst="rect">
              <a:avLst/>
            </a:prstGeom>
          </p:spPr>
        </p:pic>
        <p:sp>
          <p:nvSpPr>
            <p:cNvPr id="77" name="Rectangle 76">
              <a:extLst>
                <a:ext uri="{FF2B5EF4-FFF2-40B4-BE49-F238E27FC236}">
                  <a16:creationId xmlns:a16="http://schemas.microsoft.com/office/drawing/2014/main" id="{49198D72-82E6-40D0-9BF6-EE571E1AA192}"/>
                </a:ext>
              </a:extLst>
            </p:cNvPr>
            <p:cNvSpPr/>
            <p:nvPr/>
          </p:nvSpPr>
          <p:spPr bwMode="auto">
            <a:xfrm>
              <a:off x="9814878" y="2413634"/>
              <a:ext cx="2194560" cy="24530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649">
                <a:lnSpc>
                  <a:spcPct val="90000"/>
                </a:lnSpc>
                <a:spcBef>
                  <a:spcPts val="600"/>
                </a:spcBef>
              </a:pPr>
              <a:r>
                <a:rPr lang="en-US" sz="2000">
                  <a:gradFill>
                    <a:gsLst>
                      <a:gs pos="50000">
                        <a:srgbClr val="0078D3"/>
                      </a:gs>
                      <a:gs pos="100000">
                        <a:srgbClr val="0078D3"/>
                      </a:gs>
                    </a:gsLst>
                    <a:lin ang="0" scaled="1"/>
                  </a:gradFill>
                  <a:latin typeface="Segoe UI Semibold"/>
                </a:rPr>
                <a:t>Data Box Edge</a:t>
              </a:r>
            </a:p>
            <a:p>
              <a:pPr marL="173021" lvl="2" indent="-173021" defTabSz="932649">
                <a:lnSpc>
                  <a:spcPct val="90000"/>
                </a:lnSpc>
                <a:spcBef>
                  <a:spcPts val="600"/>
                </a:spcBef>
                <a:buFont typeface="Arial" panose="020B0604020202020204" pitchFamily="34" charset="0"/>
                <a:buChar char="•"/>
              </a:pPr>
              <a:r>
                <a:rPr lang="en-US" sz="1300">
                  <a:gradFill>
                    <a:gsLst>
                      <a:gs pos="50000">
                        <a:srgbClr val="3C3C41"/>
                      </a:gs>
                      <a:gs pos="100000">
                        <a:srgbClr val="3C3C41"/>
                      </a:gs>
                    </a:gsLst>
                    <a:lin ang="0" scaled="1"/>
                  </a:gradFill>
                  <a:latin typeface="Segoe UI"/>
                </a:rPr>
                <a:t>Local Cache Capacity: </a:t>
              </a:r>
              <a:br>
                <a:rPr lang="en-US" sz="1300">
                  <a:gradFill>
                    <a:gsLst>
                      <a:gs pos="50000">
                        <a:srgbClr val="3C3C41"/>
                      </a:gs>
                      <a:gs pos="100000">
                        <a:srgbClr val="3C3C41"/>
                      </a:gs>
                    </a:gsLst>
                    <a:lin ang="0" scaled="1"/>
                  </a:gradFill>
                  <a:latin typeface="Segoe UI"/>
                </a:rPr>
              </a:br>
              <a:r>
                <a:rPr lang="en-US" sz="1300">
                  <a:gradFill>
                    <a:gsLst>
                      <a:gs pos="50000">
                        <a:srgbClr val="3C3C41"/>
                      </a:gs>
                      <a:gs pos="100000">
                        <a:srgbClr val="3C3C41"/>
                      </a:gs>
                    </a:gsLst>
                    <a:lin ang="0" scaled="1"/>
                  </a:gradFill>
                  <a:latin typeface="Segoe UI"/>
                </a:rPr>
                <a:t>~12 TB</a:t>
              </a:r>
            </a:p>
            <a:p>
              <a:pPr marL="173021" lvl="2" indent="-173021" defTabSz="932649">
                <a:lnSpc>
                  <a:spcPct val="90000"/>
                </a:lnSpc>
                <a:spcBef>
                  <a:spcPts val="600"/>
                </a:spcBef>
                <a:buFont typeface="Arial" panose="020B0604020202020204" pitchFamily="34" charset="0"/>
                <a:buChar char="•"/>
              </a:pPr>
              <a:r>
                <a:rPr lang="en-US" sz="1300">
                  <a:gradFill>
                    <a:gsLst>
                      <a:gs pos="50000">
                        <a:srgbClr val="3C3C41"/>
                      </a:gs>
                      <a:gs pos="100000">
                        <a:srgbClr val="3C3C41"/>
                      </a:gs>
                    </a:gsLst>
                    <a:lin ang="0" scaled="1"/>
                  </a:gradFill>
                  <a:latin typeface="Segoe UI"/>
                </a:rPr>
                <a:t>Includes Data Box Gateway and Azure IoT Edge</a:t>
              </a:r>
            </a:p>
            <a:p>
              <a:pPr marL="173021" lvl="2" indent="-173021" defTabSz="932649">
                <a:lnSpc>
                  <a:spcPct val="90000"/>
                </a:lnSpc>
                <a:spcBef>
                  <a:spcPts val="600"/>
                </a:spcBef>
                <a:buFont typeface="Arial" panose="020B0604020202020204" pitchFamily="34" charset="0"/>
                <a:buChar char="•"/>
              </a:pPr>
              <a:r>
                <a:rPr lang="en-US" sz="1300">
                  <a:gradFill>
                    <a:gsLst>
                      <a:gs pos="50000">
                        <a:srgbClr val="3C3C41"/>
                      </a:gs>
                      <a:gs pos="100000">
                        <a:srgbClr val="3C3C41"/>
                      </a:gs>
                    </a:gsLst>
                    <a:lin ang="0" scaled="1"/>
                  </a:gradFill>
                  <a:latin typeface="Segoe UI"/>
                </a:rPr>
                <a:t>GA</a:t>
              </a:r>
            </a:p>
            <a:p>
              <a:pPr marL="0" lvl="2" defTabSz="932649">
                <a:lnSpc>
                  <a:spcPct val="90000"/>
                </a:lnSpc>
                <a:spcBef>
                  <a:spcPts val="1200"/>
                </a:spcBef>
              </a:pPr>
              <a:r>
                <a:rPr lang="en-US" sz="1400">
                  <a:gradFill>
                    <a:gsLst>
                      <a:gs pos="50000">
                        <a:srgbClr val="0078D3"/>
                      </a:gs>
                      <a:gs pos="100000">
                        <a:srgbClr val="0078D3"/>
                      </a:gs>
                    </a:gsLst>
                    <a:lin ang="0" scaled="1"/>
                  </a:gradFill>
                  <a:latin typeface="Segoe UI Semibold"/>
                </a:rPr>
                <a:t>Data Box Edge manages  uploads to Azure and </a:t>
              </a:r>
              <a:br>
                <a:rPr lang="en-US" sz="1400">
                  <a:gradFill>
                    <a:gsLst>
                      <a:gs pos="50000">
                        <a:srgbClr val="0078D3"/>
                      </a:gs>
                      <a:gs pos="100000">
                        <a:srgbClr val="0078D3"/>
                      </a:gs>
                    </a:gsLst>
                    <a:lin ang="0" scaled="1"/>
                  </a:gradFill>
                  <a:latin typeface="Segoe UI Semibold"/>
                </a:rPr>
              </a:br>
              <a:r>
                <a:rPr lang="en-US" sz="1400">
                  <a:gradFill>
                    <a:gsLst>
                      <a:gs pos="50000">
                        <a:srgbClr val="0078D3"/>
                      </a:gs>
                      <a:gs pos="100000">
                        <a:srgbClr val="0078D3"/>
                      </a:gs>
                    </a:gsLst>
                    <a:lin ang="0" scaled="1"/>
                  </a:gradFill>
                  <a:latin typeface="Segoe UI Semibold"/>
                </a:rPr>
                <a:t>can pre-process data prior to upload</a:t>
              </a:r>
            </a:p>
          </p:txBody>
        </p:sp>
      </p:grpSp>
      <p:grpSp>
        <p:nvGrpSpPr>
          <p:cNvPr id="143" name="Group 142">
            <a:extLst>
              <a:ext uri="{FF2B5EF4-FFF2-40B4-BE49-F238E27FC236}">
                <a16:creationId xmlns:a16="http://schemas.microsoft.com/office/drawing/2014/main" id="{2B0340D0-1B87-4C9A-A133-3258AC57D901}"/>
              </a:ext>
            </a:extLst>
          </p:cNvPr>
          <p:cNvGrpSpPr/>
          <p:nvPr/>
        </p:nvGrpSpPr>
        <p:grpSpPr>
          <a:xfrm>
            <a:off x="7476488" y="1703318"/>
            <a:ext cx="2194280" cy="3163147"/>
            <a:chOff x="7477442" y="1703088"/>
            <a:chExt cx="2194560" cy="3163551"/>
          </a:xfrm>
        </p:grpSpPr>
        <p:sp>
          <p:nvSpPr>
            <p:cNvPr id="74" name="Rectangle 73">
              <a:extLst>
                <a:ext uri="{FF2B5EF4-FFF2-40B4-BE49-F238E27FC236}">
                  <a16:creationId xmlns:a16="http://schemas.microsoft.com/office/drawing/2014/main" id="{002132CE-2E9B-44F1-9054-1EDD5806ED22}"/>
                </a:ext>
              </a:extLst>
            </p:cNvPr>
            <p:cNvSpPr/>
            <p:nvPr/>
          </p:nvSpPr>
          <p:spPr bwMode="auto">
            <a:xfrm>
              <a:off x="7477442" y="2413634"/>
              <a:ext cx="2194560" cy="24530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649">
                <a:lnSpc>
                  <a:spcPct val="90000"/>
                </a:lnSpc>
                <a:spcBef>
                  <a:spcPts val="600"/>
                </a:spcBef>
              </a:pPr>
              <a:r>
                <a:rPr lang="en-US" sz="2000">
                  <a:gradFill>
                    <a:gsLst>
                      <a:gs pos="50000">
                        <a:srgbClr val="0078D3"/>
                      </a:gs>
                      <a:gs pos="100000">
                        <a:srgbClr val="0078D3"/>
                      </a:gs>
                    </a:gsLst>
                    <a:lin ang="0" scaled="1"/>
                  </a:gradFill>
                  <a:latin typeface="Segoe UI Semibold"/>
                </a:rPr>
                <a:t>Data Box Gateway</a:t>
              </a:r>
            </a:p>
            <a:p>
              <a:pPr marL="173021" lvl="2" indent="-173021" defTabSz="932649">
                <a:lnSpc>
                  <a:spcPct val="90000"/>
                </a:lnSpc>
                <a:spcBef>
                  <a:spcPts val="600"/>
                </a:spcBef>
                <a:buFont typeface="Arial" panose="020B0604020202020204" pitchFamily="34" charset="0"/>
                <a:buChar char="•"/>
              </a:pPr>
              <a:r>
                <a:rPr lang="en-US" sz="1300">
                  <a:gradFill>
                    <a:gsLst>
                      <a:gs pos="50000">
                        <a:srgbClr val="3C3C41"/>
                      </a:gs>
                      <a:gs pos="100000">
                        <a:srgbClr val="3C3C41"/>
                      </a:gs>
                    </a:gsLst>
                    <a:lin ang="0" scaled="1"/>
                  </a:gradFill>
                  <a:latin typeface="Segoe UI"/>
                </a:rPr>
                <a:t>Virtual device provisioned in your hypervisor</a:t>
              </a:r>
            </a:p>
            <a:p>
              <a:pPr marL="173021" lvl="2" indent="-173021" defTabSz="932649">
                <a:lnSpc>
                  <a:spcPct val="90000"/>
                </a:lnSpc>
                <a:spcBef>
                  <a:spcPts val="600"/>
                </a:spcBef>
                <a:buFont typeface="Arial" panose="020B0604020202020204" pitchFamily="34" charset="0"/>
                <a:buChar char="•"/>
              </a:pPr>
              <a:r>
                <a:rPr lang="en-US" sz="1300">
                  <a:gradFill>
                    <a:gsLst>
                      <a:gs pos="50000">
                        <a:srgbClr val="3C3C41"/>
                      </a:gs>
                      <a:gs pos="100000">
                        <a:srgbClr val="3C3C41"/>
                      </a:gs>
                    </a:gsLst>
                    <a:lin ang="0" scaled="1"/>
                  </a:gradFill>
                  <a:latin typeface="Segoe UI"/>
                </a:rPr>
                <a:t>Supports storage gateway, SMB, NFS, Azure blob, files</a:t>
              </a:r>
            </a:p>
            <a:p>
              <a:pPr marL="173021" lvl="2" indent="-173021" defTabSz="932649">
                <a:lnSpc>
                  <a:spcPct val="90000"/>
                </a:lnSpc>
                <a:spcBef>
                  <a:spcPts val="600"/>
                </a:spcBef>
                <a:buFont typeface="Arial" panose="020B0604020202020204" pitchFamily="34" charset="0"/>
                <a:buChar char="•"/>
              </a:pPr>
              <a:r>
                <a:rPr lang="en-US" sz="1300">
                  <a:gradFill>
                    <a:gsLst>
                      <a:gs pos="50000">
                        <a:srgbClr val="3C3C41"/>
                      </a:gs>
                      <a:gs pos="100000">
                        <a:srgbClr val="3C3C41"/>
                      </a:gs>
                    </a:gsLst>
                    <a:lin ang="0" scaled="1"/>
                  </a:gradFill>
                  <a:latin typeface="Segoe UI"/>
                </a:rPr>
                <a:t>GA</a:t>
              </a:r>
            </a:p>
            <a:p>
              <a:pPr marL="0" lvl="2" defTabSz="932649">
                <a:lnSpc>
                  <a:spcPct val="90000"/>
                </a:lnSpc>
                <a:spcBef>
                  <a:spcPts val="1200"/>
                </a:spcBef>
              </a:pPr>
              <a:r>
                <a:rPr lang="en-US" sz="1400">
                  <a:gradFill>
                    <a:gsLst>
                      <a:gs pos="50000">
                        <a:srgbClr val="0078D3"/>
                      </a:gs>
                      <a:gs pos="100000">
                        <a:srgbClr val="0078D3"/>
                      </a:gs>
                    </a:gsLst>
                    <a:lin ang="0" scaled="1"/>
                  </a:gradFill>
                  <a:latin typeface="Segoe UI Semibold"/>
                </a:rPr>
                <a:t>Virtual network transfer appliance (VM), runs on your choice of hardware</a:t>
              </a:r>
            </a:p>
          </p:txBody>
        </p:sp>
        <p:grpSp>
          <p:nvGrpSpPr>
            <p:cNvPr id="84" name="Group 83">
              <a:extLst>
                <a:ext uri="{FF2B5EF4-FFF2-40B4-BE49-F238E27FC236}">
                  <a16:creationId xmlns:a16="http://schemas.microsoft.com/office/drawing/2014/main" id="{C640316B-793A-4461-A3B6-C3EF18BF95CD}"/>
                </a:ext>
              </a:extLst>
            </p:cNvPr>
            <p:cNvGrpSpPr/>
            <p:nvPr/>
          </p:nvGrpSpPr>
          <p:grpSpPr>
            <a:xfrm>
              <a:off x="7477442" y="1703088"/>
              <a:ext cx="653953" cy="653953"/>
              <a:chOff x="-1893093" y="-1897239"/>
              <a:chExt cx="1828800" cy="1828800"/>
            </a:xfrm>
          </p:grpSpPr>
          <p:sp>
            <p:nvSpPr>
              <p:cNvPr id="85" name="Oval 84">
                <a:extLst>
                  <a:ext uri="{FF2B5EF4-FFF2-40B4-BE49-F238E27FC236}">
                    <a16:creationId xmlns:a16="http://schemas.microsoft.com/office/drawing/2014/main" id="{702CF08D-D762-48BE-A243-2AB878C84662}"/>
                  </a:ext>
                </a:extLst>
              </p:cNvPr>
              <p:cNvSpPr/>
              <p:nvPr/>
            </p:nvSpPr>
            <p:spPr bwMode="auto">
              <a:xfrm>
                <a:off x="-1893093" y="-1897239"/>
                <a:ext cx="1828800" cy="1828800"/>
              </a:xfrm>
              <a:prstGeom prst="ellipse">
                <a:avLst/>
              </a:prstGeom>
              <a:solidFill>
                <a:schemeClr val="bg1"/>
              </a:solidFill>
              <a:ln w="28575">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F1CDB9B8-C1D1-4600-A164-8F72A65B7A2B}"/>
                  </a:ext>
                </a:extLst>
              </p:cNvPr>
              <p:cNvGrpSpPr/>
              <p:nvPr/>
            </p:nvGrpSpPr>
            <p:grpSpPr>
              <a:xfrm>
                <a:off x="-1684894" y="-1612537"/>
                <a:ext cx="1412402" cy="1030796"/>
                <a:chOff x="10558935" y="1987811"/>
                <a:chExt cx="1412402" cy="1030796"/>
              </a:xfrm>
            </p:grpSpPr>
            <p:grpSp>
              <p:nvGrpSpPr>
                <p:cNvPr id="87" name="Group 86">
                  <a:extLst>
                    <a:ext uri="{FF2B5EF4-FFF2-40B4-BE49-F238E27FC236}">
                      <a16:creationId xmlns:a16="http://schemas.microsoft.com/office/drawing/2014/main" id="{92C2A123-7678-48A1-B626-E014ACF29032}"/>
                    </a:ext>
                  </a:extLst>
                </p:cNvPr>
                <p:cNvGrpSpPr/>
                <p:nvPr/>
              </p:nvGrpSpPr>
              <p:grpSpPr>
                <a:xfrm>
                  <a:off x="10558935" y="1987811"/>
                  <a:ext cx="1412402" cy="1030796"/>
                  <a:chOff x="6884988" y="4479926"/>
                  <a:chExt cx="1927226" cy="1406524"/>
                </a:xfrm>
              </p:grpSpPr>
              <p:sp>
                <p:nvSpPr>
                  <p:cNvPr id="91" name="Freeform 10">
                    <a:extLst>
                      <a:ext uri="{FF2B5EF4-FFF2-40B4-BE49-F238E27FC236}">
                        <a16:creationId xmlns:a16="http://schemas.microsoft.com/office/drawing/2014/main" id="{C5B4E98A-82E0-444A-85D8-1A50D1EB7F4B}"/>
                      </a:ext>
                    </a:extLst>
                  </p:cNvPr>
                  <p:cNvSpPr>
                    <a:spLocks/>
                  </p:cNvSpPr>
                  <p:nvPr/>
                </p:nvSpPr>
                <p:spPr bwMode="auto">
                  <a:xfrm>
                    <a:off x="7477126" y="4479926"/>
                    <a:ext cx="1335088" cy="1406524"/>
                  </a:xfrm>
                  <a:custGeom>
                    <a:avLst/>
                    <a:gdLst>
                      <a:gd name="T0" fmla="*/ 0 w 408"/>
                      <a:gd name="T1" fmla="*/ 91 h 429"/>
                      <a:gd name="T2" fmla="*/ 155 w 408"/>
                      <a:gd name="T3" fmla="*/ 251 h 429"/>
                      <a:gd name="T4" fmla="*/ 155 w 408"/>
                      <a:gd name="T5" fmla="*/ 429 h 429"/>
                      <a:gd name="T6" fmla="*/ 267 w 408"/>
                      <a:gd name="T7" fmla="*/ 429 h 429"/>
                      <a:gd name="T8" fmla="*/ 408 w 408"/>
                      <a:gd name="T9" fmla="*/ 302 h 429"/>
                      <a:gd name="T10" fmla="*/ 408 w 408"/>
                      <a:gd name="T11" fmla="*/ 260 h 429"/>
                      <a:gd name="T12" fmla="*/ 263 w 408"/>
                      <a:gd name="T13" fmla="*/ 137 h 429"/>
                      <a:gd name="T14" fmla="*/ 0 w 408"/>
                      <a:gd name="T15" fmla="*/ 91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8" h="429">
                        <a:moveTo>
                          <a:pt x="0" y="91"/>
                        </a:moveTo>
                        <a:cubicBezTo>
                          <a:pt x="0" y="91"/>
                          <a:pt x="132" y="102"/>
                          <a:pt x="155" y="251"/>
                        </a:cubicBezTo>
                        <a:cubicBezTo>
                          <a:pt x="155" y="429"/>
                          <a:pt x="155" y="429"/>
                          <a:pt x="155" y="429"/>
                        </a:cubicBezTo>
                        <a:cubicBezTo>
                          <a:pt x="267" y="429"/>
                          <a:pt x="267" y="429"/>
                          <a:pt x="267" y="429"/>
                        </a:cubicBezTo>
                        <a:cubicBezTo>
                          <a:pt x="267" y="429"/>
                          <a:pt x="380" y="425"/>
                          <a:pt x="408" y="302"/>
                        </a:cubicBezTo>
                        <a:cubicBezTo>
                          <a:pt x="408" y="260"/>
                          <a:pt x="408" y="260"/>
                          <a:pt x="408" y="260"/>
                        </a:cubicBezTo>
                        <a:cubicBezTo>
                          <a:pt x="408" y="260"/>
                          <a:pt x="400" y="144"/>
                          <a:pt x="263" y="137"/>
                        </a:cubicBezTo>
                        <a:cubicBezTo>
                          <a:pt x="248" y="85"/>
                          <a:pt x="129" y="0"/>
                          <a:pt x="0" y="91"/>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sp>
                <p:nvSpPr>
                  <p:cNvPr id="92" name="Freeform 11">
                    <a:extLst>
                      <a:ext uri="{FF2B5EF4-FFF2-40B4-BE49-F238E27FC236}">
                        <a16:creationId xmlns:a16="http://schemas.microsoft.com/office/drawing/2014/main" id="{79CF3913-65F9-4819-BB92-91814BBDCCBD}"/>
                      </a:ext>
                    </a:extLst>
                  </p:cNvPr>
                  <p:cNvSpPr>
                    <a:spLocks/>
                  </p:cNvSpPr>
                  <p:nvPr/>
                </p:nvSpPr>
                <p:spPr bwMode="auto">
                  <a:xfrm>
                    <a:off x="6884988" y="4862513"/>
                    <a:ext cx="1014413" cy="1023937"/>
                  </a:xfrm>
                  <a:custGeom>
                    <a:avLst/>
                    <a:gdLst>
                      <a:gd name="T0" fmla="*/ 310 w 310"/>
                      <a:gd name="T1" fmla="*/ 312 h 312"/>
                      <a:gd name="T2" fmla="*/ 310 w 310"/>
                      <a:gd name="T3" fmla="*/ 145 h 312"/>
                      <a:gd name="T4" fmla="*/ 167 w 310"/>
                      <a:gd name="T5" fmla="*/ 0 h 312"/>
                      <a:gd name="T6" fmla="*/ 146 w 310"/>
                      <a:gd name="T7" fmla="*/ 0 h 312"/>
                      <a:gd name="T8" fmla="*/ 0 w 310"/>
                      <a:gd name="T9" fmla="*/ 136 h 312"/>
                      <a:gd name="T10" fmla="*/ 0 w 310"/>
                      <a:gd name="T11" fmla="*/ 174 h 312"/>
                      <a:gd name="T12" fmla="*/ 145 w 310"/>
                      <a:gd name="T13" fmla="*/ 312 h 312"/>
                      <a:gd name="T14" fmla="*/ 310 w 310"/>
                      <a:gd name="T15" fmla="*/ 312 h 3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312">
                        <a:moveTo>
                          <a:pt x="310" y="312"/>
                        </a:moveTo>
                        <a:cubicBezTo>
                          <a:pt x="310" y="145"/>
                          <a:pt x="310" y="145"/>
                          <a:pt x="310" y="145"/>
                        </a:cubicBezTo>
                        <a:cubicBezTo>
                          <a:pt x="310" y="145"/>
                          <a:pt x="309" y="27"/>
                          <a:pt x="167" y="0"/>
                        </a:cubicBezTo>
                        <a:cubicBezTo>
                          <a:pt x="146" y="0"/>
                          <a:pt x="146" y="0"/>
                          <a:pt x="146" y="0"/>
                        </a:cubicBezTo>
                        <a:cubicBezTo>
                          <a:pt x="146" y="0"/>
                          <a:pt x="24" y="3"/>
                          <a:pt x="0" y="136"/>
                        </a:cubicBezTo>
                        <a:cubicBezTo>
                          <a:pt x="0" y="174"/>
                          <a:pt x="0" y="174"/>
                          <a:pt x="0" y="174"/>
                        </a:cubicBezTo>
                        <a:cubicBezTo>
                          <a:pt x="0" y="174"/>
                          <a:pt x="6" y="288"/>
                          <a:pt x="145" y="312"/>
                        </a:cubicBezTo>
                        <a:lnTo>
                          <a:pt x="310" y="312"/>
                        </a:lnTo>
                        <a:close/>
                      </a:path>
                    </a:pathLst>
                  </a:custGeom>
                  <a:solidFill>
                    <a:srgbClr val="00C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grpSp>
            <p:grpSp>
              <p:nvGrpSpPr>
                <p:cNvPr id="88" name="Group 87">
                  <a:extLst>
                    <a:ext uri="{FF2B5EF4-FFF2-40B4-BE49-F238E27FC236}">
                      <a16:creationId xmlns:a16="http://schemas.microsoft.com/office/drawing/2014/main" id="{3F078222-5296-45A7-B433-067B0501C9A3}"/>
                    </a:ext>
                  </a:extLst>
                </p:cNvPr>
                <p:cNvGrpSpPr/>
                <p:nvPr/>
              </p:nvGrpSpPr>
              <p:grpSpPr>
                <a:xfrm>
                  <a:off x="10688717" y="2486276"/>
                  <a:ext cx="495353" cy="335275"/>
                  <a:chOff x="5963443" y="3431063"/>
                  <a:chExt cx="502444" cy="340074"/>
                </a:xfrm>
              </p:grpSpPr>
              <p:sp>
                <p:nvSpPr>
                  <p:cNvPr id="89" name="Graphic 31">
                    <a:extLst>
                      <a:ext uri="{FF2B5EF4-FFF2-40B4-BE49-F238E27FC236}">
                        <a16:creationId xmlns:a16="http://schemas.microsoft.com/office/drawing/2014/main" id="{310B5CD5-92CC-45DF-8CC2-D7389A877EAD}"/>
                      </a:ext>
                    </a:extLst>
                  </p:cNvPr>
                  <p:cNvSpPr/>
                  <p:nvPr/>
                </p:nvSpPr>
                <p:spPr>
                  <a:xfrm>
                    <a:off x="5963443" y="3431063"/>
                    <a:ext cx="495300" cy="123825"/>
                  </a:xfrm>
                  <a:custGeom>
                    <a:avLst/>
                    <a:gdLst>
                      <a:gd name="connsiteX0" fmla="*/ 11906 w 495300"/>
                      <a:gd name="connsiteY0" fmla="*/ 120491 h 123825"/>
                      <a:gd name="connsiteX1" fmla="*/ 488156 w 495300"/>
                      <a:gd name="connsiteY1" fmla="*/ 120491 h 123825"/>
                      <a:gd name="connsiteX2" fmla="*/ 383381 w 495300"/>
                      <a:gd name="connsiteY2" fmla="*/ 11906 h 123825"/>
                    </a:gdLst>
                    <a:ahLst/>
                    <a:cxnLst>
                      <a:cxn ang="0">
                        <a:pos x="connsiteX0" y="connsiteY0"/>
                      </a:cxn>
                      <a:cxn ang="0">
                        <a:pos x="connsiteX1" y="connsiteY1"/>
                      </a:cxn>
                      <a:cxn ang="0">
                        <a:pos x="connsiteX2" y="connsiteY2"/>
                      </a:cxn>
                    </a:cxnLst>
                    <a:rect l="l" t="t" r="r" b="b"/>
                    <a:pathLst>
                      <a:path w="495300" h="123825">
                        <a:moveTo>
                          <a:pt x="11906" y="120491"/>
                        </a:moveTo>
                        <a:lnTo>
                          <a:pt x="488156" y="120491"/>
                        </a:lnTo>
                        <a:lnTo>
                          <a:pt x="383381" y="11906"/>
                        </a:lnTo>
                      </a:path>
                    </a:pathLst>
                  </a:custGeom>
                  <a:noFill/>
                  <a:ln w="19050" cap="rnd">
                    <a:solidFill>
                      <a:schemeClr val="bg1"/>
                    </a:solidFill>
                    <a:prstDash val="solid"/>
                    <a:round/>
                  </a:ln>
                </p:spPr>
                <p:txBody>
                  <a:bodyPr rtlCol="0" anchor="ctr"/>
                  <a:lstStyle/>
                  <a:p>
                    <a:pPr defTabSz="932649"/>
                    <a:endParaRPr lang="en-US">
                      <a:solidFill>
                        <a:srgbClr val="3C3C41"/>
                      </a:solidFill>
                      <a:latin typeface="Segoe UI"/>
                    </a:endParaRPr>
                  </a:p>
                </p:txBody>
              </p:sp>
              <p:sp>
                <p:nvSpPr>
                  <p:cNvPr id="90" name="Graphic 31">
                    <a:extLst>
                      <a:ext uri="{FF2B5EF4-FFF2-40B4-BE49-F238E27FC236}">
                        <a16:creationId xmlns:a16="http://schemas.microsoft.com/office/drawing/2014/main" id="{983C58CE-0EBF-411D-ADF1-267C22BAB9BF}"/>
                      </a:ext>
                    </a:extLst>
                  </p:cNvPr>
                  <p:cNvSpPr/>
                  <p:nvPr/>
                </p:nvSpPr>
                <p:spPr>
                  <a:xfrm flipH="1" flipV="1">
                    <a:off x="5970587" y="3647312"/>
                    <a:ext cx="495300" cy="123825"/>
                  </a:xfrm>
                  <a:custGeom>
                    <a:avLst/>
                    <a:gdLst>
                      <a:gd name="connsiteX0" fmla="*/ 11906 w 495300"/>
                      <a:gd name="connsiteY0" fmla="*/ 120491 h 123825"/>
                      <a:gd name="connsiteX1" fmla="*/ 488156 w 495300"/>
                      <a:gd name="connsiteY1" fmla="*/ 120491 h 123825"/>
                      <a:gd name="connsiteX2" fmla="*/ 383381 w 495300"/>
                      <a:gd name="connsiteY2" fmla="*/ 11906 h 123825"/>
                    </a:gdLst>
                    <a:ahLst/>
                    <a:cxnLst>
                      <a:cxn ang="0">
                        <a:pos x="connsiteX0" y="connsiteY0"/>
                      </a:cxn>
                      <a:cxn ang="0">
                        <a:pos x="connsiteX1" y="connsiteY1"/>
                      </a:cxn>
                      <a:cxn ang="0">
                        <a:pos x="connsiteX2" y="connsiteY2"/>
                      </a:cxn>
                    </a:cxnLst>
                    <a:rect l="l" t="t" r="r" b="b"/>
                    <a:pathLst>
                      <a:path w="495300" h="123825">
                        <a:moveTo>
                          <a:pt x="11906" y="120491"/>
                        </a:moveTo>
                        <a:lnTo>
                          <a:pt x="488156" y="120491"/>
                        </a:lnTo>
                        <a:lnTo>
                          <a:pt x="383381" y="11906"/>
                        </a:lnTo>
                      </a:path>
                    </a:pathLst>
                  </a:custGeom>
                  <a:noFill/>
                  <a:ln w="19050" cap="rnd">
                    <a:solidFill>
                      <a:schemeClr val="bg1"/>
                    </a:solidFill>
                    <a:prstDash val="solid"/>
                    <a:round/>
                  </a:ln>
                </p:spPr>
                <p:txBody>
                  <a:bodyPr rtlCol="0" anchor="ctr"/>
                  <a:lstStyle/>
                  <a:p>
                    <a:pPr defTabSz="932649"/>
                    <a:endParaRPr lang="en-US">
                      <a:solidFill>
                        <a:srgbClr val="3C3C41"/>
                      </a:solidFill>
                      <a:latin typeface="Segoe UI"/>
                    </a:endParaRPr>
                  </a:p>
                </p:txBody>
              </p:sp>
            </p:grpSp>
          </p:grpSp>
        </p:grpSp>
      </p:grpSp>
      <p:sp>
        <p:nvSpPr>
          <p:cNvPr id="101" name="Text Box 10">
            <a:extLst>
              <a:ext uri="{FF2B5EF4-FFF2-40B4-BE49-F238E27FC236}">
                <a16:creationId xmlns:a16="http://schemas.microsoft.com/office/drawing/2014/main" id="{FF6C6403-1E2F-468A-80A8-5F72F66F373F}"/>
              </a:ext>
            </a:extLst>
          </p:cNvPr>
          <p:cNvSpPr txBox="1">
            <a:spLocks noChangeArrowheads="1"/>
          </p:cNvSpPr>
          <p:nvPr/>
        </p:nvSpPr>
        <p:spPr bwMode="auto">
          <a:xfrm>
            <a:off x="465078" y="6044603"/>
            <a:ext cx="1371425" cy="36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0" tIns="0" rIns="0" bIns="0" numCol="1" anchor="t" anchorCtr="0" compatLnSpc="1">
            <a:prstTxWarp prst="textNoShape">
              <a:avLst/>
            </a:prstTxWarp>
          </a:bodyPr>
          <a:lstStyle/>
          <a:p>
            <a:pPr algn="ctr" defTabSz="914309" eaLnBrk="0" fontAlgn="base" hangingPunct="0">
              <a:spcBef>
                <a:spcPct val="0"/>
              </a:spcBef>
              <a:spcAft>
                <a:spcPct val="0"/>
              </a:spcAft>
            </a:pPr>
            <a:r>
              <a:rPr lang="en-US" altLang="en-US" sz="1000">
                <a:gradFill>
                  <a:gsLst>
                    <a:gs pos="50000">
                      <a:srgbClr val="75757A"/>
                    </a:gs>
                    <a:gs pos="100000">
                      <a:srgbClr val="75757A"/>
                    </a:gs>
                  </a:gsLst>
                  <a:lin ang="0" scaled="1"/>
                </a:gradFill>
                <a:latin typeface="Segoe UI Semibold"/>
              </a:rPr>
              <a:t>ORDER</a:t>
            </a:r>
          </a:p>
        </p:txBody>
      </p:sp>
      <p:sp>
        <p:nvSpPr>
          <p:cNvPr id="102" name="Text Box 11">
            <a:extLst>
              <a:ext uri="{FF2B5EF4-FFF2-40B4-BE49-F238E27FC236}">
                <a16:creationId xmlns:a16="http://schemas.microsoft.com/office/drawing/2014/main" id="{55BBEE8F-BB2D-41D6-A9EF-A8023D461D3E}"/>
              </a:ext>
            </a:extLst>
          </p:cNvPr>
          <p:cNvSpPr txBox="1">
            <a:spLocks noChangeArrowheads="1"/>
          </p:cNvSpPr>
          <p:nvPr/>
        </p:nvSpPr>
        <p:spPr bwMode="auto">
          <a:xfrm>
            <a:off x="3210493" y="6044603"/>
            <a:ext cx="1371425" cy="36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0" tIns="0" rIns="0" bIns="0" numCol="1" anchor="t" anchorCtr="0" compatLnSpc="1">
            <a:prstTxWarp prst="textNoShape">
              <a:avLst/>
            </a:prstTxWarp>
          </a:bodyPr>
          <a:lstStyle/>
          <a:p>
            <a:pPr algn="ctr" defTabSz="914309" eaLnBrk="0" fontAlgn="base" hangingPunct="0">
              <a:spcBef>
                <a:spcPct val="0"/>
              </a:spcBef>
              <a:spcAft>
                <a:spcPct val="0"/>
              </a:spcAft>
            </a:pPr>
            <a:r>
              <a:rPr lang="en-US" altLang="en-US" sz="1000">
                <a:gradFill>
                  <a:gsLst>
                    <a:gs pos="50000">
                      <a:srgbClr val="75757A"/>
                    </a:gs>
                    <a:gs pos="100000">
                      <a:srgbClr val="75757A"/>
                    </a:gs>
                  </a:gsLst>
                  <a:lin ang="0" scaled="1"/>
                </a:gradFill>
                <a:latin typeface="Segoe UI Semibold"/>
              </a:rPr>
              <a:t>FILL</a:t>
            </a:r>
          </a:p>
        </p:txBody>
      </p:sp>
      <p:sp>
        <p:nvSpPr>
          <p:cNvPr id="103" name="Text Box 12">
            <a:extLst>
              <a:ext uri="{FF2B5EF4-FFF2-40B4-BE49-F238E27FC236}">
                <a16:creationId xmlns:a16="http://schemas.microsoft.com/office/drawing/2014/main" id="{E6816A20-99B6-45D6-ADF1-6DA3B10056FE}"/>
              </a:ext>
            </a:extLst>
          </p:cNvPr>
          <p:cNvSpPr txBox="1">
            <a:spLocks noChangeArrowheads="1"/>
          </p:cNvSpPr>
          <p:nvPr/>
        </p:nvSpPr>
        <p:spPr bwMode="auto">
          <a:xfrm>
            <a:off x="5955905" y="6044603"/>
            <a:ext cx="1371425" cy="36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0" tIns="0" rIns="0" bIns="0" numCol="1" anchor="t" anchorCtr="0" compatLnSpc="1">
            <a:prstTxWarp prst="textNoShape">
              <a:avLst/>
            </a:prstTxWarp>
          </a:bodyPr>
          <a:lstStyle/>
          <a:p>
            <a:pPr algn="ctr" defTabSz="914309" eaLnBrk="0" fontAlgn="base" hangingPunct="0">
              <a:spcBef>
                <a:spcPct val="0"/>
              </a:spcBef>
              <a:spcAft>
                <a:spcPct val="0"/>
              </a:spcAft>
            </a:pPr>
            <a:r>
              <a:rPr lang="en-US" altLang="en-US" sz="1000">
                <a:gradFill>
                  <a:gsLst>
                    <a:gs pos="50000">
                      <a:srgbClr val="75757A"/>
                    </a:gs>
                    <a:gs pos="100000">
                      <a:srgbClr val="75757A"/>
                    </a:gs>
                  </a:gsLst>
                  <a:lin ang="0" scaled="1"/>
                </a:gradFill>
                <a:latin typeface="Segoe UI Semibold"/>
              </a:rPr>
              <a:t>UPLOAD</a:t>
            </a:r>
          </a:p>
        </p:txBody>
      </p:sp>
      <p:sp>
        <p:nvSpPr>
          <p:cNvPr id="104" name="Text Box 15">
            <a:extLst>
              <a:ext uri="{FF2B5EF4-FFF2-40B4-BE49-F238E27FC236}">
                <a16:creationId xmlns:a16="http://schemas.microsoft.com/office/drawing/2014/main" id="{86752E81-5913-4A4E-8E65-0C39E1F0B6B8}"/>
              </a:ext>
            </a:extLst>
          </p:cNvPr>
          <p:cNvSpPr txBox="1">
            <a:spLocks noChangeArrowheads="1"/>
          </p:cNvSpPr>
          <p:nvPr/>
        </p:nvSpPr>
        <p:spPr bwMode="auto">
          <a:xfrm>
            <a:off x="1837786" y="6044603"/>
            <a:ext cx="1371425" cy="36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0" tIns="0" rIns="0" bIns="0" numCol="1" anchor="t" anchorCtr="0" compatLnSpc="1">
            <a:prstTxWarp prst="textNoShape">
              <a:avLst/>
            </a:prstTxWarp>
          </a:bodyPr>
          <a:lstStyle/>
          <a:p>
            <a:pPr algn="ctr" defTabSz="914309" eaLnBrk="0" fontAlgn="base" hangingPunct="0">
              <a:spcBef>
                <a:spcPct val="0"/>
              </a:spcBef>
              <a:spcAft>
                <a:spcPct val="0"/>
              </a:spcAft>
            </a:pPr>
            <a:r>
              <a:rPr lang="en-US" altLang="en-US" sz="1000">
                <a:gradFill>
                  <a:gsLst>
                    <a:gs pos="50000">
                      <a:srgbClr val="75757A"/>
                    </a:gs>
                    <a:gs pos="100000">
                      <a:srgbClr val="75757A"/>
                    </a:gs>
                  </a:gsLst>
                  <a:lin ang="0" scaled="1"/>
                </a:gradFill>
                <a:latin typeface="Segoe UI Semibold"/>
              </a:rPr>
              <a:t>SEND </a:t>
            </a:r>
          </a:p>
        </p:txBody>
      </p:sp>
      <p:sp>
        <p:nvSpPr>
          <p:cNvPr id="105" name="Text Box 16">
            <a:extLst>
              <a:ext uri="{FF2B5EF4-FFF2-40B4-BE49-F238E27FC236}">
                <a16:creationId xmlns:a16="http://schemas.microsoft.com/office/drawing/2014/main" id="{48CF7BF0-8B07-487F-84C5-95E73DF9BD3B}"/>
              </a:ext>
            </a:extLst>
          </p:cNvPr>
          <p:cNvSpPr txBox="1">
            <a:spLocks noChangeArrowheads="1"/>
          </p:cNvSpPr>
          <p:nvPr/>
        </p:nvSpPr>
        <p:spPr bwMode="auto">
          <a:xfrm>
            <a:off x="4583200" y="6044603"/>
            <a:ext cx="1371425" cy="36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0" tIns="0" rIns="0" bIns="0" numCol="1" anchor="t" anchorCtr="0" compatLnSpc="1">
            <a:prstTxWarp prst="textNoShape">
              <a:avLst/>
            </a:prstTxWarp>
          </a:bodyPr>
          <a:lstStyle/>
          <a:p>
            <a:pPr algn="ctr" defTabSz="914309" eaLnBrk="0" fontAlgn="base" hangingPunct="0">
              <a:spcBef>
                <a:spcPct val="0"/>
              </a:spcBef>
              <a:spcAft>
                <a:spcPct val="0"/>
              </a:spcAft>
            </a:pPr>
            <a:r>
              <a:rPr lang="en-US" altLang="en-US" sz="1000">
                <a:gradFill>
                  <a:gsLst>
                    <a:gs pos="50000">
                      <a:srgbClr val="75757A"/>
                    </a:gs>
                    <a:gs pos="100000">
                      <a:srgbClr val="75757A"/>
                    </a:gs>
                  </a:gsLst>
                  <a:lin ang="0" scaled="1"/>
                </a:gradFill>
                <a:latin typeface="Segoe UI Semibold"/>
              </a:rPr>
              <a:t>RETURN</a:t>
            </a:r>
          </a:p>
        </p:txBody>
      </p:sp>
      <p:sp>
        <p:nvSpPr>
          <p:cNvPr id="106" name="Text Box 10">
            <a:extLst>
              <a:ext uri="{FF2B5EF4-FFF2-40B4-BE49-F238E27FC236}">
                <a16:creationId xmlns:a16="http://schemas.microsoft.com/office/drawing/2014/main" id="{0A43079E-12F8-4FA9-8BF4-B23CAD2DD5DB}"/>
              </a:ext>
            </a:extLst>
          </p:cNvPr>
          <p:cNvSpPr txBox="1">
            <a:spLocks noChangeArrowheads="1"/>
          </p:cNvSpPr>
          <p:nvPr/>
        </p:nvSpPr>
        <p:spPr bwMode="auto">
          <a:xfrm>
            <a:off x="7476488" y="6044603"/>
            <a:ext cx="1097140" cy="2769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0" tIns="0" rIns="0" bIns="0" numCol="1" anchor="t" anchorCtr="0" compatLnSpc="1">
            <a:prstTxWarp prst="textNoShape">
              <a:avLst/>
            </a:prstTxWarp>
          </a:bodyPr>
          <a:lstStyle>
            <a:defPPr>
              <a:defRPr lang="en-US"/>
            </a:defPPr>
            <a:lvl1pPr marR="0" lvl="0" indent="0" algn="ctr" defTabSz="914400" eaLnBrk="0" fontAlgn="base" hangingPunct="0">
              <a:lnSpc>
                <a:spcPct val="100000"/>
              </a:lnSpc>
              <a:spcBef>
                <a:spcPct val="0"/>
              </a:spcBef>
              <a:spcAft>
                <a:spcPct val="0"/>
              </a:spcAft>
              <a:buClrTx/>
              <a:buSzTx/>
              <a:buFontTx/>
              <a:buNone/>
              <a:tabLst/>
              <a:defRPr kumimoji="0" sz="1400" b="0" i="0" u="none" strike="noStrike" cap="none" normalizeH="0" baseline="0">
                <a:ln>
                  <a:noFill/>
                </a:ln>
                <a:gradFill>
                  <a:gsLst>
                    <a:gs pos="50000">
                      <a:schemeClr val="accent2"/>
                    </a:gs>
                    <a:gs pos="100000">
                      <a:schemeClr val="accent2"/>
                    </a:gs>
                  </a:gsLst>
                  <a:lin ang="0" scaled="1"/>
                </a:gradFill>
                <a:effectLst/>
                <a:latin typeface="+mj-lt"/>
              </a:defRPr>
            </a:lvl1pPr>
          </a:lstStyle>
          <a:p>
            <a:pPr defTabSz="914309"/>
            <a:r>
              <a:rPr lang="en-US" altLang="en-US" sz="1000">
                <a:gradFill>
                  <a:gsLst>
                    <a:gs pos="50000">
                      <a:srgbClr val="005A9E"/>
                    </a:gs>
                    <a:gs pos="100000">
                      <a:srgbClr val="005A9E"/>
                    </a:gs>
                  </a:gsLst>
                  <a:lin ang="0" scaled="1"/>
                </a:gradFill>
                <a:latin typeface="Segoe UI Semibold"/>
              </a:rPr>
              <a:t>CLOUD TO EDGE</a:t>
            </a:r>
          </a:p>
        </p:txBody>
      </p:sp>
      <p:sp>
        <p:nvSpPr>
          <p:cNvPr id="107" name="Arrow: Chevron 106">
            <a:extLst>
              <a:ext uri="{FF2B5EF4-FFF2-40B4-BE49-F238E27FC236}">
                <a16:creationId xmlns:a16="http://schemas.microsoft.com/office/drawing/2014/main" id="{8CC2001B-E035-4AD0-AB70-7A645437D0CB}"/>
              </a:ext>
            </a:extLst>
          </p:cNvPr>
          <p:cNvSpPr/>
          <p:nvPr/>
        </p:nvSpPr>
        <p:spPr bwMode="auto">
          <a:xfrm>
            <a:off x="1745622" y="5441938"/>
            <a:ext cx="183046" cy="344443"/>
          </a:xfrm>
          <a:prstGeom prst="chevron">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solidFill>
                <a:srgbClr val="0070C0"/>
              </a:solidFill>
              <a:latin typeface="Segoe UI"/>
              <a:ea typeface="Segoe UI" pitchFamily="34" charset="0"/>
              <a:cs typeface="Segoe UI" pitchFamily="34" charset="0"/>
            </a:endParaRPr>
          </a:p>
        </p:txBody>
      </p:sp>
      <p:sp>
        <p:nvSpPr>
          <p:cNvPr id="108" name="Arrow: Chevron 107">
            <a:extLst>
              <a:ext uri="{FF2B5EF4-FFF2-40B4-BE49-F238E27FC236}">
                <a16:creationId xmlns:a16="http://schemas.microsoft.com/office/drawing/2014/main" id="{6DD2BB93-3355-4FFC-AAC5-2E5CC12B383D}"/>
              </a:ext>
            </a:extLst>
          </p:cNvPr>
          <p:cNvSpPr/>
          <p:nvPr/>
        </p:nvSpPr>
        <p:spPr bwMode="auto">
          <a:xfrm>
            <a:off x="3118329" y="5441938"/>
            <a:ext cx="183046" cy="344443"/>
          </a:xfrm>
          <a:prstGeom prst="chevron">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solidFill>
                <a:srgbClr val="0070C0"/>
              </a:solidFill>
              <a:latin typeface="Segoe UI"/>
              <a:cs typeface="Segoe UI" pitchFamily="34" charset="0"/>
            </a:endParaRPr>
          </a:p>
        </p:txBody>
      </p:sp>
      <p:sp>
        <p:nvSpPr>
          <p:cNvPr id="109" name="Arrow: Chevron 108">
            <a:extLst>
              <a:ext uri="{FF2B5EF4-FFF2-40B4-BE49-F238E27FC236}">
                <a16:creationId xmlns:a16="http://schemas.microsoft.com/office/drawing/2014/main" id="{31ABF0A1-71E9-4A6C-8C8F-79C64B0DD46F}"/>
              </a:ext>
            </a:extLst>
          </p:cNvPr>
          <p:cNvSpPr/>
          <p:nvPr/>
        </p:nvSpPr>
        <p:spPr bwMode="auto">
          <a:xfrm>
            <a:off x="4491036" y="5441938"/>
            <a:ext cx="183046" cy="344443"/>
          </a:xfrm>
          <a:prstGeom prst="chevron">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solidFill>
                <a:srgbClr val="0070C0"/>
              </a:solidFill>
              <a:latin typeface="Segoe UI"/>
              <a:cs typeface="Segoe UI" pitchFamily="34" charset="0"/>
            </a:endParaRPr>
          </a:p>
        </p:txBody>
      </p:sp>
      <p:sp>
        <p:nvSpPr>
          <p:cNvPr id="110" name="Arrow: Chevron 109">
            <a:extLst>
              <a:ext uri="{FF2B5EF4-FFF2-40B4-BE49-F238E27FC236}">
                <a16:creationId xmlns:a16="http://schemas.microsoft.com/office/drawing/2014/main" id="{2CA5F874-5DCC-4B16-95AD-9F3EEEF0BABF}"/>
              </a:ext>
            </a:extLst>
          </p:cNvPr>
          <p:cNvSpPr/>
          <p:nvPr/>
        </p:nvSpPr>
        <p:spPr bwMode="auto">
          <a:xfrm>
            <a:off x="5863742" y="5441938"/>
            <a:ext cx="183046" cy="344443"/>
          </a:xfrm>
          <a:prstGeom prst="chevron">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solidFill>
                <a:srgbClr val="0070C0"/>
              </a:solidFill>
              <a:latin typeface="Segoe UI"/>
              <a:ea typeface="Segoe UI" pitchFamily="34" charset="0"/>
              <a:cs typeface="Segoe UI" pitchFamily="34" charset="0"/>
            </a:endParaRPr>
          </a:p>
        </p:txBody>
      </p:sp>
      <p:grpSp>
        <p:nvGrpSpPr>
          <p:cNvPr id="136" name="Group 135">
            <a:extLst>
              <a:ext uri="{FF2B5EF4-FFF2-40B4-BE49-F238E27FC236}">
                <a16:creationId xmlns:a16="http://schemas.microsoft.com/office/drawing/2014/main" id="{46B0AF16-66C4-4063-B902-3C32C23D5DEC}"/>
              </a:ext>
            </a:extLst>
          </p:cNvPr>
          <p:cNvGrpSpPr/>
          <p:nvPr/>
        </p:nvGrpSpPr>
        <p:grpSpPr>
          <a:xfrm>
            <a:off x="7661429" y="5247415"/>
            <a:ext cx="727260" cy="733488"/>
            <a:chOff x="7685342" y="5247638"/>
            <a:chExt cx="727353" cy="733582"/>
          </a:xfrm>
        </p:grpSpPr>
        <p:sp>
          <p:nvSpPr>
            <p:cNvPr id="116" name="Oval 115">
              <a:extLst>
                <a:ext uri="{FF2B5EF4-FFF2-40B4-BE49-F238E27FC236}">
                  <a16:creationId xmlns:a16="http://schemas.microsoft.com/office/drawing/2014/main" id="{A74FDAF5-4C8E-45A7-88CE-BE38E06CB286}"/>
                </a:ext>
              </a:extLst>
            </p:cNvPr>
            <p:cNvSpPr/>
            <p:nvPr/>
          </p:nvSpPr>
          <p:spPr>
            <a:xfrm>
              <a:off x="7685342" y="5247638"/>
              <a:ext cx="727353" cy="733582"/>
            </a:xfrm>
            <a:prstGeom prst="ellipse">
              <a:avLst/>
            </a:prstGeom>
            <a:solidFill>
              <a:srgbClr val="005A9E"/>
            </a:solidFill>
            <a:ln w="12700" cap="flat" cmpd="sng" algn="ctr">
              <a:noFill/>
              <a:prstDash val="solid"/>
              <a:miter lim="800000"/>
            </a:ln>
            <a:effectLst/>
          </p:spPr>
          <p:txBody>
            <a:bodyPr rot="0" spcFirstLastPara="0" vert="horz" wrap="square" lIns="91428" tIns="45714" rIns="91428" bIns="45714" numCol="1" spcCol="0" rtlCol="0" fromWordArt="0" anchor="ctr" anchorCtr="0" forceAA="0" compatLnSpc="1">
              <a:prstTxWarp prst="textNoShape">
                <a:avLst/>
              </a:prstTxWarp>
              <a:noAutofit/>
            </a:bodyPr>
            <a:lstStyle/>
            <a:p>
              <a:pPr defTabSz="914309">
                <a:defRPr/>
              </a:pPr>
              <a:endParaRPr lang="en-US" kern="0">
                <a:solidFill>
                  <a:sysClr val="windowText" lastClr="000000"/>
                </a:solidFill>
                <a:latin typeface="Segoe UI"/>
              </a:endParaRPr>
            </a:p>
          </p:txBody>
        </p:sp>
        <p:sp>
          <p:nvSpPr>
            <p:cNvPr id="120" name="arrow_3" title="Icon of an arrow pointing down at a line">
              <a:extLst>
                <a:ext uri="{FF2B5EF4-FFF2-40B4-BE49-F238E27FC236}">
                  <a16:creationId xmlns:a16="http://schemas.microsoft.com/office/drawing/2014/main" id="{97B963E1-5490-42B1-8130-F2955A571AA9}"/>
                </a:ext>
              </a:extLst>
            </p:cNvPr>
            <p:cNvSpPr>
              <a:spLocks noChangeAspect="1" noEditPoints="1"/>
            </p:cNvSpPr>
            <p:nvPr/>
          </p:nvSpPr>
          <p:spPr bwMode="auto">
            <a:xfrm>
              <a:off x="7942830" y="5431549"/>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bg1"/>
              </a:solidFill>
              <a:prstDash val="solid"/>
              <a:miter lim="800000"/>
              <a:headEnd/>
              <a:tailEnd/>
            </a:ln>
          </p:spPr>
          <p:txBody>
            <a:bodyPr vert="horz" wrap="square" lIns="91428" tIns="45714" rIns="91428" bIns="45714" numCol="1" anchor="t" anchorCtr="0" compatLnSpc="1">
              <a:prstTxWarp prst="textNoShape">
                <a:avLst/>
              </a:prstTxWarp>
            </a:bodyPr>
            <a:lstStyle/>
            <a:p>
              <a:pPr defTabSz="932649"/>
              <a:endParaRPr lang="en-US" sz="900">
                <a:gradFill>
                  <a:gsLst>
                    <a:gs pos="0">
                      <a:srgbClr val="505050"/>
                    </a:gs>
                    <a:gs pos="100000">
                      <a:srgbClr val="505050"/>
                    </a:gs>
                  </a:gsLst>
                  <a:lin ang="5400000" scaled="1"/>
                </a:gradFill>
                <a:latin typeface="Segoe UI"/>
              </a:endParaRPr>
            </a:p>
          </p:txBody>
        </p:sp>
      </p:grpSp>
      <p:grpSp>
        <p:nvGrpSpPr>
          <p:cNvPr id="137" name="Group 136">
            <a:extLst>
              <a:ext uri="{FF2B5EF4-FFF2-40B4-BE49-F238E27FC236}">
                <a16:creationId xmlns:a16="http://schemas.microsoft.com/office/drawing/2014/main" id="{5783A6D6-771F-4057-829A-96C2C42F204E}"/>
              </a:ext>
            </a:extLst>
          </p:cNvPr>
          <p:cNvGrpSpPr/>
          <p:nvPr/>
        </p:nvGrpSpPr>
        <p:grpSpPr>
          <a:xfrm>
            <a:off x="8802485" y="5247415"/>
            <a:ext cx="727260" cy="733488"/>
            <a:chOff x="8813834" y="5247638"/>
            <a:chExt cx="727353" cy="733582"/>
          </a:xfrm>
        </p:grpSpPr>
        <p:sp>
          <p:nvSpPr>
            <p:cNvPr id="117" name="Oval 116">
              <a:extLst>
                <a:ext uri="{FF2B5EF4-FFF2-40B4-BE49-F238E27FC236}">
                  <a16:creationId xmlns:a16="http://schemas.microsoft.com/office/drawing/2014/main" id="{21497752-645F-4CD3-AD2E-6AE96F3E7A96}"/>
                </a:ext>
              </a:extLst>
            </p:cNvPr>
            <p:cNvSpPr/>
            <p:nvPr/>
          </p:nvSpPr>
          <p:spPr>
            <a:xfrm>
              <a:off x="8813834" y="5247638"/>
              <a:ext cx="727353" cy="733582"/>
            </a:xfrm>
            <a:prstGeom prst="ellipse">
              <a:avLst/>
            </a:prstGeom>
            <a:solidFill>
              <a:srgbClr val="005A9E"/>
            </a:solidFill>
            <a:ln w="12700" cap="flat" cmpd="sng" algn="ctr">
              <a:noFill/>
              <a:prstDash val="solid"/>
              <a:miter lim="800000"/>
            </a:ln>
            <a:effectLst/>
          </p:spPr>
          <p:txBody>
            <a:bodyPr rot="0" spcFirstLastPara="0" vert="horz" wrap="square" lIns="91428" tIns="45714" rIns="91428" bIns="45714" numCol="1" spcCol="0" rtlCol="0" fromWordArt="0" anchor="ctr" anchorCtr="0" forceAA="0" compatLnSpc="1">
              <a:prstTxWarp prst="textNoShape">
                <a:avLst/>
              </a:prstTxWarp>
              <a:noAutofit/>
            </a:bodyPr>
            <a:lstStyle/>
            <a:p>
              <a:pPr defTabSz="914309">
                <a:defRPr/>
              </a:pPr>
              <a:endParaRPr lang="en-US" kern="0">
                <a:solidFill>
                  <a:sysClr val="windowText" lastClr="000000"/>
                </a:solidFill>
                <a:latin typeface="Segoe UI"/>
              </a:endParaRPr>
            </a:p>
          </p:txBody>
        </p:sp>
        <p:sp>
          <p:nvSpPr>
            <p:cNvPr id="121" name="arrow_3" title="Icon of an arrow pointing down at a line">
              <a:extLst>
                <a:ext uri="{FF2B5EF4-FFF2-40B4-BE49-F238E27FC236}">
                  <a16:creationId xmlns:a16="http://schemas.microsoft.com/office/drawing/2014/main" id="{DC4B0049-6B8D-452F-9AA8-FE6969119657}"/>
                </a:ext>
              </a:extLst>
            </p:cNvPr>
            <p:cNvSpPr>
              <a:spLocks noChangeAspect="1" noEditPoints="1"/>
            </p:cNvSpPr>
            <p:nvPr/>
          </p:nvSpPr>
          <p:spPr bwMode="auto">
            <a:xfrm rot="10800000">
              <a:off x="9071322" y="5431549"/>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bg1"/>
              </a:solidFill>
              <a:prstDash val="solid"/>
              <a:miter lim="800000"/>
              <a:headEnd/>
              <a:tailEnd/>
            </a:ln>
          </p:spPr>
          <p:txBody>
            <a:bodyPr vert="horz" wrap="square" lIns="91428" tIns="45714" rIns="91428" bIns="45714" numCol="1" anchor="t" anchorCtr="0" compatLnSpc="1">
              <a:prstTxWarp prst="textNoShape">
                <a:avLst/>
              </a:prstTxWarp>
            </a:bodyPr>
            <a:lstStyle/>
            <a:p>
              <a:pPr defTabSz="932649"/>
              <a:endParaRPr lang="en-US" sz="900">
                <a:gradFill>
                  <a:gsLst>
                    <a:gs pos="0">
                      <a:srgbClr val="505050"/>
                    </a:gs>
                    <a:gs pos="100000">
                      <a:srgbClr val="505050"/>
                    </a:gs>
                  </a:gsLst>
                  <a:lin ang="5400000" scaled="1"/>
                </a:gradFill>
                <a:latin typeface="Segoe UI"/>
              </a:endParaRPr>
            </a:p>
          </p:txBody>
        </p:sp>
      </p:grpSp>
      <p:grpSp>
        <p:nvGrpSpPr>
          <p:cNvPr id="139" name="Group 138">
            <a:extLst>
              <a:ext uri="{FF2B5EF4-FFF2-40B4-BE49-F238E27FC236}">
                <a16:creationId xmlns:a16="http://schemas.microsoft.com/office/drawing/2014/main" id="{D3345DCB-220A-41EE-A3A9-F5F0818563AF}"/>
              </a:ext>
            </a:extLst>
          </p:cNvPr>
          <p:cNvGrpSpPr/>
          <p:nvPr/>
        </p:nvGrpSpPr>
        <p:grpSpPr>
          <a:xfrm>
            <a:off x="11084595" y="5247415"/>
            <a:ext cx="727260" cy="733488"/>
            <a:chOff x="11259085" y="5247638"/>
            <a:chExt cx="727353" cy="733582"/>
          </a:xfrm>
        </p:grpSpPr>
        <p:sp>
          <p:nvSpPr>
            <p:cNvPr id="119" name="Oval 118">
              <a:extLst>
                <a:ext uri="{FF2B5EF4-FFF2-40B4-BE49-F238E27FC236}">
                  <a16:creationId xmlns:a16="http://schemas.microsoft.com/office/drawing/2014/main" id="{856F63CC-00F7-4DB4-8092-8F70A9C7F064}"/>
                </a:ext>
              </a:extLst>
            </p:cNvPr>
            <p:cNvSpPr/>
            <p:nvPr/>
          </p:nvSpPr>
          <p:spPr>
            <a:xfrm>
              <a:off x="11259085" y="5247638"/>
              <a:ext cx="727353" cy="733582"/>
            </a:xfrm>
            <a:prstGeom prst="ellipse">
              <a:avLst/>
            </a:prstGeom>
            <a:solidFill>
              <a:srgbClr val="005A9E"/>
            </a:solidFill>
            <a:ln w="12700" cap="flat" cmpd="sng" algn="ctr">
              <a:noFill/>
              <a:prstDash val="solid"/>
              <a:miter lim="800000"/>
            </a:ln>
            <a:effectLst/>
          </p:spPr>
          <p:txBody>
            <a:bodyPr rot="0" spcFirstLastPara="0" vert="horz" wrap="square" lIns="91428" tIns="45714" rIns="91428" bIns="45714" numCol="1" spcCol="0" rtlCol="0" fromWordArt="0" anchor="ctr" anchorCtr="0" forceAA="0" compatLnSpc="1">
              <a:prstTxWarp prst="textNoShape">
                <a:avLst/>
              </a:prstTxWarp>
              <a:noAutofit/>
            </a:bodyPr>
            <a:lstStyle/>
            <a:p>
              <a:pPr defTabSz="914309">
                <a:defRPr/>
              </a:pPr>
              <a:endParaRPr lang="en-US" kern="0">
                <a:solidFill>
                  <a:sysClr val="windowText" lastClr="000000"/>
                </a:solidFill>
                <a:latin typeface="Segoe UI"/>
              </a:endParaRPr>
            </a:p>
          </p:txBody>
        </p:sp>
        <p:sp>
          <p:nvSpPr>
            <p:cNvPr id="122" name="brain_2" title="Icon of a brain with circles and connection lines inside">
              <a:extLst>
                <a:ext uri="{FF2B5EF4-FFF2-40B4-BE49-F238E27FC236}">
                  <a16:creationId xmlns:a16="http://schemas.microsoft.com/office/drawing/2014/main" id="{62193C89-4604-41D9-A02C-FED961BEC8AC}"/>
                </a:ext>
              </a:extLst>
            </p:cNvPr>
            <p:cNvSpPr>
              <a:spLocks noChangeAspect="1" noEditPoints="1"/>
            </p:cNvSpPr>
            <p:nvPr/>
          </p:nvSpPr>
          <p:spPr bwMode="auto">
            <a:xfrm>
              <a:off x="11350022" y="5431549"/>
              <a:ext cx="545479" cy="36576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32649"/>
              <a:endParaRPr lang="en-US">
                <a:gradFill>
                  <a:gsLst>
                    <a:gs pos="0">
                      <a:srgbClr val="505050"/>
                    </a:gs>
                    <a:gs pos="100000">
                      <a:srgbClr val="505050"/>
                    </a:gs>
                  </a:gsLst>
                </a:gradFill>
                <a:latin typeface="Segoe UI"/>
              </a:endParaRPr>
            </a:p>
          </p:txBody>
        </p:sp>
      </p:grpSp>
      <p:grpSp>
        <p:nvGrpSpPr>
          <p:cNvPr id="138" name="Group 137">
            <a:extLst>
              <a:ext uri="{FF2B5EF4-FFF2-40B4-BE49-F238E27FC236}">
                <a16:creationId xmlns:a16="http://schemas.microsoft.com/office/drawing/2014/main" id="{ACE30B7C-0CA7-42BD-9A95-CFD22FA7F786}"/>
              </a:ext>
            </a:extLst>
          </p:cNvPr>
          <p:cNvGrpSpPr/>
          <p:nvPr/>
        </p:nvGrpSpPr>
        <p:grpSpPr>
          <a:xfrm>
            <a:off x="9943540" y="5247415"/>
            <a:ext cx="727260" cy="733488"/>
            <a:chOff x="10093762" y="5247638"/>
            <a:chExt cx="727353" cy="733582"/>
          </a:xfrm>
        </p:grpSpPr>
        <p:sp>
          <p:nvSpPr>
            <p:cNvPr id="118" name="Oval 117">
              <a:extLst>
                <a:ext uri="{FF2B5EF4-FFF2-40B4-BE49-F238E27FC236}">
                  <a16:creationId xmlns:a16="http://schemas.microsoft.com/office/drawing/2014/main" id="{6AA49619-6BA8-4719-B53B-B29A10FE574C}"/>
                </a:ext>
              </a:extLst>
            </p:cNvPr>
            <p:cNvSpPr/>
            <p:nvPr/>
          </p:nvSpPr>
          <p:spPr>
            <a:xfrm>
              <a:off x="10093762" y="5247638"/>
              <a:ext cx="727353" cy="733582"/>
            </a:xfrm>
            <a:prstGeom prst="ellipse">
              <a:avLst/>
            </a:prstGeom>
            <a:solidFill>
              <a:srgbClr val="005A9E"/>
            </a:solidFill>
            <a:ln w="12700" cap="flat" cmpd="sng" algn="ctr">
              <a:noFill/>
              <a:prstDash val="solid"/>
              <a:miter lim="800000"/>
            </a:ln>
            <a:effectLst/>
          </p:spPr>
          <p:txBody>
            <a:bodyPr rot="0" spcFirstLastPara="0" vert="horz" wrap="square" lIns="91428" tIns="45714" rIns="91428" bIns="45714" numCol="1" spcCol="0" rtlCol="0" fromWordArt="0" anchor="ctr" anchorCtr="0" forceAA="0" compatLnSpc="1">
              <a:prstTxWarp prst="textNoShape">
                <a:avLst/>
              </a:prstTxWarp>
              <a:noAutofit/>
            </a:bodyPr>
            <a:lstStyle/>
            <a:p>
              <a:pPr defTabSz="914309">
                <a:defRPr/>
              </a:pPr>
              <a:endParaRPr lang="en-US" kern="0">
                <a:solidFill>
                  <a:sysClr val="windowText" lastClr="000000"/>
                </a:solidFill>
                <a:latin typeface="Segoe UI"/>
              </a:endParaRPr>
            </a:p>
          </p:txBody>
        </p:sp>
        <p:sp>
          <p:nvSpPr>
            <p:cNvPr id="123" name="Processing_E9F5" title="Icon of two interlocked gears">
              <a:extLst>
                <a:ext uri="{FF2B5EF4-FFF2-40B4-BE49-F238E27FC236}">
                  <a16:creationId xmlns:a16="http://schemas.microsoft.com/office/drawing/2014/main" id="{327629DD-3D37-4A2C-9501-249D68DA3451}"/>
                </a:ext>
              </a:extLst>
            </p:cNvPr>
            <p:cNvSpPr>
              <a:spLocks noChangeAspect="1" noEditPoints="1"/>
            </p:cNvSpPr>
            <p:nvPr/>
          </p:nvSpPr>
          <p:spPr bwMode="auto">
            <a:xfrm>
              <a:off x="10247457" y="5431549"/>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32649"/>
              <a:endParaRPr lang="en-US">
                <a:solidFill>
                  <a:srgbClr val="3C3C41"/>
                </a:solidFill>
                <a:latin typeface="Segoe UI"/>
              </a:endParaRPr>
            </a:p>
          </p:txBody>
        </p:sp>
      </p:grpSp>
      <p:sp>
        <p:nvSpPr>
          <p:cNvPr id="124" name="Text Box 10">
            <a:extLst>
              <a:ext uri="{FF2B5EF4-FFF2-40B4-BE49-F238E27FC236}">
                <a16:creationId xmlns:a16="http://schemas.microsoft.com/office/drawing/2014/main" id="{38DF81CA-693D-4E4C-AAF5-4689059D2446}"/>
              </a:ext>
            </a:extLst>
          </p:cNvPr>
          <p:cNvSpPr txBox="1">
            <a:spLocks noChangeArrowheads="1"/>
          </p:cNvSpPr>
          <p:nvPr/>
        </p:nvSpPr>
        <p:spPr bwMode="auto">
          <a:xfrm>
            <a:off x="8617544" y="6044603"/>
            <a:ext cx="1097140" cy="2899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0" tIns="0" rIns="0" bIns="0" numCol="1" anchor="t" anchorCtr="0" compatLnSpc="1">
            <a:prstTxWarp prst="textNoShape">
              <a:avLst/>
            </a:prstTxWarp>
          </a:bodyPr>
          <a:lstStyle>
            <a:defPPr>
              <a:defRPr lang="en-US"/>
            </a:defPPr>
            <a:lvl1pPr marR="0" lvl="0" indent="0" algn="ctr" defTabSz="914400" eaLnBrk="0" fontAlgn="base" hangingPunct="0">
              <a:lnSpc>
                <a:spcPct val="100000"/>
              </a:lnSpc>
              <a:spcBef>
                <a:spcPct val="0"/>
              </a:spcBef>
              <a:spcAft>
                <a:spcPct val="0"/>
              </a:spcAft>
              <a:buClrTx/>
              <a:buSzTx/>
              <a:buFontTx/>
              <a:buNone/>
              <a:tabLst/>
              <a:defRPr kumimoji="0" sz="1400" b="0" i="0" u="none" strike="noStrike" cap="none" normalizeH="0" baseline="0">
                <a:ln>
                  <a:noFill/>
                </a:ln>
                <a:gradFill>
                  <a:gsLst>
                    <a:gs pos="50000">
                      <a:schemeClr val="accent2"/>
                    </a:gs>
                    <a:gs pos="100000">
                      <a:schemeClr val="accent2"/>
                    </a:gs>
                  </a:gsLst>
                  <a:lin ang="0" scaled="1"/>
                </a:gradFill>
                <a:effectLst/>
                <a:latin typeface="+mj-lt"/>
              </a:defRPr>
            </a:lvl1pPr>
          </a:lstStyle>
          <a:p>
            <a:pPr defTabSz="914309"/>
            <a:r>
              <a:rPr lang="en-US" altLang="en-US" sz="1000">
                <a:gradFill>
                  <a:gsLst>
                    <a:gs pos="50000">
                      <a:srgbClr val="005A9E"/>
                    </a:gs>
                    <a:gs pos="100000">
                      <a:srgbClr val="005A9E"/>
                    </a:gs>
                  </a:gsLst>
                  <a:lin ang="0" scaled="1"/>
                </a:gradFill>
                <a:latin typeface="Segoe UI Semibold"/>
              </a:rPr>
              <a:t>EDGE TO CLOUD</a:t>
            </a:r>
          </a:p>
        </p:txBody>
      </p:sp>
      <p:sp>
        <p:nvSpPr>
          <p:cNvPr id="125" name="Text Box 10">
            <a:extLst>
              <a:ext uri="{FF2B5EF4-FFF2-40B4-BE49-F238E27FC236}">
                <a16:creationId xmlns:a16="http://schemas.microsoft.com/office/drawing/2014/main" id="{FA0755B9-87BC-4142-A7AD-6F10E70C5FBF}"/>
              </a:ext>
            </a:extLst>
          </p:cNvPr>
          <p:cNvSpPr txBox="1">
            <a:spLocks noChangeArrowheads="1"/>
          </p:cNvSpPr>
          <p:nvPr/>
        </p:nvSpPr>
        <p:spPr bwMode="auto">
          <a:xfrm>
            <a:off x="9758599" y="6044603"/>
            <a:ext cx="1097140" cy="344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0" tIns="0" rIns="0" bIns="0" numCol="1" anchor="t" anchorCtr="0" compatLnSpc="1">
            <a:prstTxWarp prst="textNoShape">
              <a:avLst/>
            </a:prstTxWarp>
          </a:bodyPr>
          <a:lstStyle>
            <a:defPPr>
              <a:defRPr lang="en-US"/>
            </a:defPPr>
            <a:lvl1pPr marR="0" lvl="0" indent="0" algn="ctr" defTabSz="914400" eaLnBrk="0" fontAlgn="base" hangingPunct="0">
              <a:lnSpc>
                <a:spcPct val="100000"/>
              </a:lnSpc>
              <a:spcBef>
                <a:spcPct val="0"/>
              </a:spcBef>
              <a:spcAft>
                <a:spcPct val="0"/>
              </a:spcAft>
              <a:buClrTx/>
              <a:buSzTx/>
              <a:buFontTx/>
              <a:buNone/>
              <a:tabLst/>
              <a:defRPr kumimoji="0" sz="1400" b="0" i="0" u="none" strike="noStrike" cap="none" normalizeH="0" baseline="0">
                <a:ln>
                  <a:noFill/>
                </a:ln>
                <a:gradFill>
                  <a:gsLst>
                    <a:gs pos="50000">
                      <a:schemeClr val="accent2"/>
                    </a:gs>
                    <a:gs pos="100000">
                      <a:schemeClr val="accent2"/>
                    </a:gs>
                  </a:gsLst>
                  <a:lin ang="0" scaled="1"/>
                </a:gradFill>
                <a:effectLst/>
                <a:latin typeface="+mj-lt"/>
              </a:defRPr>
            </a:lvl1pPr>
          </a:lstStyle>
          <a:p>
            <a:pPr defTabSz="914309"/>
            <a:r>
              <a:rPr lang="en-US" altLang="en-US" sz="1000">
                <a:gradFill>
                  <a:gsLst>
                    <a:gs pos="50000">
                      <a:srgbClr val="005A9E"/>
                    </a:gs>
                    <a:gs pos="100000">
                      <a:srgbClr val="005A9E"/>
                    </a:gs>
                  </a:gsLst>
                  <a:lin ang="0" scaled="1"/>
                </a:gradFill>
                <a:latin typeface="Segoe UI Semibold"/>
              </a:rPr>
              <a:t>PRE-PROCESSING</a:t>
            </a:r>
          </a:p>
        </p:txBody>
      </p:sp>
      <p:sp>
        <p:nvSpPr>
          <p:cNvPr id="126" name="Text Box 10">
            <a:extLst>
              <a:ext uri="{FF2B5EF4-FFF2-40B4-BE49-F238E27FC236}">
                <a16:creationId xmlns:a16="http://schemas.microsoft.com/office/drawing/2014/main" id="{9D5AF3DB-162F-450B-B29B-08F994251EE3}"/>
              </a:ext>
            </a:extLst>
          </p:cNvPr>
          <p:cNvSpPr txBox="1">
            <a:spLocks noChangeArrowheads="1"/>
          </p:cNvSpPr>
          <p:nvPr/>
        </p:nvSpPr>
        <p:spPr bwMode="auto">
          <a:xfrm>
            <a:off x="10899654" y="6044603"/>
            <a:ext cx="1097140" cy="295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0" tIns="0" rIns="0" bIns="0" numCol="1" anchor="t" anchorCtr="0" compatLnSpc="1">
            <a:prstTxWarp prst="textNoShape">
              <a:avLst/>
            </a:prstTxWarp>
          </a:bodyPr>
          <a:lstStyle>
            <a:defPPr>
              <a:defRPr lang="en-US"/>
            </a:defPPr>
            <a:lvl1pPr marR="0" lvl="0" indent="0" algn="ctr" defTabSz="914400" eaLnBrk="0" fontAlgn="base" hangingPunct="0">
              <a:lnSpc>
                <a:spcPct val="100000"/>
              </a:lnSpc>
              <a:spcBef>
                <a:spcPct val="0"/>
              </a:spcBef>
              <a:spcAft>
                <a:spcPct val="0"/>
              </a:spcAft>
              <a:buClrTx/>
              <a:buSzTx/>
              <a:buFontTx/>
              <a:buNone/>
              <a:tabLst/>
              <a:defRPr kumimoji="0" sz="1400" b="0" i="0" u="none" strike="noStrike" cap="none" normalizeH="0" baseline="0">
                <a:ln>
                  <a:noFill/>
                </a:ln>
                <a:gradFill>
                  <a:gsLst>
                    <a:gs pos="50000">
                      <a:schemeClr val="accent2"/>
                    </a:gs>
                    <a:gs pos="100000">
                      <a:schemeClr val="accent2"/>
                    </a:gs>
                  </a:gsLst>
                  <a:lin ang="0" scaled="1"/>
                </a:gradFill>
                <a:effectLst/>
                <a:latin typeface="+mj-lt"/>
              </a:defRPr>
            </a:lvl1pPr>
          </a:lstStyle>
          <a:p>
            <a:pPr defTabSz="914309"/>
            <a:r>
              <a:rPr lang="en-US" altLang="en-US" sz="1000">
                <a:gradFill>
                  <a:gsLst>
                    <a:gs pos="50000">
                      <a:srgbClr val="005A9E"/>
                    </a:gs>
                    <a:gs pos="100000">
                      <a:srgbClr val="005A9E"/>
                    </a:gs>
                  </a:gsLst>
                  <a:lin ang="0" scaled="1"/>
                </a:gradFill>
                <a:latin typeface="Segoe UI Semibold"/>
              </a:rPr>
              <a:t>ML INFERENCING</a:t>
            </a:r>
          </a:p>
        </p:txBody>
      </p:sp>
      <p:grpSp>
        <p:nvGrpSpPr>
          <p:cNvPr id="3" name="Group 2">
            <a:extLst>
              <a:ext uri="{FF2B5EF4-FFF2-40B4-BE49-F238E27FC236}">
                <a16:creationId xmlns:a16="http://schemas.microsoft.com/office/drawing/2014/main" id="{58953E96-C009-472D-9F93-A8764B489594}"/>
              </a:ext>
            </a:extLst>
          </p:cNvPr>
          <p:cNvGrpSpPr/>
          <p:nvPr/>
        </p:nvGrpSpPr>
        <p:grpSpPr>
          <a:xfrm>
            <a:off x="787162" y="5247415"/>
            <a:ext cx="727260" cy="733488"/>
            <a:chOff x="748871" y="5389334"/>
            <a:chExt cx="727353" cy="733582"/>
          </a:xfrm>
        </p:grpSpPr>
        <p:sp>
          <p:nvSpPr>
            <p:cNvPr id="111" name="Oval 110">
              <a:extLst>
                <a:ext uri="{FF2B5EF4-FFF2-40B4-BE49-F238E27FC236}">
                  <a16:creationId xmlns:a16="http://schemas.microsoft.com/office/drawing/2014/main" id="{E4F1708C-0C1E-49D6-81A8-FF10854432BE}"/>
                </a:ext>
              </a:extLst>
            </p:cNvPr>
            <p:cNvSpPr/>
            <p:nvPr/>
          </p:nvSpPr>
          <p:spPr>
            <a:xfrm>
              <a:off x="748871" y="5389334"/>
              <a:ext cx="727353" cy="733582"/>
            </a:xfrm>
            <a:prstGeom prst="ellipse">
              <a:avLst/>
            </a:prstGeom>
            <a:solidFill>
              <a:schemeClr val="accent2"/>
            </a:solidFill>
            <a:ln w="12700" cap="flat" cmpd="sng" algn="ctr">
              <a:noFill/>
              <a:prstDash val="solid"/>
              <a:miter lim="800000"/>
            </a:ln>
            <a:effectLst/>
          </p:spPr>
          <p:txBody>
            <a:bodyPr rot="0" spcFirstLastPara="0" vert="horz" wrap="square" lIns="91428" tIns="45714" rIns="91428" bIns="45714" numCol="1" spcCol="0" rtlCol="0" fromWordArt="0" anchor="ctr" anchorCtr="0" forceAA="0" compatLnSpc="1">
              <a:prstTxWarp prst="textNoShape">
                <a:avLst/>
              </a:prstTxWarp>
              <a:noAutofit/>
            </a:bodyPr>
            <a:lstStyle/>
            <a:p>
              <a:pPr defTabSz="914309">
                <a:defRPr/>
              </a:pPr>
              <a:endParaRPr lang="en-US" kern="0">
                <a:solidFill>
                  <a:sysClr val="windowText" lastClr="000000"/>
                </a:solidFill>
                <a:latin typeface="Segoe UI"/>
              </a:endParaRPr>
            </a:p>
          </p:txBody>
        </p:sp>
        <p:pic>
          <p:nvPicPr>
            <p:cNvPr id="127" name="Graphic 126">
              <a:extLst>
                <a:ext uri="{FF2B5EF4-FFF2-40B4-BE49-F238E27FC236}">
                  <a16:creationId xmlns:a16="http://schemas.microsoft.com/office/drawing/2014/main" id="{9DEBCAED-5B60-4078-84F4-A6C4206114AC}"/>
                </a:ext>
              </a:extLst>
            </p:cNvPr>
            <p:cNvPicPr>
              <a:picLocks noChangeAspect="1"/>
            </p:cNvPicPr>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l="26738" t="30746" r="27157" b="26715"/>
            <a:stretch/>
          </p:blipFill>
          <p:spPr>
            <a:xfrm>
              <a:off x="915241" y="5589898"/>
              <a:ext cx="396421" cy="365760"/>
            </a:xfrm>
            <a:prstGeom prst="rect">
              <a:avLst/>
            </a:prstGeom>
          </p:spPr>
        </p:pic>
      </p:grpSp>
      <p:grpSp>
        <p:nvGrpSpPr>
          <p:cNvPr id="4" name="Group 3">
            <a:extLst>
              <a:ext uri="{FF2B5EF4-FFF2-40B4-BE49-F238E27FC236}">
                <a16:creationId xmlns:a16="http://schemas.microsoft.com/office/drawing/2014/main" id="{A21F8397-B127-41D7-9453-31BAC3D65784}"/>
              </a:ext>
            </a:extLst>
          </p:cNvPr>
          <p:cNvGrpSpPr/>
          <p:nvPr/>
        </p:nvGrpSpPr>
        <p:grpSpPr>
          <a:xfrm>
            <a:off x="2159869" y="5247415"/>
            <a:ext cx="727260" cy="733488"/>
            <a:chOff x="1904498" y="5389334"/>
            <a:chExt cx="727353" cy="733582"/>
          </a:xfrm>
        </p:grpSpPr>
        <p:sp>
          <p:nvSpPr>
            <p:cNvPr id="112" name="Oval 111">
              <a:extLst>
                <a:ext uri="{FF2B5EF4-FFF2-40B4-BE49-F238E27FC236}">
                  <a16:creationId xmlns:a16="http://schemas.microsoft.com/office/drawing/2014/main" id="{666F226C-8CBF-4AE6-BB3A-13387315DEB9}"/>
                </a:ext>
              </a:extLst>
            </p:cNvPr>
            <p:cNvSpPr/>
            <p:nvPr/>
          </p:nvSpPr>
          <p:spPr>
            <a:xfrm>
              <a:off x="1904498" y="5389334"/>
              <a:ext cx="727353" cy="733582"/>
            </a:xfrm>
            <a:prstGeom prst="ellipse">
              <a:avLst/>
            </a:prstGeom>
            <a:solidFill>
              <a:schemeClr val="accent2"/>
            </a:solidFill>
            <a:ln w="12700" cap="flat" cmpd="sng" algn="ctr">
              <a:noFill/>
              <a:prstDash val="solid"/>
              <a:miter lim="800000"/>
            </a:ln>
            <a:effectLst/>
          </p:spPr>
          <p:txBody>
            <a:bodyPr rot="0" spcFirstLastPara="0" vert="horz" wrap="square" lIns="91428" tIns="45714" rIns="91428" bIns="45714" numCol="1" spcCol="0" rtlCol="0" fromWordArt="0" anchor="ctr" anchorCtr="0" forceAA="0" compatLnSpc="1">
              <a:prstTxWarp prst="textNoShape">
                <a:avLst/>
              </a:prstTxWarp>
              <a:noAutofit/>
            </a:bodyPr>
            <a:lstStyle/>
            <a:p>
              <a:pPr defTabSz="914309">
                <a:defRPr/>
              </a:pPr>
              <a:endParaRPr lang="en-US" kern="0">
                <a:solidFill>
                  <a:sysClr val="windowText" lastClr="000000"/>
                </a:solidFill>
                <a:latin typeface="Segoe UI"/>
              </a:endParaRPr>
            </a:p>
          </p:txBody>
        </p:sp>
        <p:pic>
          <p:nvPicPr>
            <p:cNvPr id="128" name="Graphic 127">
              <a:extLst>
                <a:ext uri="{FF2B5EF4-FFF2-40B4-BE49-F238E27FC236}">
                  <a16:creationId xmlns:a16="http://schemas.microsoft.com/office/drawing/2014/main" id="{76B75424-9C61-491A-8D72-0588E6BC5430}"/>
                </a:ext>
              </a:extLst>
            </p:cNvPr>
            <p:cNvPicPr>
              <a:picLocks noChangeAspect="1"/>
            </p:cNvPicPr>
            <p:nvPr/>
          </p:nvPicPr>
          <p:blipFill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l="17179" t="28734" r="15707" b="30700"/>
            <a:stretch/>
          </p:blipFill>
          <p:spPr>
            <a:xfrm>
              <a:off x="1974114" y="5589898"/>
              <a:ext cx="605129" cy="365760"/>
            </a:xfrm>
            <a:prstGeom prst="rect">
              <a:avLst/>
            </a:prstGeom>
          </p:spPr>
        </p:pic>
      </p:grpSp>
      <p:grpSp>
        <p:nvGrpSpPr>
          <p:cNvPr id="5" name="Group 4">
            <a:extLst>
              <a:ext uri="{FF2B5EF4-FFF2-40B4-BE49-F238E27FC236}">
                <a16:creationId xmlns:a16="http://schemas.microsoft.com/office/drawing/2014/main" id="{6921381E-D63D-4E8B-B592-E11258795E27}"/>
              </a:ext>
            </a:extLst>
          </p:cNvPr>
          <p:cNvGrpSpPr/>
          <p:nvPr/>
        </p:nvGrpSpPr>
        <p:grpSpPr>
          <a:xfrm>
            <a:off x="3532575" y="5247415"/>
            <a:ext cx="727260" cy="733488"/>
            <a:chOff x="3056638" y="5378864"/>
            <a:chExt cx="727353" cy="733582"/>
          </a:xfrm>
        </p:grpSpPr>
        <p:sp>
          <p:nvSpPr>
            <p:cNvPr id="113" name="Oval 112">
              <a:extLst>
                <a:ext uri="{FF2B5EF4-FFF2-40B4-BE49-F238E27FC236}">
                  <a16:creationId xmlns:a16="http://schemas.microsoft.com/office/drawing/2014/main" id="{9A1E094E-2F84-4DB8-AB38-DE6E8E671A4C}"/>
                </a:ext>
              </a:extLst>
            </p:cNvPr>
            <p:cNvSpPr/>
            <p:nvPr/>
          </p:nvSpPr>
          <p:spPr>
            <a:xfrm>
              <a:off x="3056638" y="5378864"/>
              <a:ext cx="727353" cy="733582"/>
            </a:xfrm>
            <a:prstGeom prst="ellipse">
              <a:avLst/>
            </a:prstGeom>
            <a:solidFill>
              <a:schemeClr val="accent2"/>
            </a:solidFill>
            <a:ln w="12700" cap="flat" cmpd="sng" algn="ctr">
              <a:noFill/>
              <a:prstDash val="solid"/>
              <a:miter lim="800000"/>
            </a:ln>
            <a:effectLst/>
          </p:spPr>
          <p:txBody>
            <a:bodyPr rot="0" spcFirstLastPara="0" vert="horz" wrap="square" lIns="91428" tIns="45714" rIns="91428" bIns="45714" numCol="1" spcCol="0" rtlCol="0" fromWordArt="0" anchor="ctr" anchorCtr="0" forceAA="0" compatLnSpc="1">
              <a:prstTxWarp prst="textNoShape">
                <a:avLst/>
              </a:prstTxWarp>
              <a:noAutofit/>
            </a:bodyPr>
            <a:lstStyle/>
            <a:p>
              <a:pPr defTabSz="914309">
                <a:defRPr/>
              </a:pPr>
              <a:endParaRPr lang="en-US" kern="0">
                <a:solidFill>
                  <a:sysClr val="windowText" lastClr="000000"/>
                </a:solidFill>
                <a:latin typeface="Segoe UI"/>
              </a:endParaRPr>
            </a:p>
          </p:txBody>
        </p:sp>
        <p:pic>
          <p:nvPicPr>
            <p:cNvPr id="129" name="Graphic 128">
              <a:extLst>
                <a:ext uri="{FF2B5EF4-FFF2-40B4-BE49-F238E27FC236}">
                  <a16:creationId xmlns:a16="http://schemas.microsoft.com/office/drawing/2014/main" id="{70464DA7-0D98-47DD-8B5A-ECA0180F0C70}"/>
                </a:ext>
              </a:extLst>
            </p:cNvPr>
            <p:cNvPicPr>
              <a:picLocks noChangeAspect="1"/>
            </p:cNvPicPr>
            <p:nvPr/>
          </p:nvPicPr>
          <p:blipFill rotWithShape="1">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l="22370" t="29123" r="21999" b="30700"/>
            <a:stretch/>
          </p:blipFill>
          <p:spPr>
            <a:xfrm>
              <a:off x="3173240" y="5552838"/>
              <a:ext cx="506454" cy="365760"/>
            </a:xfrm>
            <a:prstGeom prst="rect">
              <a:avLst/>
            </a:prstGeom>
          </p:spPr>
        </p:pic>
      </p:grpSp>
      <p:grpSp>
        <p:nvGrpSpPr>
          <p:cNvPr id="134" name="Group 133">
            <a:extLst>
              <a:ext uri="{FF2B5EF4-FFF2-40B4-BE49-F238E27FC236}">
                <a16:creationId xmlns:a16="http://schemas.microsoft.com/office/drawing/2014/main" id="{9FA5EF2D-661D-4AB5-8C62-5DD3318F6AD9}"/>
              </a:ext>
            </a:extLst>
          </p:cNvPr>
          <p:cNvGrpSpPr/>
          <p:nvPr/>
        </p:nvGrpSpPr>
        <p:grpSpPr>
          <a:xfrm>
            <a:off x="4905282" y="5247415"/>
            <a:ext cx="727260" cy="733488"/>
            <a:chOff x="4270163" y="5378776"/>
            <a:chExt cx="727353" cy="733582"/>
          </a:xfrm>
        </p:grpSpPr>
        <p:sp>
          <p:nvSpPr>
            <p:cNvPr id="114" name="Oval 113">
              <a:extLst>
                <a:ext uri="{FF2B5EF4-FFF2-40B4-BE49-F238E27FC236}">
                  <a16:creationId xmlns:a16="http://schemas.microsoft.com/office/drawing/2014/main" id="{A8438A17-3FA5-4D7E-8AE4-25FE78498540}"/>
                </a:ext>
              </a:extLst>
            </p:cNvPr>
            <p:cNvSpPr/>
            <p:nvPr/>
          </p:nvSpPr>
          <p:spPr>
            <a:xfrm>
              <a:off x="4270163" y="5378776"/>
              <a:ext cx="727353" cy="733582"/>
            </a:xfrm>
            <a:prstGeom prst="ellipse">
              <a:avLst/>
            </a:prstGeom>
            <a:solidFill>
              <a:schemeClr val="accent2"/>
            </a:solidFill>
            <a:ln w="12700" cap="flat" cmpd="sng" algn="ctr">
              <a:noFill/>
              <a:prstDash val="solid"/>
              <a:miter lim="800000"/>
            </a:ln>
            <a:effectLst/>
          </p:spPr>
          <p:txBody>
            <a:bodyPr rot="0" spcFirstLastPara="0" vert="horz" wrap="square" lIns="91428" tIns="45714" rIns="91428" bIns="45714" numCol="1" spcCol="0" rtlCol="0" fromWordArt="0" anchor="ctr" anchorCtr="0" forceAA="0" compatLnSpc="1">
              <a:prstTxWarp prst="textNoShape">
                <a:avLst/>
              </a:prstTxWarp>
              <a:noAutofit/>
            </a:bodyPr>
            <a:lstStyle/>
            <a:p>
              <a:pPr defTabSz="914309">
                <a:defRPr/>
              </a:pPr>
              <a:endParaRPr lang="en-US" kern="0">
                <a:solidFill>
                  <a:srgbClr val="75757A"/>
                </a:solidFill>
                <a:latin typeface="Segoe UI"/>
              </a:endParaRPr>
            </a:p>
          </p:txBody>
        </p:sp>
        <p:pic>
          <p:nvPicPr>
            <p:cNvPr id="130" name="Graphic 129">
              <a:extLst>
                <a:ext uri="{FF2B5EF4-FFF2-40B4-BE49-F238E27FC236}">
                  <a16:creationId xmlns:a16="http://schemas.microsoft.com/office/drawing/2014/main" id="{9D9216B2-8764-44E7-BCAE-EE13C194F6F6}"/>
                </a:ext>
              </a:extLst>
            </p:cNvPr>
            <p:cNvPicPr>
              <a:picLocks noChangeAspect="1"/>
            </p:cNvPicPr>
            <p:nvPr/>
          </p:nvPicPr>
          <p:blipFill rotWithShape="1">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rcRect l="17179" t="28734" r="15707" b="30700"/>
            <a:stretch/>
          </p:blipFill>
          <p:spPr>
            <a:xfrm flipH="1">
              <a:off x="4334537" y="5560365"/>
              <a:ext cx="605129" cy="365760"/>
            </a:xfrm>
            <a:prstGeom prst="rect">
              <a:avLst/>
            </a:prstGeom>
          </p:spPr>
        </p:pic>
      </p:grpSp>
      <p:grpSp>
        <p:nvGrpSpPr>
          <p:cNvPr id="135" name="Group 134">
            <a:extLst>
              <a:ext uri="{FF2B5EF4-FFF2-40B4-BE49-F238E27FC236}">
                <a16:creationId xmlns:a16="http://schemas.microsoft.com/office/drawing/2014/main" id="{6CCF8507-88C3-4580-A391-32E620DFA01D}"/>
              </a:ext>
            </a:extLst>
          </p:cNvPr>
          <p:cNvGrpSpPr/>
          <p:nvPr/>
        </p:nvGrpSpPr>
        <p:grpSpPr>
          <a:xfrm>
            <a:off x="6277989" y="5247415"/>
            <a:ext cx="727260" cy="733488"/>
            <a:chOff x="5435499" y="5372643"/>
            <a:chExt cx="727353" cy="733582"/>
          </a:xfrm>
        </p:grpSpPr>
        <p:sp>
          <p:nvSpPr>
            <p:cNvPr id="115" name="Oval 114">
              <a:extLst>
                <a:ext uri="{FF2B5EF4-FFF2-40B4-BE49-F238E27FC236}">
                  <a16:creationId xmlns:a16="http://schemas.microsoft.com/office/drawing/2014/main" id="{C061884B-E2EA-47A8-AEA5-7FBD11AB5AAC}"/>
                </a:ext>
              </a:extLst>
            </p:cNvPr>
            <p:cNvSpPr/>
            <p:nvPr/>
          </p:nvSpPr>
          <p:spPr>
            <a:xfrm>
              <a:off x="5435499" y="5372643"/>
              <a:ext cx="727353" cy="733582"/>
            </a:xfrm>
            <a:prstGeom prst="ellipse">
              <a:avLst/>
            </a:prstGeom>
            <a:solidFill>
              <a:schemeClr val="accent2"/>
            </a:solidFill>
            <a:ln w="12700" cap="flat" cmpd="sng" algn="ctr">
              <a:noFill/>
              <a:prstDash val="solid"/>
              <a:miter lim="800000"/>
            </a:ln>
            <a:effectLst/>
          </p:spPr>
          <p:txBody>
            <a:bodyPr rot="0" spcFirstLastPara="0" vert="horz" wrap="square" lIns="91428" tIns="45714" rIns="91428" bIns="45714" numCol="1" spcCol="0" rtlCol="0" fromWordArt="0" anchor="ctr" anchorCtr="0" forceAA="0" compatLnSpc="1">
              <a:prstTxWarp prst="textNoShape">
                <a:avLst/>
              </a:prstTxWarp>
              <a:noAutofit/>
            </a:bodyPr>
            <a:lstStyle/>
            <a:p>
              <a:pPr defTabSz="914309">
                <a:defRPr/>
              </a:pPr>
              <a:endParaRPr lang="en-US" kern="0">
                <a:solidFill>
                  <a:sysClr val="windowText" lastClr="000000"/>
                </a:solidFill>
                <a:latin typeface="Segoe UI"/>
              </a:endParaRPr>
            </a:p>
          </p:txBody>
        </p:sp>
        <p:pic>
          <p:nvPicPr>
            <p:cNvPr id="131" name="Graphic 130">
              <a:extLst>
                <a:ext uri="{FF2B5EF4-FFF2-40B4-BE49-F238E27FC236}">
                  <a16:creationId xmlns:a16="http://schemas.microsoft.com/office/drawing/2014/main" id="{EBAF8C57-A781-426A-80AC-418F2AC0A93E}"/>
                </a:ext>
              </a:extLst>
            </p:cNvPr>
            <p:cNvPicPr>
              <a:picLocks noChangeAspect="1"/>
            </p:cNvPicPr>
            <p:nvPr/>
          </p:nvPicPr>
          <p:blipFill rotWithShape="1">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rcRect l="22370" t="27746" r="24081" b="28243"/>
            <a:stretch/>
          </p:blipFill>
          <p:spPr>
            <a:xfrm>
              <a:off x="5580602" y="5549922"/>
              <a:ext cx="445016" cy="365760"/>
            </a:xfrm>
            <a:prstGeom prst="rect">
              <a:avLst/>
            </a:prstGeom>
          </p:spPr>
        </p:pic>
      </p:grpSp>
      <p:sp>
        <p:nvSpPr>
          <p:cNvPr id="132" name="Rectangle 131">
            <a:extLst>
              <a:ext uri="{FF2B5EF4-FFF2-40B4-BE49-F238E27FC236}">
                <a16:creationId xmlns:a16="http://schemas.microsoft.com/office/drawing/2014/main" id="{4A9FFE90-E7C0-4852-A93C-4E93169F6415}"/>
              </a:ext>
            </a:extLst>
          </p:cNvPr>
          <p:cNvSpPr/>
          <p:nvPr/>
        </p:nvSpPr>
        <p:spPr>
          <a:xfrm>
            <a:off x="7476489" y="4886642"/>
            <a:ext cx="2238194" cy="36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0" tIns="0" rIns="0" bIns="0" numCol="1" anchor="ctr" anchorCtr="0" compatLnSpc="1">
            <a:prstTxWarp prst="textNoShape">
              <a:avLst/>
            </a:prstTxWarp>
          </a:bodyPr>
          <a:lstStyle/>
          <a:p>
            <a:pPr algn="ctr" defTabSz="914309" eaLnBrk="0" fontAlgn="base" hangingPunct="0">
              <a:spcBef>
                <a:spcPct val="0"/>
              </a:spcBef>
              <a:spcAft>
                <a:spcPct val="0"/>
              </a:spcAft>
            </a:pPr>
            <a:r>
              <a:rPr lang="en-US" sz="1200">
                <a:gradFill>
                  <a:gsLst>
                    <a:gs pos="50000">
                      <a:srgbClr val="005A9E"/>
                    </a:gs>
                    <a:gs pos="100000">
                      <a:srgbClr val="005A9E"/>
                    </a:gs>
                  </a:gsLst>
                  <a:lin ang="0" scaled="1"/>
                </a:gradFill>
                <a:latin typeface="Segoe UI Semibold"/>
              </a:rPr>
              <a:t>Network Data Transfer</a:t>
            </a:r>
          </a:p>
        </p:txBody>
      </p:sp>
      <p:sp>
        <p:nvSpPr>
          <p:cNvPr id="133" name="Rectangle 132">
            <a:extLst>
              <a:ext uri="{FF2B5EF4-FFF2-40B4-BE49-F238E27FC236}">
                <a16:creationId xmlns:a16="http://schemas.microsoft.com/office/drawing/2014/main" id="{44126822-A6F9-43DD-8BDB-90B1C080E628}"/>
              </a:ext>
            </a:extLst>
          </p:cNvPr>
          <p:cNvSpPr/>
          <p:nvPr/>
        </p:nvSpPr>
        <p:spPr>
          <a:xfrm>
            <a:off x="9758599" y="4886642"/>
            <a:ext cx="2238194" cy="365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0" tIns="0" rIns="0" bIns="0" numCol="1" anchor="ctr" anchorCtr="0" compatLnSpc="1">
            <a:prstTxWarp prst="textNoShape">
              <a:avLst/>
            </a:prstTxWarp>
          </a:bodyPr>
          <a:lstStyle/>
          <a:p>
            <a:pPr algn="ctr" defTabSz="914309" eaLnBrk="0" fontAlgn="base" hangingPunct="0">
              <a:spcBef>
                <a:spcPct val="0"/>
              </a:spcBef>
              <a:spcAft>
                <a:spcPct val="0"/>
              </a:spcAft>
            </a:pPr>
            <a:r>
              <a:rPr lang="en-US" sz="1200">
                <a:gradFill>
                  <a:gsLst>
                    <a:gs pos="50000">
                      <a:srgbClr val="005A9E"/>
                    </a:gs>
                    <a:gs pos="100000">
                      <a:srgbClr val="005A9E"/>
                    </a:gs>
                  </a:gsLst>
                  <a:lin ang="0" scaled="1"/>
                </a:gradFill>
                <a:latin typeface="Segoe UI Semibold"/>
              </a:rPr>
              <a:t>Edge Compute</a:t>
            </a:r>
          </a:p>
        </p:txBody>
      </p:sp>
    </p:spTree>
    <p:extLst>
      <p:ext uri="{BB962C8B-B14F-4D97-AF65-F5344CB8AC3E}">
        <p14:creationId xmlns:p14="http://schemas.microsoft.com/office/powerpoint/2010/main" val="270013129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Tools and Best Practices</a:t>
            </a:r>
          </a:p>
        </p:txBody>
      </p:sp>
    </p:spTree>
    <p:extLst>
      <p:ext uri="{BB962C8B-B14F-4D97-AF65-F5344CB8AC3E}">
        <p14:creationId xmlns:p14="http://schemas.microsoft.com/office/powerpoint/2010/main" val="302214173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Oval 305">
            <a:extLst>
              <a:ext uri="{FF2B5EF4-FFF2-40B4-BE49-F238E27FC236}">
                <a16:creationId xmlns:a16="http://schemas.microsoft.com/office/drawing/2014/main" id="{52D7C66A-0458-492B-9E0F-7D6560FF19D7}"/>
              </a:ext>
            </a:extLst>
          </p:cNvPr>
          <p:cNvSpPr/>
          <p:nvPr/>
        </p:nvSpPr>
        <p:spPr bwMode="auto">
          <a:xfrm>
            <a:off x="90" y="4449782"/>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07" name="Oval 306">
            <a:extLst>
              <a:ext uri="{FF2B5EF4-FFF2-40B4-BE49-F238E27FC236}">
                <a16:creationId xmlns:a16="http://schemas.microsoft.com/office/drawing/2014/main" id="{85C46DDA-88B2-44E7-B2DF-E28FCD32CBD1}"/>
              </a:ext>
            </a:extLst>
          </p:cNvPr>
          <p:cNvSpPr/>
          <p:nvPr/>
        </p:nvSpPr>
        <p:spPr bwMode="auto">
          <a:xfrm>
            <a:off x="2034910" y="4449782"/>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08" name="Oval 307">
            <a:extLst>
              <a:ext uri="{FF2B5EF4-FFF2-40B4-BE49-F238E27FC236}">
                <a16:creationId xmlns:a16="http://schemas.microsoft.com/office/drawing/2014/main" id="{026B425D-D3DF-475F-A2F4-AE315D859349}"/>
              </a:ext>
            </a:extLst>
          </p:cNvPr>
          <p:cNvSpPr/>
          <p:nvPr/>
        </p:nvSpPr>
        <p:spPr bwMode="auto">
          <a:xfrm>
            <a:off x="3052322" y="4449782"/>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09" name="Oval 308">
            <a:extLst>
              <a:ext uri="{FF2B5EF4-FFF2-40B4-BE49-F238E27FC236}">
                <a16:creationId xmlns:a16="http://schemas.microsoft.com/office/drawing/2014/main" id="{A7173325-E6CD-4402-8D72-7E6289CCB889}"/>
              </a:ext>
            </a:extLst>
          </p:cNvPr>
          <p:cNvSpPr/>
          <p:nvPr/>
        </p:nvSpPr>
        <p:spPr bwMode="auto">
          <a:xfrm>
            <a:off x="5087142" y="4449782"/>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10" name="Oval 309">
            <a:extLst>
              <a:ext uri="{FF2B5EF4-FFF2-40B4-BE49-F238E27FC236}">
                <a16:creationId xmlns:a16="http://schemas.microsoft.com/office/drawing/2014/main" id="{AA189CB4-FAFA-4A81-9CAF-4198967115D4}"/>
              </a:ext>
            </a:extLst>
          </p:cNvPr>
          <p:cNvSpPr/>
          <p:nvPr/>
        </p:nvSpPr>
        <p:spPr bwMode="auto">
          <a:xfrm>
            <a:off x="6104552" y="4449782"/>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11" name="Oval 310">
            <a:extLst>
              <a:ext uri="{FF2B5EF4-FFF2-40B4-BE49-F238E27FC236}">
                <a16:creationId xmlns:a16="http://schemas.microsoft.com/office/drawing/2014/main" id="{E2FB24FF-4F82-4E5B-B91F-48137C435308}"/>
              </a:ext>
            </a:extLst>
          </p:cNvPr>
          <p:cNvSpPr/>
          <p:nvPr/>
        </p:nvSpPr>
        <p:spPr bwMode="auto">
          <a:xfrm>
            <a:off x="8139372" y="4449782"/>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12" name="Oval 311">
            <a:extLst>
              <a:ext uri="{FF2B5EF4-FFF2-40B4-BE49-F238E27FC236}">
                <a16:creationId xmlns:a16="http://schemas.microsoft.com/office/drawing/2014/main" id="{B0F02682-C858-4FC7-9C3F-86E8AB8FBEB9}"/>
              </a:ext>
            </a:extLst>
          </p:cNvPr>
          <p:cNvSpPr/>
          <p:nvPr/>
        </p:nvSpPr>
        <p:spPr bwMode="auto">
          <a:xfrm>
            <a:off x="9156782" y="4449782"/>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13" name="Oval 312">
            <a:extLst>
              <a:ext uri="{FF2B5EF4-FFF2-40B4-BE49-F238E27FC236}">
                <a16:creationId xmlns:a16="http://schemas.microsoft.com/office/drawing/2014/main" id="{FA8DB458-F889-4877-B660-1A8E3BF2CCDB}"/>
              </a:ext>
            </a:extLst>
          </p:cNvPr>
          <p:cNvSpPr/>
          <p:nvPr/>
        </p:nvSpPr>
        <p:spPr bwMode="auto">
          <a:xfrm>
            <a:off x="11191602" y="4449782"/>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14" name="Oval 313">
            <a:extLst>
              <a:ext uri="{FF2B5EF4-FFF2-40B4-BE49-F238E27FC236}">
                <a16:creationId xmlns:a16="http://schemas.microsoft.com/office/drawing/2014/main" id="{EDD3F1E6-73BC-440D-85D6-56CBDFBF31BD}"/>
              </a:ext>
            </a:extLst>
          </p:cNvPr>
          <p:cNvSpPr/>
          <p:nvPr/>
        </p:nvSpPr>
        <p:spPr bwMode="auto">
          <a:xfrm>
            <a:off x="12209013" y="4449782"/>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15" name="Oval 314">
            <a:extLst>
              <a:ext uri="{FF2B5EF4-FFF2-40B4-BE49-F238E27FC236}">
                <a16:creationId xmlns:a16="http://schemas.microsoft.com/office/drawing/2014/main" id="{9F48E858-E2FD-4422-AF4A-B3689BCF10B5}"/>
              </a:ext>
            </a:extLst>
          </p:cNvPr>
          <p:cNvSpPr/>
          <p:nvPr/>
        </p:nvSpPr>
        <p:spPr bwMode="auto">
          <a:xfrm>
            <a:off x="2034910" y="2635230"/>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16" name="Oval 315">
            <a:extLst>
              <a:ext uri="{FF2B5EF4-FFF2-40B4-BE49-F238E27FC236}">
                <a16:creationId xmlns:a16="http://schemas.microsoft.com/office/drawing/2014/main" id="{8C76B281-5A11-454B-897B-A4CCB1511395}"/>
              </a:ext>
            </a:extLst>
          </p:cNvPr>
          <p:cNvSpPr/>
          <p:nvPr/>
        </p:nvSpPr>
        <p:spPr bwMode="auto">
          <a:xfrm>
            <a:off x="3052322" y="2635230"/>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17" name="Oval 316">
            <a:extLst>
              <a:ext uri="{FF2B5EF4-FFF2-40B4-BE49-F238E27FC236}">
                <a16:creationId xmlns:a16="http://schemas.microsoft.com/office/drawing/2014/main" id="{9F760B77-6363-44B1-99DA-41BFB3506C0D}"/>
              </a:ext>
            </a:extLst>
          </p:cNvPr>
          <p:cNvSpPr/>
          <p:nvPr/>
        </p:nvSpPr>
        <p:spPr bwMode="auto">
          <a:xfrm>
            <a:off x="5087142" y="2635230"/>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18" name="Oval 317">
            <a:extLst>
              <a:ext uri="{FF2B5EF4-FFF2-40B4-BE49-F238E27FC236}">
                <a16:creationId xmlns:a16="http://schemas.microsoft.com/office/drawing/2014/main" id="{1EEC176B-BEB2-4465-94B9-9B9234BFD7D8}"/>
              </a:ext>
            </a:extLst>
          </p:cNvPr>
          <p:cNvSpPr/>
          <p:nvPr/>
        </p:nvSpPr>
        <p:spPr bwMode="auto">
          <a:xfrm>
            <a:off x="6104552" y="2635230"/>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19" name="Oval 318">
            <a:extLst>
              <a:ext uri="{FF2B5EF4-FFF2-40B4-BE49-F238E27FC236}">
                <a16:creationId xmlns:a16="http://schemas.microsoft.com/office/drawing/2014/main" id="{D7C77882-F810-44DA-8473-3BF108441144}"/>
              </a:ext>
            </a:extLst>
          </p:cNvPr>
          <p:cNvSpPr/>
          <p:nvPr/>
        </p:nvSpPr>
        <p:spPr bwMode="auto">
          <a:xfrm>
            <a:off x="8139372" y="2635230"/>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20" name="Oval 319">
            <a:extLst>
              <a:ext uri="{FF2B5EF4-FFF2-40B4-BE49-F238E27FC236}">
                <a16:creationId xmlns:a16="http://schemas.microsoft.com/office/drawing/2014/main" id="{9A57E54D-17F9-4E69-A84C-6551476D2A0D}"/>
              </a:ext>
            </a:extLst>
          </p:cNvPr>
          <p:cNvSpPr/>
          <p:nvPr/>
        </p:nvSpPr>
        <p:spPr bwMode="auto">
          <a:xfrm>
            <a:off x="9156782" y="2635230"/>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21" name="Oval 320">
            <a:extLst>
              <a:ext uri="{FF2B5EF4-FFF2-40B4-BE49-F238E27FC236}">
                <a16:creationId xmlns:a16="http://schemas.microsoft.com/office/drawing/2014/main" id="{8E7F23FD-D4CC-4D15-BA27-F77796C4EBB1}"/>
              </a:ext>
            </a:extLst>
          </p:cNvPr>
          <p:cNvSpPr/>
          <p:nvPr/>
        </p:nvSpPr>
        <p:spPr bwMode="auto">
          <a:xfrm>
            <a:off x="11191602" y="2635230"/>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22" name="Oval 321">
            <a:extLst>
              <a:ext uri="{FF2B5EF4-FFF2-40B4-BE49-F238E27FC236}">
                <a16:creationId xmlns:a16="http://schemas.microsoft.com/office/drawing/2014/main" id="{C41F4DCA-1940-44A4-9EC5-4B08EBA21B4E}"/>
              </a:ext>
            </a:extLst>
          </p:cNvPr>
          <p:cNvSpPr/>
          <p:nvPr/>
        </p:nvSpPr>
        <p:spPr bwMode="auto">
          <a:xfrm>
            <a:off x="12209013" y="2635230"/>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23" name="Oval 322">
            <a:extLst>
              <a:ext uri="{FF2B5EF4-FFF2-40B4-BE49-F238E27FC236}">
                <a16:creationId xmlns:a16="http://schemas.microsoft.com/office/drawing/2014/main" id="{6291AADD-92B2-4CEE-9B70-A531BD1A43EC}"/>
              </a:ext>
            </a:extLst>
          </p:cNvPr>
          <p:cNvSpPr/>
          <p:nvPr/>
        </p:nvSpPr>
        <p:spPr bwMode="auto">
          <a:xfrm>
            <a:off x="2034910" y="6264338"/>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24" name="Oval 323">
            <a:extLst>
              <a:ext uri="{FF2B5EF4-FFF2-40B4-BE49-F238E27FC236}">
                <a16:creationId xmlns:a16="http://schemas.microsoft.com/office/drawing/2014/main" id="{166B1FAB-0270-4490-A7B2-E28E41F8F8B9}"/>
              </a:ext>
            </a:extLst>
          </p:cNvPr>
          <p:cNvSpPr/>
          <p:nvPr/>
        </p:nvSpPr>
        <p:spPr bwMode="auto">
          <a:xfrm>
            <a:off x="3052322" y="6264338"/>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25" name="Oval 324">
            <a:extLst>
              <a:ext uri="{FF2B5EF4-FFF2-40B4-BE49-F238E27FC236}">
                <a16:creationId xmlns:a16="http://schemas.microsoft.com/office/drawing/2014/main" id="{ECE8C20D-8E47-4D84-8DCE-57B2375714E5}"/>
              </a:ext>
            </a:extLst>
          </p:cNvPr>
          <p:cNvSpPr/>
          <p:nvPr/>
        </p:nvSpPr>
        <p:spPr bwMode="auto">
          <a:xfrm>
            <a:off x="5087142" y="6264338"/>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26" name="Oval 325">
            <a:extLst>
              <a:ext uri="{FF2B5EF4-FFF2-40B4-BE49-F238E27FC236}">
                <a16:creationId xmlns:a16="http://schemas.microsoft.com/office/drawing/2014/main" id="{32818CE5-04C6-498A-A1EC-8F3A832D4DAE}"/>
              </a:ext>
            </a:extLst>
          </p:cNvPr>
          <p:cNvSpPr/>
          <p:nvPr/>
        </p:nvSpPr>
        <p:spPr bwMode="auto">
          <a:xfrm>
            <a:off x="6104552" y="6264338"/>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27" name="Oval 326">
            <a:extLst>
              <a:ext uri="{FF2B5EF4-FFF2-40B4-BE49-F238E27FC236}">
                <a16:creationId xmlns:a16="http://schemas.microsoft.com/office/drawing/2014/main" id="{6728A395-7E7C-423E-97CF-0629DA207B4E}"/>
              </a:ext>
            </a:extLst>
          </p:cNvPr>
          <p:cNvSpPr/>
          <p:nvPr/>
        </p:nvSpPr>
        <p:spPr bwMode="auto">
          <a:xfrm>
            <a:off x="9156782" y="6264338"/>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28" name="Oval 327">
            <a:extLst>
              <a:ext uri="{FF2B5EF4-FFF2-40B4-BE49-F238E27FC236}">
                <a16:creationId xmlns:a16="http://schemas.microsoft.com/office/drawing/2014/main" id="{96F59D9D-1D6E-4AA3-9143-034D0E834B6C}"/>
              </a:ext>
            </a:extLst>
          </p:cNvPr>
          <p:cNvSpPr/>
          <p:nvPr/>
        </p:nvSpPr>
        <p:spPr bwMode="auto">
          <a:xfrm>
            <a:off x="11191602" y="6264338"/>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29" name="Oval 328">
            <a:extLst>
              <a:ext uri="{FF2B5EF4-FFF2-40B4-BE49-F238E27FC236}">
                <a16:creationId xmlns:a16="http://schemas.microsoft.com/office/drawing/2014/main" id="{F75AB179-078C-4EE7-8E33-E32753E6CD1B}"/>
              </a:ext>
            </a:extLst>
          </p:cNvPr>
          <p:cNvSpPr/>
          <p:nvPr/>
        </p:nvSpPr>
        <p:spPr bwMode="auto">
          <a:xfrm>
            <a:off x="12209013" y="6264338"/>
            <a:ext cx="201975" cy="207168"/>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30" name="Oval 329">
            <a:extLst>
              <a:ext uri="{FF2B5EF4-FFF2-40B4-BE49-F238E27FC236}">
                <a16:creationId xmlns:a16="http://schemas.microsoft.com/office/drawing/2014/main" id="{23E2AA33-346A-4EC6-B7F6-F43551ED0193}"/>
              </a:ext>
            </a:extLst>
          </p:cNvPr>
          <p:cNvSpPr/>
          <p:nvPr/>
        </p:nvSpPr>
        <p:spPr bwMode="auto">
          <a:xfrm rot="16200000">
            <a:off x="506197" y="3545103"/>
            <a:ext cx="207168" cy="201975"/>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31" name="Oval 330">
            <a:extLst>
              <a:ext uri="{FF2B5EF4-FFF2-40B4-BE49-F238E27FC236}">
                <a16:creationId xmlns:a16="http://schemas.microsoft.com/office/drawing/2014/main" id="{E327129A-58A8-427A-BBE7-B918A43A500B}"/>
              </a:ext>
            </a:extLst>
          </p:cNvPr>
          <p:cNvSpPr/>
          <p:nvPr/>
        </p:nvSpPr>
        <p:spPr bwMode="auto">
          <a:xfrm rot="16200000">
            <a:off x="506198" y="5359657"/>
            <a:ext cx="207168" cy="201975"/>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38" name="Oval 337">
            <a:extLst>
              <a:ext uri="{FF2B5EF4-FFF2-40B4-BE49-F238E27FC236}">
                <a16:creationId xmlns:a16="http://schemas.microsoft.com/office/drawing/2014/main" id="{0E1E4370-D5D1-4B4D-83FE-6DB1CA767DDA}"/>
              </a:ext>
            </a:extLst>
          </p:cNvPr>
          <p:cNvSpPr/>
          <p:nvPr/>
        </p:nvSpPr>
        <p:spPr bwMode="auto">
          <a:xfrm rot="16200000">
            <a:off x="1523607" y="3545103"/>
            <a:ext cx="207168" cy="201975"/>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39" name="Oval 338">
            <a:extLst>
              <a:ext uri="{FF2B5EF4-FFF2-40B4-BE49-F238E27FC236}">
                <a16:creationId xmlns:a16="http://schemas.microsoft.com/office/drawing/2014/main" id="{E38B1519-0F69-4F84-8F01-CA184FD04087}"/>
              </a:ext>
            </a:extLst>
          </p:cNvPr>
          <p:cNvSpPr/>
          <p:nvPr/>
        </p:nvSpPr>
        <p:spPr bwMode="auto">
          <a:xfrm rot="16200000">
            <a:off x="1523609" y="5359657"/>
            <a:ext cx="207168" cy="201975"/>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41" name="Oval 340">
            <a:extLst>
              <a:ext uri="{FF2B5EF4-FFF2-40B4-BE49-F238E27FC236}">
                <a16:creationId xmlns:a16="http://schemas.microsoft.com/office/drawing/2014/main" id="{6D2D32B8-9286-4DC7-A7CA-7B2E3227B049}"/>
              </a:ext>
            </a:extLst>
          </p:cNvPr>
          <p:cNvSpPr/>
          <p:nvPr/>
        </p:nvSpPr>
        <p:spPr bwMode="auto">
          <a:xfrm rot="16200000">
            <a:off x="3558424" y="3545103"/>
            <a:ext cx="207168" cy="201975"/>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42" name="Oval 341">
            <a:extLst>
              <a:ext uri="{FF2B5EF4-FFF2-40B4-BE49-F238E27FC236}">
                <a16:creationId xmlns:a16="http://schemas.microsoft.com/office/drawing/2014/main" id="{B60E66CB-286B-48AE-80FB-3792AEC7E7EA}"/>
              </a:ext>
            </a:extLst>
          </p:cNvPr>
          <p:cNvSpPr/>
          <p:nvPr/>
        </p:nvSpPr>
        <p:spPr bwMode="auto">
          <a:xfrm rot="16200000">
            <a:off x="3558426" y="5359657"/>
            <a:ext cx="207168" cy="201975"/>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43" name="Oval 342">
            <a:extLst>
              <a:ext uri="{FF2B5EF4-FFF2-40B4-BE49-F238E27FC236}">
                <a16:creationId xmlns:a16="http://schemas.microsoft.com/office/drawing/2014/main" id="{117744E7-4EA8-49A1-8F52-8320C55FA742}"/>
              </a:ext>
            </a:extLst>
          </p:cNvPr>
          <p:cNvSpPr/>
          <p:nvPr/>
        </p:nvSpPr>
        <p:spPr bwMode="auto">
          <a:xfrm rot="16200000">
            <a:off x="3558426" y="1730551"/>
            <a:ext cx="207168" cy="201975"/>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44" name="Oval 343">
            <a:extLst>
              <a:ext uri="{FF2B5EF4-FFF2-40B4-BE49-F238E27FC236}">
                <a16:creationId xmlns:a16="http://schemas.microsoft.com/office/drawing/2014/main" id="{FC92FF77-B90D-4BC7-B791-648F8EEAFD2D}"/>
              </a:ext>
            </a:extLst>
          </p:cNvPr>
          <p:cNvSpPr/>
          <p:nvPr/>
        </p:nvSpPr>
        <p:spPr bwMode="auto">
          <a:xfrm rot="16200000">
            <a:off x="4575834" y="3545103"/>
            <a:ext cx="207168" cy="201975"/>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45" name="Oval 344">
            <a:extLst>
              <a:ext uri="{FF2B5EF4-FFF2-40B4-BE49-F238E27FC236}">
                <a16:creationId xmlns:a16="http://schemas.microsoft.com/office/drawing/2014/main" id="{876E53E1-F369-4FF8-A9A8-5942C0F8C96F}"/>
              </a:ext>
            </a:extLst>
          </p:cNvPr>
          <p:cNvSpPr/>
          <p:nvPr/>
        </p:nvSpPr>
        <p:spPr bwMode="auto">
          <a:xfrm rot="16200000">
            <a:off x="4575835" y="5359657"/>
            <a:ext cx="207168" cy="201975"/>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46" name="Oval 345">
            <a:extLst>
              <a:ext uri="{FF2B5EF4-FFF2-40B4-BE49-F238E27FC236}">
                <a16:creationId xmlns:a16="http://schemas.microsoft.com/office/drawing/2014/main" id="{6EC9E1E5-75A2-46C9-8CE6-C27257783F34}"/>
              </a:ext>
            </a:extLst>
          </p:cNvPr>
          <p:cNvSpPr/>
          <p:nvPr/>
        </p:nvSpPr>
        <p:spPr bwMode="auto">
          <a:xfrm rot="16200000">
            <a:off x="4575835" y="1730551"/>
            <a:ext cx="207168" cy="201975"/>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47" name="Oval 346">
            <a:extLst>
              <a:ext uri="{FF2B5EF4-FFF2-40B4-BE49-F238E27FC236}">
                <a16:creationId xmlns:a16="http://schemas.microsoft.com/office/drawing/2014/main" id="{F2687E01-02FD-4CD3-89D3-3C5597803E1C}"/>
              </a:ext>
            </a:extLst>
          </p:cNvPr>
          <p:cNvSpPr/>
          <p:nvPr/>
        </p:nvSpPr>
        <p:spPr bwMode="auto">
          <a:xfrm rot="16200000">
            <a:off x="6610652" y="3545103"/>
            <a:ext cx="207168" cy="201975"/>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48" name="Oval 347">
            <a:extLst>
              <a:ext uri="{FF2B5EF4-FFF2-40B4-BE49-F238E27FC236}">
                <a16:creationId xmlns:a16="http://schemas.microsoft.com/office/drawing/2014/main" id="{823A3136-9E1D-4BA0-A051-1CA976F4DEDA}"/>
              </a:ext>
            </a:extLst>
          </p:cNvPr>
          <p:cNvSpPr/>
          <p:nvPr/>
        </p:nvSpPr>
        <p:spPr bwMode="auto">
          <a:xfrm rot="16200000">
            <a:off x="6610653" y="5359657"/>
            <a:ext cx="207168" cy="201975"/>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50" name="Oval 349">
            <a:extLst>
              <a:ext uri="{FF2B5EF4-FFF2-40B4-BE49-F238E27FC236}">
                <a16:creationId xmlns:a16="http://schemas.microsoft.com/office/drawing/2014/main" id="{07AB69F4-7B87-4ACA-BE53-EDA2DAF8476F}"/>
              </a:ext>
            </a:extLst>
          </p:cNvPr>
          <p:cNvSpPr/>
          <p:nvPr/>
        </p:nvSpPr>
        <p:spPr bwMode="auto">
          <a:xfrm rot="16200000">
            <a:off x="6610653" y="1730551"/>
            <a:ext cx="207168" cy="201975"/>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51" name="Oval 350">
            <a:extLst>
              <a:ext uri="{FF2B5EF4-FFF2-40B4-BE49-F238E27FC236}">
                <a16:creationId xmlns:a16="http://schemas.microsoft.com/office/drawing/2014/main" id="{6FD28F70-BEF9-4A5B-958C-52F5068177BA}"/>
              </a:ext>
            </a:extLst>
          </p:cNvPr>
          <p:cNvSpPr/>
          <p:nvPr/>
        </p:nvSpPr>
        <p:spPr bwMode="auto">
          <a:xfrm rot="16200000">
            <a:off x="7628060" y="3545103"/>
            <a:ext cx="207168" cy="201975"/>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52" name="Oval 351">
            <a:extLst>
              <a:ext uri="{FF2B5EF4-FFF2-40B4-BE49-F238E27FC236}">
                <a16:creationId xmlns:a16="http://schemas.microsoft.com/office/drawing/2014/main" id="{94F18AE6-7D06-4E45-8515-5395F447C81E}"/>
              </a:ext>
            </a:extLst>
          </p:cNvPr>
          <p:cNvSpPr/>
          <p:nvPr/>
        </p:nvSpPr>
        <p:spPr bwMode="auto">
          <a:xfrm rot="16200000">
            <a:off x="7628062" y="5359657"/>
            <a:ext cx="207168" cy="201975"/>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54" name="Oval 353">
            <a:extLst>
              <a:ext uri="{FF2B5EF4-FFF2-40B4-BE49-F238E27FC236}">
                <a16:creationId xmlns:a16="http://schemas.microsoft.com/office/drawing/2014/main" id="{79624025-5FBD-4889-9680-4137C0F0A63A}"/>
              </a:ext>
            </a:extLst>
          </p:cNvPr>
          <p:cNvSpPr/>
          <p:nvPr/>
        </p:nvSpPr>
        <p:spPr bwMode="auto">
          <a:xfrm rot="16200000">
            <a:off x="7628062" y="1730551"/>
            <a:ext cx="207168" cy="201975"/>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55" name="Oval 354">
            <a:extLst>
              <a:ext uri="{FF2B5EF4-FFF2-40B4-BE49-F238E27FC236}">
                <a16:creationId xmlns:a16="http://schemas.microsoft.com/office/drawing/2014/main" id="{4FC9AE7A-2DC2-47FF-94CC-D63D7DF8222D}"/>
              </a:ext>
            </a:extLst>
          </p:cNvPr>
          <p:cNvSpPr/>
          <p:nvPr/>
        </p:nvSpPr>
        <p:spPr bwMode="auto">
          <a:xfrm rot="16200000">
            <a:off x="9662879" y="3545103"/>
            <a:ext cx="207168" cy="201975"/>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56" name="Oval 355">
            <a:extLst>
              <a:ext uri="{FF2B5EF4-FFF2-40B4-BE49-F238E27FC236}">
                <a16:creationId xmlns:a16="http://schemas.microsoft.com/office/drawing/2014/main" id="{E0FC86E6-937F-49D1-9B8B-9F6F91EA9B70}"/>
              </a:ext>
            </a:extLst>
          </p:cNvPr>
          <p:cNvSpPr/>
          <p:nvPr/>
        </p:nvSpPr>
        <p:spPr bwMode="auto">
          <a:xfrm rot="16200000">
            <a:off x="9662880" y="5359657"/>
            <a:ext cx="207168" cy="201975"/>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57" name="Oval 356">
            <a:extLst>
              <a:ext uri="{FF2B5EF4-FFF2-40B4-BE49-F238E27FC236}">
                <a16:creationId xmlns:a16="http://schemas.microsoft.com/office/drawing/2014/main" id="{FAA57F0B-F7E3-4A79-A05B-D915856FE18A}"/>
              </a:ext>
            </a:extLst>
          </p:cNvPr>
          <p:cNvSpPr/>
          <p:nvPr/>
        </p:nvSpPr>
        <p:spPr bwMode="auto">
          <a:xfrm rot="16200000">
            <a:off x="9662880" y="1730551"/>
            <a:ext cx="207168" cy="201975"/>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58" name="Oval 357">
            <a:extLst>
              <a:ext uri="{FF2B5EF4-FFF2-40B4-BE49-F238E27FC236}">
                <a16:creationId xmlns:a16="http://schemas.microsoft.com/office/drawing/2014/main" id="{0B81ED67-4981-4E8C-A32B-3254733F54FC}"/>
              </a:ext>
            </a:extLst>
          </p:cNvPr>
          <p:cNvSpPr/>
          <p:nvPr/>
        </p:nvSpPr>
        <p:spPr bwMode="auto">
          <a:xfrm rot="16200000">
            <a:off x="10680288" y="3545103"/>
            <a:ext cx="207168" cy="201975"/>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59" name="Oval 358">
            <a:extLst>
              <a:ext uri="{FF2B5EF4-FFF2-40B4-BE49-F238E27FC236}">
                <a16:creationId xmlns:a16="http://schemas.microsoft.com/office/drawing/2014/main" id="{935C13B6-4324-4FCD-979F-71817781379B}"/>
              </a:ext>
            </a:extLst>
          </p:cNvPr>
          <p:cNvSpPr/>
          <p:nvPr/>
        </p:nvSpPr>
        <p:spPr bwMode="auto">
          <a:xfrm rot="16200000">
            <a:off x="10680289" y="5359657"/>
            <a:ext cx="207168" cy="201975"/>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sp>
        <p:nvSpPr>
          <p:cNvPr id="360" name="Oval 359">
            <a:extLst>
              <a:ext uri="{FF2B5EF4-FFF2-40B4-BE49-F238E27FC236}">
                <a16:creationId xmlns:a16="http://schemas.microsoft.com/office/drawing/2014/main" id="{FBEA3F1C-853D-44AE-B563-1877B7F42D65}"/>
              </a:ext>
            </a:extLst>
          </p:cNvPr>
          <p:cNvSpPr/>
          <p:nvPr/>
        </p:nvSpPr>
        <p:spPr bwMode="auto">
          <a:xfrm rot="16200000">
            <a:off x="10680289" y="1730551"/>
            <a:ext cx="207168" cy="201975"/>
          </a:xfrm>
          <a:prstGeom prst="ellipse">
            <a:avLst/>
          </a:prstGeom>
          <a:solidFill>
            <a:schemeClr val="bg1">
              <a:lumMod val="75000"/>
            </a:schemeClr>
          </a:solid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224">
              <a:gradFill>
                <a:gsLst>
                  <a:gs pos="0">
                    <a:srgbClr val="FFFFFF"/>
                  </a:gs>
                  <a:gs pos="100000">
                    <a:srgbClr val="FFFFFF"/>
                  </a:gs>
                </a:gsLst>
                <a:lin ang="5400000" scaled="0"/>
              </a:gradFill>
              <a:latin typeface="Segoe UI Semilight"/>
            </a:endParaRPr>
          </a:p>
        </p:txBody>
      </p:sp>
      <p:cxnSp>
        <p:nvCxnSpPr>
          <p:cNvPr id="363" name="Straight Connector 362">
            <a:extLst>
              <a:ext uri="{FF2B5EF4-FFF2-40B4-BE49-F238E27FC236}">
                <a16:creationId xmlns:a16="http://schemas.microsoft.com/office/drawing/2014/main" id="{C4D81C26-F0A0-48FE-A0B5-36CF1A99194C}"/>
              </a:ext>
            </a:extLst>
          </p:cNvPr>
          <p:cNvCxnSpPr/>
          <p:nvPr/>
        </p:nvCxnSpPr>
        <p:spPr>
          <a:xfrm>
            <a:off x="2055542" y="2780305"/>
            <a:ext cx="1178125" cy="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A5F4325A-CC5C-4098-BDE0-E44C1D1DA34F}"/>
              </a:ext>
            </a:extLst>
          </p:cNvPr>
          <p:cNvCxnSpPr/>
          <p:nvPr/>
        </p:nvCxnSpPr>
        <p:spPr>
          <a:xfrm>
            <a:off x="529424" y="3687582"/>
            <a:ext cx="1178125" cy="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EC9369CB-532A-457E-9369-6AA4453A4C18}"/>
              </a:ext>
            </a:extLst>
          </p:cNvPr>
          <p:cNvCxnSpPr/>
          <p:nvPr/>
        </p:nvCxnSpPr>
        <p:spPr>
          <a:xfrm>
            <a:off x="529425" y="5502135"/>
            <a:ext cx="1178125" cy="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88CFE46A-1586-4C02-8422-109BDB5E9E5A}"/>
              </a:ext>
            </a:extLst>
          </p:cNvPr>
          <p:cNvCxnSpPr/>
          <p:nvPr/>
        </p:nvCxnSpPr>
        <p:spPr>
          <a:xfrm>
            <a:off x="2055542" y="4594859"/>
            <a:ext cx="1178125" cy="0"/>
          </a:xfrm>
          <a:prstGeom prst="line">
            <a:avLst/>
          </a:prstGeom>
          <a:solidFill>
            <a:schemeClr val="bg1">
              <a:lumMod val="75000"/>
            </a:schemeClr>
          </a:solidFill>
          <a:ln w="19050">
            <a:solidFill>
              <a:schemeClr val="bg1">
                <a:lumMod val="75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FA212F7-3075-4AFA-B7B6-21AD34D45F85}"/>
              </a:ext>
            </a:extLst>
          </p:cNvPr>
          <p:cNvCxnSpPr/>
          <p:nvPr/>
        </p:nvCxnSpPr>
        <p:spPr>
          <a:xfrm>
            <a:off x="2055542" y="6409411"/>
            <a:ext cx="1178125" cy="0"/>
          </a:xfrm>
          <a:prstGeom prst="line">
            <a:avLst/>
          </a:prstGeom>
          <a:solidFill>
            <a:schemeClr val="bg1">
              <a:lumMod val="75000"/>
            </a:schemeClr>
          </a:solidFill>
          <a:ln w="19050">
            <a:solidFill>
              <a:schemeClr val="bg1">
                <a:lumMod val="75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63D0D9C0-074D-4F52-8A3C-BB962E01022B}"/>
              </a:ext>
            </a:extLst>
          </p:cNvPr>
          <p:cNvCxnSpPr/>
          <p:nvPr/>
        </p:nvCxnSpPr>
        <p:spPr>
          <a:xfrm>
            <a:off x="3581653" y="1873029"/>
            <a:ext cx="1178125" cy="0"/>
          </a:xfrm>
          <a:prstGeom prst="line">
            <a:avLst/>
          </a:prstGeom>
          <a:solidFill>
            <a:schemeClr val="bg1">
              <a:lumMod val="75000"/>
            </a:schemeClr>
          </a:solidFill>
          <a:ln w="19050">
            <a:solidFill>
              <a:schemeClr val="bg1">
                <a:lumMod val="75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E40B14EF-5671-45FB-B248-4431CA137428}"/>
              </a:ext>
            </a:extLst>
          </p:cNvPr>
          <p:cNvCxnSpPr/>
          <p:nvPr/>
        </p:nvCxnSpPr>
        <p:spPr>
          <a:xfrm>
            <a:off x="3581652" y="3687582"/>
            <a:ext cx="1178125" cy="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38579278-28BB-43C1-8C05-C7910C4D6F3A}"/>
              </a:ext>
            </a:extLst>
          </p:cNvPr>
          <p:cNvCxnSpPr/>
          <p:nvPr/>
        </p:nvCxnSpPr>
        <p:spPr>
          <a:xfrm>
            <a:off x="3581653" y="5502135"/>
            <a:ext cx="1178125" cy="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BA3B9042-AB57-4E30-BBA0-1C2D6BCF4050}"/>
              </a:ext>
            </a:extLst>
          </p:cNvPr>
          <p:cNvCxnSpPr/>
          <p:nvPr/>
        </p:nvCxnSpPr>
        <p:spPr>
          <a:xfrm>
            <a:off x="5107773" y="2780305"/>
            <a:ext cx="1178125" cy="0"/>
          </a:xfrm>
          <a:prstGeom prst="line">
            <a:avLst/>
          </a:prstGeom>
          <a:solidFill>
            <a:schemeClr val="bg1">
              <a:lumMod val="75000"/>
            </a:schemeClr>
          </a:solidFill>
          <a:ln w="19050">
            <a:solidFill>
              <a:schemeClr val="bg1">
                <a:lumMod val="75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9971E4F0-0D40-4282-AB05-928B444CF153}"/>
              </a:ext>
            </a:extLst>
          </p:cNvPr>
          <p:cNvCxnSpPr/>
          <p:nvPr/>
        </p:nvCxnSpPr>
        <p:spPr>
          <a:xfrm>
            <a:off x="5107772" y="4594859"/>
            <a:ext cx="1178125" cy="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4A2813CF-5EB8-4A8A-972E-93BAC59DCFB9}"/>
              </a:ext>
            </a:extLst>
          </p:cNvPr>
          <p:cNvCxnSpPr/>
          <p:nvPr/>
        </p:nvCxnSpPr>
        <p:spPr>
          <a:xfrm>
            <a:off x="5107772" y="6409411"/>
            <a:ext cx="1178125" cy="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E62473E2-3DBD-4A9E-9CF2-D5296836B185}"/>
              </a:ext>
            </a:extLst>
          </p:cNvPr>
          <p:cNvCxnSpPr/>
          <p:nvPr/>
        </p:nvCxnSpPr>
        <p:spPr>
          <a:xfrm>
            <a:off x="6633880" y="5502135"/>
            <a:ext cx="1178125" cy="0"/>
          </a:xfrm>
          <a:prstGeom prst="line">
            <a:avLst/>
          </a:prstGeom>
          <a:solidFill>
            <a:schemeClr val="bg1">
              <a:lumMod val="75000"/>
            </a:schemeClr>
          </a:solidFill>
          <a:ln w="19050">
            <a:solidFill>
              <a:schemeClr val="bg1">
                <a:lumMod val="75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96DC9775-773F-4955-A67F-6E3394006D56}"/>
              </a:ext>
            </a:extLst>
          </p:cNvPr>
          <p:cNvCxnSpPr/>
          <p:nvPr/>
        </p:nvCxnSpPr>
        <p:spPr>
          <a:xfrm>
            <a:off x="6633879" y="3646091"/>
            <a:ext cx="1178125" cy="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ED5024A6-795A-43B7-B10C-5D3DF239D77F}"/>
              </a:ext>
            </a:extLst>
          </p:cNvPr>
          <p:cNvCxnSpPr/>
          <p:nvPr/>
        </p:nvCxnSpPr>
        <p:spPr>
          <a:xfrm>
            <a:off x="6633880" y="1873029"/>
            <a:ext cx="1178125" cy="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D7C93B7F-8310-465C-8A1E-F4659E724B99}"/>
              </a:ext>
            </a:extLst>
          </p:cNvPr>
          <p:cNvCxnSpPr/>
          <p:nvPr/>
        </p:nvCxnSpPr>
        <p:spPr>
          <a:xfrm>
            <a:off x="8160003" y="2738813"/>
            <a:ext cx="1178125" cy="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40937EA6-D27C-4DB2-9737-527C05D51065}"/>
              </a:ext>
            </a:extLst>
          </p:cNvPr>
          <p:cNvCxnSpPr/>
          <p:nvPr/>
        </p:nvCxnSpPr>
        <p:spPr>
          <a:xfrm>
            <a:off x="8160003" y="4553367"/>
            <a:ext cx="1178125" cy="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22FA5534-F5DB-4C9C-8AE9-99B989E5B472}"/>
              </a:ext>
            </a:extLst>
          </p:cNvPr>
          <p:cNvCxnSpPr/>
          <p:nvPr/>
        </p:nvCxnSpPr>
        <p:spPr>
          <a:xfrm>
            <a:off x="9686108" y="5494312"/>
            <a:ext cx="1178125" cy="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046908E8-8CF1-4332-996A-D61C38C510D4}"/>
              </a:ext>
            </a:extLst>
          </p:cNvPr>
          <p:cNvCxnSpPr/>
          <p:nvPr/>
        </p:nvCxnSpPr>
        <p:spPr>
          <a:xfrm>
            <a:off x="9686108" y="3666978"/>
            <a:ext cx="1178125" cy="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D2E8487B-4C17-4D3B-9BE9-31CE6B087C0F}"/>
              </a:ext>
            </a:extLst>
          </p:cNvPr>
          <p:cNvCxnSpPr/>
          <p:nvPr/>
        </p:nvCxnSpPr>
        <p:spPr>
          <a:xfrm>
            <a:off x="9686108" y="1831536"/>
            <a:ext cx="1178125" cy="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A7817D2F-4C4C-4F7F-9E63-FB700D3CFF2A}"/>
              </a:ext>
            </a:extLst>
          </p:cNvPr>
          <p:cNvCxnSpPr/>
          <p:nvPr/>
        </p:nvCxnSpPr>
        <p:spPr>
          <a:xfrm>
            <a:off x="11212234" y="2738813"/>
            <a:ext cx="1178125" cy="0"/>
          </a:xfrm>
          <a:prstGeom prst="line">
            <a:avLst/>
          </a:prstGeom>
          <a:solidFill>
            <a:schemeClr val="bg1">
              <a:lumMod val="75000"/>
            </a:schemeClr>
          </a:solidFill>
          <a:ln w="19050">
            <a:solidFill>
              <a:schemeClr val="bg1">
                <a:lumMod val="75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66CD4456-699A-4461-935D-7553BF0856AD}"/>
              </a:ext>
            </a:extLst>
          </p:cNvPr>
          <p:cNvCxnSpPr/>
          <p:nvPr/>
        </p:nvCxnSpPr>
        <p:spPr>
          <a:xfrm>
            <a:off x="11212234" y="4553367"/>
            <a:ext cx="1178125" cy="0"/>
          </a:xfrm>
          <a:prstGeom prst="line">
            <a:avLst/>
          </a:prstGeom>
          <a:solidFill>
            <a:schemeClr val="bg1">
              <a:lumMod val="75000"/>
            </a:schemeClr>
          </a:solidFill>
          <a:ln w="19050">
            <a:solidFill>
              <a:schemeClr val="bg1">
                <a:lumMod val="75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54508DEB-112A-4894-89A5-68A00B791A3A}"/>
              </a:ext>
            </a:extLst>
          </p:cNvPr>
          <p:cNvCxnSpPr/>
          <p:nvPr/>
        </p:nvCxnSpPr>
        <p:spPr>
          <a:xfrm>
            <a:off x="11212234" y="6367920"/>
            <a:ext cx="1178125" cy="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1" name="Straight Connector 120">
            <a:extLst>
              <a:ext uri="{FF2B5EF4-FFF2-40B4-BE49-F238E27FC236}">
                <a16:creationId xmlns:a16="http://schemas.microsoft.com/office/drawing/2014/main" id="{8E9D8C51-80A6-4C36-B7F4-09FF62468D90}"/>
              </a:ext>
            </a:extLst>
          </p:cNvPr>
          <p:cNvCxnSpPr>
            <a:cxnSpLocks/>
          </p:cNvCxnSpPr>
          <p:nvPr/>
        </p:nvCxnSpPr>
        <p:spPr>
          <a:xfrm>
            <a:off x="10771132" y="5473426"/>
            <a:ext cx="534200" cy="94905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2" name="Straight Connector 129">
            <a:extLst>
              <a:ext uri="{FF2B5EF4-FFF2-40B4-BE49-F238E27FC236}">
                <a16:creationId xmlns:a16="http://schemas.microsoft.com/office/drawing/2014/main" id="{8BE173AD-6B31-47F4-8B16-0A4EDB05B8D1}"/>
              </a:ext>
            </a:extLst>
          </p:cNvPr>
          <p:cNvCxnSpPr>
            <a:cxnSpLocks/>
          </p:cNvCxnSpPr>
          <p:nvPr/>
        </p:nvCxnSpPr>
        <p:spPr>
          <a:xfrm>
            <a:off x="10771132" y="3625202"/>
            <a:ext cx="534200" cy="949050"/>
          </a:xfrm>
          <a:prstGeom prst="line">
            <a:avLst/>
          </a:prstGeom>
          <a:solidFill>
            <a:schemeClr val="bg1">
              <a:lumMod val="75000"/>
            </a:schemeClr>
          </a:solidFill>
          <a:ln w="19050">
            <a:solidFill>
              <a:schemeClr val="bg1">
                <a:lumMod val="75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3" name="Straight Connector 130">
            <a:extLst>
              <a:ext uri="{FF2B5EF4-FFF2-40B4-BE49-F238E27FC236}">
                <a16:creationId xmlns:a16="http://schemas.microsoft.com/office/drawing/2014/main" id="{79701B0D-91AF-4B9E-BF05-5E61CEC7F552}"/>
              </a:ext>
            </a:extLst>
          </p:cNvPr>
          <p:cNvCxnSpPr>
            <a:cxnSpLocks/>
          </p:cNvCxnSpPr>
          <p:nvPr/>
        </p:nvCxnSpPr>
        <p:spPr>
          <a:xfrm>
            <a:off x="9245017" y="4532480"/>
            <a:ext cx="534200" cy="94905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4" name="Straight Connector 131">
            <a:extLst>
              <a:ext uri="{FF2B5EF4-FFF2-40B4-BE49-F238E27FC236}">
                <a16:creationId xmlns:a16="http://schemas.microsoft.com/office/drawing/2014/main" id="{F687D608-20EA-4AC6-B4C9-CFE364C460CB}"/>
              </a:ext>
            </a:extLst>
          </p:cNvPr>
          <p:cNvCxnSpPr>
            <a:cxnSpLocks/>
          </p:cNvCxnSpPr>
          <p:nvPr/>
        </p:nvCxnSpPr>
        <p:spPr>
          <a:xfrm>
            <a:off x="10771132" y="1810649"/>
            <a:ext cx="534200" cy="94905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5" name="Straight Connector 132">
            <a:extLst>
              <a:ext uri="{FF2B5EF4-FFF2-40B4-BE49-F238E27FC236}">
                <a16:creationId xmlns:a16="http://schemas.microsoft.com/office/drawing/2014/main" id="{9EAF51DA-EA3E-42BF-9A79-CEB09FE0CB88}"/>
              </a:ext>
            </a:extLst>
          </p:cNvPr>
          <p:cNvCxnSpPr>
            <a:cxnSpLocks/>
          </p:cNvCxnSpPr>
          <p:nvPr/>
        </p:nvCxnSpPr>
        <p:spPr>
          <a:xfrm>
            <a:off x="9245017" y="2717927"/>
            <a:ext cx="534200" cy="94905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6" name="Straight Connector 133">
            <a:extLst>
              <a:ext uri="{FF2B5EF4-FFF2-40B4-BE49-F238E27FC236}">
                <a16:creationId xmlns:a16="http://schemas.microsoft.com/office/drawing/2014/main" id="{9525BC91-FFB9-4FD2-A62D-DEBC5692DD8C}"/>
              </a:ext>
            </a:extLst>
          </p:cNvPr>
          <p:cNvCxnSpPr>
            <a:cxnSpLocks/>
          </p:cNvCxnSpPr>
          <p:nvPr/>
        </p:nvCxnSpPr>
        <p:spPr>
          <a:xfrm>
            <a:off x="7718903" y="1810649"/>
            <a:ext cx="534200" cy="94905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134">
            <a:extLst>
              <a:ext uri="{FF2B5EF4-FFF2-40B4-BE49-F238E27FC236}">
                <a16:creationId xmlns:a16="http://schemas.microsoft.com/office/drawing/2014/main" id="{6AFCB05C-D69D-4BA4-9D17-F659A19D2229}"/>
              </a:ext>
            </a:extLst>
          </p:cNvPr>
          <p:cNvCxnSpPr>
            <a:cxnSpLocks/>
          </p:cNvCxnSpPr>
          <p:nvPr/>
        </p:nvCxnSpPr>
        <p:spPr>
          <a:xfrm>
            <a:off x="7718903" y="3625202"/>
            <a:ext cx="534200" cy="94905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135">
            <a:extLst>
              <a:ext uri="{FF2B5EF4-FFF2-40B4-BE49-F238E27FC236}">
                <a16:creationId xmlns:a16="http://schemas.microsoft.com/office/drawing/2014/main" id="{302E4419-60CE-4C55-BE51-CC30B4CBB720}"/>
              </a:ext>
            </a:extLst>
          </p:cNvPr>
          <p:cNvCxnSpPr>
            <a:cxnSpLocks/>
          </p:cNvCxnSpPr>
          <p:nvPr/>
        </p:nvCxnSpPr>
        <p:spPr>
          <a:xfrm>
            <a:off x="6192787" y="4573971"/>
            <a:ext cx="534200" cy="94905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136">
            <a:extLst>
              <a:ext uri="{FF2B5EF4-FFF2-40B4-BE49-F238E27FC236}">
                <a16:creationId xmlns:a16="http://schemas.microsoft.com/office/drawing/2014/main" id="{FB46CC16-ACD2-425F-BD11-F628C5951675}"/>
              </a:ext>
            </a:extLst>
          </p:cNvPr>
          <p:cNvCxnSpPr>
            <a:cxnSpLocks/>
          </p:cNvCxnSpPr>
          <p:nvPr/>
        </p:nvCxnSpPr>
        <p:spPr>
          <a:xfrm>
            <a:off x="4666673" y="5481248"/>
            <a:ext cx="534200" cy="94905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137">
            <a:extLst>
              <a:ext uri="{FF2B5EF4-FFF2-40B4-BE49-F238E27FC236}">
                <a16:creationId xmlns:a16="http://schemas.microsoft.com/office/drawing/2014/main" id="{34855389-DB85-4BF5-AB1D-53B01DFCDD33}"/>
              </a:ext>
            </a:extLst>
          </p:cNvPr>
          <p:cNvCxnSpPr>
            <a:cxnSpLocks/>
          </p:cNvCxnSpPr>
          <p:nvPr/>
        </p:nvCxnSpPr>
        <p:spPr>
          <a:xfrm>
            <a:off x="6192787" y="2717927"/>
            <a:ext cx="534200" cy="94905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138">
            <a:extLst>
              <a:ext uri="{FF2B5EF4-FFF2-40B4-BE49-F238E27FC236}">
                <a16:creationId xmlns:a16="http://schemas.microsoft.com/office/drawing/2014/main" id="{ABD2B293-D067-44AC-8189-899EC41328EF}"/>
              </a:ext>
            </a:extLst>
          </p:cNvPr>
          <p:cNvCxnSpPr>
            <a:cxnSpLocks/>
          </p:cNvCxnSpPr>
          <p:nvPr/>
        </p:nvCxnSpPr>
        <p:spPr>
          <a:xfrm>
            <a:off x="4666673" y="3625202"/>
            <a:ext cx="534200" cy="94905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139">
            <a:extLst>
              <a:ext uri="{FF2B5EF4-FFF2-40B4-BE49-F238E27FC236}">
                <a16:creationId xmlns:a16="http://schemas.microsoft.com/office/drawing/2014/main" id="{2811A579-8BB2-4E16-886B-EF0BB1FAB767}"/>
              </a:ext>
            </a:extLst>
          </p:cNvPr>
          <p:cNvCxnSpPr>
            <a:cxnSpLocks/>
          </p:cNvCxnSpPr>
          <p:nvPr/>
        </p:nvCxnSpPr>
        <p:spPr>
          <a:xfrm>
            <a:off x="3140559" y="4573971"/>
            <a:ext cx="534200" cy="949050"/>
          </a:xfrm>
          <a:prstGeom prst="line">
            <a:avLst/>
          </a:prstGeom>
          <a:solidFill>
            <a:schemeClr val="bg1">
              <a:lumMod val="75000"/>
            </a:schemeClr>
          </a:solidFill>
          <a:ln w="19050">
            <a:solidFill>
              <a:schemeClr val="bg1">
                <a:lumMod val="75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140">
            <a:extLst>
              <a:ext uri="{FF2B5EF4-FFF2-40B4-BE49-F238E27FC236}">
                <a16:creationId xmlns:a16="http://schemas.microsoft.com/office/drawing/2014/main" id="{CDF5A8C8-124A-46A7-AD14-FA5B1A5E4EC6}"/>
              </a:ext>
            </a:extLst>
          </p:cNvPr>
          <p:cNvCxnSpPr>
            <a:cxnSpLocks/>
          </p:cNvCxnSpPr>
          <p:nvPr/>
        </p:nvCxnSpPr>
        <p:spPr>
          <a:xfrm>
            <a:off x="1614445" y="5481248"/>
            <a:ext cx="450045" cy="813427"/>
          </a:xfrm>
          <a:prstGeom prst="line">
            <a:avLst/>
          </a:prstGeom>
          <a:solidFill>
            <a:schemeClr val="bg1">
              <a:lumMod val="75000"/>
            </a:schemeClr>
          </a:solidFill>
          <a:ln w="19050">
            <a:solidFill>
              <a:schemeClr val="bg1">
                <a:lumMod val="75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141">
            <a:extLst>
              <a:ext uri="{FF2B5EF4-FFF2-40B4-BE49-F238E27FC236}">
                <a16:creationId xmlns:a16="http://schemas.microsoft.com/office/drawing/2014/main" id="{5C58CD0A-6A66-4C0D-8FF4-CEF0F2AD2B6E}"/>
              </a:ext>
            </a:extLst>
          </p:cNvPr>
          <p:cNvCxnSpPr>
            <a:cxnSpLocks/>
          </p:cNvCxnSpPr>
          <p:nvPr/>
        </p:nvCxnSpPr>
        <p:spPr>
          <a:xfrm>
            <a:off x="3140559" y="2759419"/>
            <a:ext cx="534200" cy="94905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5" name="Straight Connector 142">
            <a:extLst>
              <a:ext uri="{FF2B5EF4-FFF2-40B4-BE49-F238E27FC236}">
                <a16:creationId xmlns:a16="http://schemas.microsoft.com/office/drawing/2014/main" id="{49C9D20D-3A0C-4433-9622-C4D2D8EF2F2B}"/>
              </a:ext>
            </a:extLst>
          </p:cNvPr>
          <p:cNvCxnSpPr>
            <a:cxnSpLocks/>
          </p:cNvCxnSpPr>
          <p:nvPr/>
        </p:nvCxnSpPr>
        <p:spPr>
          <a:xfrm>
            <a:off x="1614443" y="3666694"/>
            <a:ext cx="592863" cy="959916"/>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6" name="Straight Connector 143">
            <a:extLst>
              <a:ext uri="{FF2B5EF4-FFF2-40B4-BE49-F238E27FC236}">
                <a16:creationId xmlns:a16="http://schemas.microsoft.com/office/drawing/2014/main" id="{EB388CF0-AF9C-4E45-A9C5-0578F91B3A22}"/>
              </a:ext>
            </a:extLst>
          </p:cNvPr>
          <p:cNvCxnSpPr>
            <a:cxnSpLocks/>
          </p:cNvCxnSpPr>
          <p:nvPr/>
        </p:nvCxnSpPr>
        <p:spPr>
          <a:xfrm>
            <a:off x="88330" y="4573971"/>
            <a:ext cx="534200" cy="94905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9" name="Straight Connector 146">
            <a:extLst>
              <a:ext uri="{FF2B5EF4-FFF2-40B4-BE49-F238E27FC236}">
                <a16:creationId xmlns:a16="http://schemas.microsoft.com/office/drawing/2014/main" id="{AA3E02C8-A175-4769-81F9-31F7B3C67897}"/>
              </a:ext>
            </a:extLst>
          </p:cNvPr>
          <p:cNvCxnSpPr>
            <a:cxnSpLocks/>
          </p:cNvCxnSpPr>
          <p:nvPr/>
        </p:nvCxnSpPr>
        <p:spPr>
          <a:xfrm flipH="1">
            <a:off x="10771132" y="2717927"/>
            <a:ext cx="534200" cy="949050"/>
          </a:xfrm>
          <a:prstGeom prst="line">
            <a:avLst/>
          </a:prstGeom>
          <a:solidFill>
            <a:schemeClr val="bg1">
              <a:lumMod val="75000"/>
            </a:schemeClr>
          </a:solidFill>
          <a:ln w="19050">
            <a:solidFill>
              <a:schemeClr val="bg1">
                <a:lumMod val="75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0" name="Straight Connector 147">
            <a:extLst>
              <a:ext uri="{FF2B5EF4-FFF2-40B4-BE49-F238E27FC236}">
                <a16:creationId xmlns:a16="http://schemas.microsoft.com/office/drawing/2014/main" id="{7D19EFC4-7F31-45C7-95A7-76EA22A9BD4F}"/>
              </a:ext>
            </a:extLst>
          </p:cNvPr>
          <p:cNvCxnSpPr>
            <a:cxnSpLocks/>
          </p:cNvCxnSpPr>
          <p:nvPr/>
        </p:nvCxnSpPr>
        <p:spPr>
          <a:xfrm flipH="1">
            <a:off x="9245017" y="1810649"/>
            <a:ext cx="534200" cy="94905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150">
            <a:extLst>
              <a:ext uri="{FF2B5EF4-FFF2-40B4-BE49-F238E27FC236}">
                <a16:creationId xmlns:a16="http://schemas.microsoft.com/office/drawing/2014/main" id="{01473EB0-CE61-4483-AFF8-41405A6F1ACE}"/>
              </a:ext>
            </a:extLst>
          </p:cNvPr>
          <p:cNvCxnSpPr>
            <a:cxnSpLocks/>
          </p:cNvCxnSpPr>
          <p:nvPr/>
        </p:nvCxnSpPr>
        <p:spPr>
          <a:xfrm flipH="1">
            <a:off x="10771132" y="4566149"/>
            <a:ext cx="534200" cy="94905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Connector 151">
            <a:extLst>
              <a:ext uri="{FF2B5EF4-FFF2-40B4-BE49-F238E27FC236}">
                <a16:creationId xmlns:a16="http://schemas.microsoft.com/office/drawing/2014/main" id="{B39578A0-F56E-4890-837A-5591EBAF9E6C}"/>
              </a:ext>
            </a:extLst>
          </p:cNvPr>
          <p:cNvCxnSpPr>
            <a:cxnSpLocks/>
          </p:cNvCxnSpPr>
          <p:nvPr/>
        </p:nvCxnSpPr>
        <p:spPr>
          <a:xfrm flipH="1">
            <a:off x="9245017" y="3625202"/>
            <a:ext cx="534200" cy="94905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5" name="Straight Connector 152">
            <a:extLst>
              <a:ext uri="{FF2B5EF4-FFF2-40B4-BE49-F238E27FC236}">
                <a16:creationId xmlns:a16="http://schemas.microsoft.com/office/drawing/2014/main" id="{EAA0698A-421C-4553-8D64-9C9A05D1D4FE}"/>
              </a:ext>
            </a:extLst>
          </p:cNvPr>
          <p:cNvCxnSpPr>
            <a:cxnSpLocks/>
          </p:cNvCxnSpPr>
          <p:nvPr/>
        </p:nvCxnSpPr>
        <p:spPr>
          <a:xfrm flipH="1">
            <a:off x="7718903" y="2717926"/>
            <a:ext cx="534200" cy="94905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6" name="Straight Connector 153">
            <a:extLst>
              <a:ext uri="{FF2B5EF4-FFF2-40B4-BE49-F238E27FC236}">
                <a16:creationId xmlns:a16="http://schemas.microsoft.com/office/drawing/2014/main" id="{8D24C013-9622-449D-B5D2-B9917A19F443}"/>
              </a:ext>
            </a:extLst>
          </p:cNvPr>
          <p:cNvCxnSpPr>
            <a:cxnSpLocks/>
          </p:cNvCxnSpPr>
          <p:nvPr/>
        </p:nvCxnSpPr>
        <p:spPr>
          <a:xfrm flipH="1">
            <a:off x="6192786" y="1852141"/>
            <a:ext cx="534200" cy="94905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154">
            <a:extLst>
              <a:ext uri="{FF2B5EF4-FFF2-40B4-BE49-F238E27FC236}">
                <a16:creationId xmlns:a16="http://schemas.microsoft.com/office/drawing/2014/main" id="{A22A76DC-0F85-4EFF-BB04-72AEC1F324C4}"/>
              </a:ext>
            </a:extLst>
          </p:cNvPr>
          <p:cNvCxnSpPr>
            <a:cxnSpLocks/>
          </p:cNvCxnSpPr>
          <p:nvPr/>
        </p:nvCxnSpPr>
        <p:spPr>
          <a:xfrm flipH="1">
            <a:off x="9245017" y="5473426"/>
            <a:ext cx="534200" cy="94905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155">
            <a:extLst>
              <a:ext uri="{FF2B5EF4-FFF2-40B4-BE49-F238E27FC236}">
                <a16:creationId xmlns:a16="http://schemas.microsoft.com/office/drawing/2014/main" id="{BFD77900-639E-4359-ABF0-BA78DD653F64}"/>
              </a:ext>
            </a:extLst>
          </p:cNvPr>
          <p:cNvCxnSpPr>
            <a:cxnSpLocks/>
          </p:cNvCxnSpPr>
          <p:nvPr/>
        </p:nvCxnSpPr>
        <p:spPr>
          <a:xfrm flipH="1">
            <a:off x="7718903" y="4532480"/>
            <a:ext cx="534200" cy="94905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156">
            <a:extLst>
              <a:ext uri="{FF2B5EF4-FFF2-40B4-BE49-F238E27FC236}">
                <a16:creationId xmlns:a16="http://schemas.microsoft.com/office/drawing/2014/main" id="{6B4F1283-4E98-433A-A2A1-4A39A89F11E8}"/>
              </a:ext>
            </a:extLst>
          </p:cNvPr>
          <p:cNvCxnSpPr>
            <a:cxnSpLocks/>
          </p:cNvCxnSpPr>
          <p:nvPr/>
        </p:nvCxnSpPr>
        <p:spPr>
          <a:xfrm flipH="1">
            <a:off x="6192786" y="3666694"/>
            <a:ext cx="534200" cy="949050"/>
          </a:xfrm>
          <a:prstGeom prst="line">
            <a:avLst/>
          </a:prstGeom>
          <a:solidFill>
            <a:schemeClr val="bg1">
              <a:lumMod val="75000"/>
            </a:schemeClr>
          </a:solidFill>
          <a:ln w="19050">
            <a:solidFill>
              <a:schemeClr val="bg1">
                <a:lumMod val="75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157">
            <a:extLst>
              <a:ext uri="{FF2B5EF4-FFF2-40B4-BE49-F238E27FC236}">
                <a16:creationId xmlns:a16="http://schemas.microsoft.com/office/drawing/2014/main" id="{E80DA134-695F-43AE-A8F1-6D9805D24B27}"/>
              </a:ext>
            </a:extLst>
          </p:cNvPr>
          <p:cNvCxnSpPr>
            <a:cxnSpLocks/>
          </p:cNvCxnSpPr>
          <p:nvPr/>
        </p:nvCxnSpPr>
        <p:spPr>
          <a:xfrm flipH="1">
            <a:off x="4666672" y="2759419"/>
            <a:ext cx="534200" cy="949050"/>
          </a:xfrm>
          <a:prstGeom prst="line">
            <a:avLst/>
          </a:prstGeom>
          <a:solidFill>
            <a:schemeClr val="bg1">
              <a:lumMod val="75000"/>
            </a:schemeClr>
          </a:solidFill>
          <a:ln w="19050">
            <a:solidFill>
              <a:schemeClr val="bg1">
                <a:lumMod val="75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158">
            <a:extLst>
              <a:ext uri="{FF2B5EF4-FFF2-40B4-BE49-F238E27FC236}">
                <a16:creationId xmlns:a16="http://schemas.microsoft.com/office/drawing/2014/main" id="{26886445-BDB8-4E8C-943F-052AB61C0E39}"/>
              </a:ext>
            </a:extLst>
          </p:cNvPr>
          <p:cNvCxnSpPr>
            <a:cxnSpLocks/>
          </p:cNvCxnSpPr>
          <p:nvPr/>
        </p:nvCxnSpPr>
        <p:spPr>
          <a:xfrm flipH="1">
            <a:off x="3140559" y="1852141"/>
            <a:ext cx="534200" cy="949050"/>
          </a:xfrm>
          <a:prstGeom prst="line">
            <a:avLst/>
          </a:prstGeom>
          <a:solidFill>
            <a:schemeClr val="bg1">
              <a:lumMod val="75000"/>
            </a:schemeClr>
          </a:solidFill>
          <a:ln w="19050">
            <a:solidFill>
              <a:schemeClr val="bg1">
                <a:lumMod val="75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3" name="Straight Connector 160">
            <a:extLst>
              <a:ext uri="{FF2B5EF4-FFF2-40B4-BE49-F238E27FC236}">
                <a16:creationId xmlns:a16="http://schemas.microsoft.com/office/drawing/2014/main" id="{A2BDF429-8DCF-4096-ABE5-39D63E51E32C}"/>
              </a:ext>
            </a:extLst>
          </p:cNvPr>
          <p:cNvCxnSpPr>
            <a:cxnSpLocks/>
          </p:cNvCxnSpPr>
          <p:nvPr/>
        </p:nvCxnSpPr>
        <p:spPr>
          <a:xfrm flipH="1">
            <a:off x="6192789" y="5481249"/>
            <a:ext cx="534200" cy="949050"/>
          </a:xfrm>
          <a:prstGeom prst="line">
            <a:avLst/>
          </a:prstGeom>
          <a:solidFill>
            <a:schemeClr val="bg1">
              <a:lumMod val="75000"/>
            </a:schemeClr>
          </a:solidFill>
          <a:ln w="19050">
            <a:solidFill>
              <a:schemeClr val="bg1">
                <a:lumMod val="75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4" name="Straight Connector 161">
            <a:extLst>
              <a:ext uri="{FF2B5EF4-FFF2-40B4-BE49-F238E27FC236}">
                <a16:creationId xmlns:a16="http://schemas.microsoft.com/office/drawing/2014/main" id="{84AF6AEB-61A3-4F4C-974F-532F22E2270D}"/>
              </a:ext>
            </a:extLst>
          </p:cNvPr>
          <p:cNvCxnSpPr>
            <a:cxnSpLocks/>
          </p:cNvCxnSpPr>
          <p:nvPr/>
        </p:nvCxnSpPr>
        <p:spPr>
          <a:xfrm flipH="1">
            <a:off x="4666673" y="4573971"/>
            <a:ext cx="534200" cy="94905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5" name="Straight Connector 162">
            <a:extLst>
              <a:ext uri="{FF2B5EF4-FFF2-40B4-BE49-F238E27FC236}">
                <a16:creationId xmlns:a16="http://schemas.microsoft.com/office/drawing/2014/main" id="{FD2B492C-919F-4708-A8B5-0CDFAB7FC8CF}"/>
              </a:ext>
            </a:extLst>
          </p:cNvPr>
          <p:cNvCxnSpPr>
            <a:cxnSpLocks/>
          </p:cNvCxnSpPr>
          <p:nvPr/>
        </p:nvCxnSpPr>
        <p:spPr>
          <a:xfrm flipH="1">
            <a:off x="3140558" y="3666695"/>
            <a:ext cx="534200" cy="94905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6" name="Straight Connector 163">
            <a:extLst>
              <a:ext uri="{FF2B5EF4-FFF2-40B4-BE49-F238E27FC236}">
                <a16:creationId xmlns:a16="http://schemas.microsoft.com/office/drawing/2014/main" id="{C3B2B402-61EA-4D88-9D42-9153F551D737}"/>
              </a:ext>
            </a:extLst>
          </p:cNvPr>
          <p:cNvCxnSpPr>
            <a:cxnSpLocks/>
          </p:cNvCxnSpPr>
          <p:nvPr/>
        </p:nvCxnSpPr>
        <p:spPr>
          <a:xfrm flipH="1">
            <a:off x="1614443" y="2759419"/>
            <a:ext cx="534200" cy="949050"/>
          </a:xfrm>
          <a:prstGeom prst="line">
            <a:avLst/>
          </a:prstGeom>
          <a:solidFill>
            <a:schemeClr val="bg1">
              <a:lumMod val="75000"/>
            </a:schemeClr>
          </a:solidFill>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165">
            <a:extLst>
              <a:ext uri="{FF2B5EF4-FFF2-40B4-BE49-F238E27FC236}">
                <a16:creationId xmlns:a16="http://schemas.microsoft.com/office/drawing/2014/main" id="{D1B5C8E5-7A99-48ED-AD0E-76A9BE5C3544}"/>
              </a:ext>
            </a:extLst>
          </p:cNvPr>
          <p:cNvCxnSpPr>
            <a:cxnSpLocks/>
          </p:cNvCxnSpPr>
          <p:nvPr/>
        </p:nvCxnSpPr>
        <p:spPr>
          <a:xfrm flipH="1">
            <a:off x="3140557" y="5481249"/>
            <a:ext cx="534200" cy="949050"/>
          </a:xfrm>
          <a:prstGeom prst="line">
            <a:avLst/>
          </a:prstGeom>
          <a:solidFill>
            <a:schemeClr val="bg1">
              <a:lumMod val="75000"/>
            </a:schemeClr>
          </a:solidFill>
          <a:ln w="19050">
            <a:solidFill>
              <a:schemeClr val="bg1">
                <a:lumMod val="75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9" name="Straight Connector 166">
            <a:extLst>
              <a:ext uri="{FF2B5EF4-FFF2-40B4-BE49-F238E27FC236}">
                <a16:creationId xmlns:a16="http://schemas.microsoft.com/office/drawing/2014/main" id="{18241557-5745-4185-9B67-0ADF2F520A1A}"/>
              </a:ext>
            </a:extLst>
          </p:cNvPr>
          <p:cNvCxnSpPr>
            <a:cxnSpLocks/>
          </p:cNvCxnSpPr>
          <p:nvPr/>
        </p:nvCxnSpPr>
        <p:spPr>
          <a:xfrm flipH="1">
            <a:off x="1614444" y="4573974"/>
            <a:ext cx="534200" cy="949050"/>
          </a:xfrm>
          <a:prstGeom prst="line">
            <a:avLst/>
          </a:prstGeom>
          <a:solidFill>
            <a:schemeClr val="bg1">
              <a:lumMod val="75000"/>
            </a:schemeClr>
          </a:solidFill>
          <a:ln w="19050">
            <a:solidFill>
              <a:schemeClr val="bg1">
                <a:lumMod val="75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85" name="Hexagon 176">
            <a:extLst>
              <a:ext uri="{FF2B5EF4-FFF2-40B4-BE49-F238E27FC236}">
                <a16:creationId xmlns:a16="http://schemas.microsoft.com/office/drawing/2014/main" id="{F311C9AB-3F4D-4F2A-9DA0-7E59FBF89E47}"/>
              </a:ext>
            </a:extLst>
          </p:cNvPr>
          <p:cNvSpPr/>
          <p:nvPr/>
        </p:nvSpPr>
        <p:spPr bwMode="auto">
          <a:xfrm>
            <a:off x="1810539" y="2926469"/>
            <a:ext cx="1684428" cy="1489427"/>
          </a:xfrm>
          <a:prstGeom prst="hexagon">
            <a:avLst>
              <a:gd name="adj" fmla="val 28624"/>
              <a:gd name="vf" fmla="val 115470"/>
            </a:avLst>
          </a:prstGeom>
          <a:solidFill>
            <a:schemeClr val="tx2"/>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94276" rIns="0" bIns="40388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224" b="1">
              <a:solidFill>
                <a:srgbClr val="FFFFFF"/>
              </a:solidFill>
              <a:latin typeface="Segoe UI Light"/>
              <a:ea typeface="Segoe UI" charset="0"/>
              <a:cs typeface="Segoe UI" charset="0"/>
            </a:endParaRPr>
          </a:p>
        </p:txBody>
      </p:sp>
      <p:sp>
        <p:nvSpPr>
          <p:cNvPr id="186" name="Hexagon 185">
            <a:extLst>
              <a:ext uri="{FF2B5EF4-FFF2-40B4-BE49-F238E27FC236}">
                <a16:creationId xmlns:a16="http://schemas.microsoft.com/office/drawing/2014/main" id="{7B5E05EC-C80A-414E-9D0C-BC0F20DBF1E2}"/>
              </a:ext>
            </a:extLst>
          </p:cNvPr>
          <p:cNvSpPr/>
          <p:nvPr/>
        </p:nvSpPr>
        <p:spPr bwMode="auto">
          <a:xfrm>
            <a:off x="3328499" y="3808654"/>
            <a:ext cx="1684428" cy="1489427"/>
          </a:xfrm>
          <a:prstGeom prst="hexagon">
            <a:avLst>
              <a:gd name="adj" fmla="val 28624"/>
              <a:gd name="vf" fmla="val 115470"/>
            </a:avLst>
          </a:prstGeom>
          <a:solidFill>
            <a:schemeClr val="tx2"/>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94276" rIns="0" bIns="40388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224" b="1">
              <a:solidFill>
                <a:srgbClr val="FFFFFF"/>
              </a:solidFill>
              <a:latin typeface="Segoe UI" charset="0"/>
              <a:ea typeface="Segoe UI" charset="0"/>
              <a:cs typeface="Segoe UI" charset="0"/>
            </a:endParaRPr>
          </a:p>
        </p:txBody>
      </p:sp>
      <p:sp>
        <p:nvSpPr>
          <p:cNvPr id="188" name="Hexagon 187">
            <a:extLst>
              <a:ext uri="{FF2B5EF4-FFF2-40B4-BE49-F238E27FC236}">
                <a16:creationId xmlns:a16="http://schemas.microsoft.com/office/drawing/2014/main" id="{32A7A230-356D-4B49-9075-EB66FF87F069}"/>
              </a:ext>
            </a:extLst>
          </p:cNvPr>
          <p:cNvSpPr/>
          <p:nvPr/>
        </p:nvSpPr>
        <p:spPr bwMode="auto">
          <a:xfrm>
            <a:off x="4854612" y="2901377"/>
            <a:ext cx="1684428" cy="1489427"/>
          </a:xfrm>
          <a:prstGeom prst="hexagon">
            <a:avLst>
              <a:gd name="adj" fmla="val 28624"/>
              <a:gd name="vf" fmla="val 115470"/>
            </a:avLst>
          </a:prstGeom>
          <a:solidFill>
            <a:schemeClr val="tx2"/>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94276" rIns="0" bIns="40388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224" b="1">
              <a:solidFill>
                <a:srgbClr val="FFFFFF"/>
              </a:solidFill>
              <a:latin typeface="Segoe UI" charset="0"/>
              <a:ea typeface="Segoe UI" charset="0"/>
              <a:cs typeface="Segoe UI" charset="0"/>
            </a:endParaRPr>
          </a:p>
        </p:txBody>
      </p:sp>
      <p:sp>
        <p:nvSpPr>
          <p:cNvPr id="189" name="Hexagon 188">
            <a:extLst>
              <a:ext uri="{FF2B5EF4-FFF2-40B4-BE49-F238E27FC236}">
                <a16:creationId xmlns:a16="http://schemas.microsoft.com/office/drawing/2014/main" id="{3A7946D6-B095-4695-BF45-1689D8006E39}"/>
              </a:ext>
            </a:extLst>
          </p:cNvPr>
          <p:cNvSpPr/>
          <p:nvPr/>
        </p:nvSpPr>
        <p:spPr bwMode="auto">
          <a:xfrm>
            <a:off x="6380725" y="1994101"/>
            <a:ext cx="1684428" cy="1489427"/>
          </a:xfrm>
          <a:prstGeom prst="hexagon">
            <a:avLst>
              <a:gd name="adj" fmla="val 28624"/>
              <a:gd name="vf" fmla="val 115470"/>
            </a:avLst>
          </a:prstGeom>
          <a:solidFill>
            <a:schemeClr val="tx2"/>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94276" rIns="0" bIns="40388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224" b="1">
              <a:solidFill>
                <a:srgbClr val="FFFFFF"/>
              </a:solidFill>
              <a:latin typeface="Segoe UI" charset="0"/>
              <a:ea typeface="Segoe UI" charset="0"/>
              <a:cs typeface="Segoe UI" charset="0"/>
            </a:endParaRPr>
          </a:p>
        </p:txBody>
      </p:sp>
      <p:sp>
        <p:nvSpPr>
          <p:cNvPr id="190" name="Hexagon 189">
            <a:extLst>
              <a:ext uri="{FF2B5EF4-FFF2-40B4-BE49-F238E27FC236}">
                <a16:creationId xmlns:a16="http://schemas.microsoft.com/office/drawing/2014/main" id="{109FBC92-49C0-43FA-BDC9-ACECD7AA51A5}"/>
              </a:ext>
            </a:extLst>
          </p:cNvPr>
          <p:cNvSpPr/>
          <p:nvPr/>
        </p:nvSpPr>
        <p:spPr bwMode="auto">
          <a:xfrm>
            <a:off x="4854611" y="4746133"/>
            <a:ext cx="1684428" cy="1489427"/>
          </a:xfrm>
          <a:prstGeom prst="hexagon">
            <a:avLst>
              <a:gd name="adj" fmla="val 28624"/>
              <a:gd name="vf" fmla="val 115470"/>
            </a:avLst>
          </a:prstGeom>
          <a:solidFill>
            <a:schemeClr val="tx2"/>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94276" rIns="0" bIns="40388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224" b="1">
              <a:solidFill>
                <a:srgbClr val="FFFFFF"/>
              </a:solidFill>
              <a:latin typeface="Segoe UI" charset="0"/>
              <a:ea typeface="Segoe UI" charset="0"/>
              <a:cs typeface="Segoe UI" charset="0"/>
            </a:endParaRPr>
          </a:p>
        </p:txBody>
      </p:sp>
      <p:sp>
        <p:nvSpPr>
          <p:cNvPr id="191" name="Hexagon 190">
            <a:extLst>
              <a:ext uri="{FF2B5EF4-FFF2-40B4-BE49-F238E27FC236}">
                <a16:creationId xmlns:a16="http://schemas.microsoft.com/office/drawing/2014/main" id="{822B2C31-496A-4709-8972-8D2C0E336ED2}"/>
              </a:ext>
            </a:extLst>
          </p:cNvPr>
          <p:cNvSpPr/>
          <p:nvPr/>
        </p:nvSpPr>
        <p:spPr bwMode="auto">
          <a:xfrm>
            <a:off x="6380725" y="3808654"/>
            <a:ext cx="1684428" cy="1489427"/>
          </a:xfrm>
          <a:prstGeom prst="hexagon">
            <a:avLst>
              <a:gd name="adj" fmla="val 28624"/>
              <a:gd name="vf" fmla="val 115470"/>
            </a:avLst>
          </a:prstGeom>
          <a:solidFill>
            <a:schemeClr val="tx2"/>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94276" rIns="0" bIns="40388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224" b="1">
              <a:solidFill>
                <a:srgbClr val="FFFFFF"/>
              </a:solidFill>
              <a:latin typeface="Segoe UI" charset="0"/>
              <a:ea typeface="Segoe UI" charset="0"/>
              <a:cs typeface="Segoe UI" charset="0"/>
            </a:endParaRPr>
          </a:p>
        </p:txBody>
      </p:sp>
      <p:sp>
        <p:nvSpPr>
          <p:cNvPr id="192" name="Hexagon 191">
            <a:extLst>
              <a:ext uri="{FF2B5EF4-FFF2-40B4-BE49-F238E27FC236}">
                <a16:creationId xmlns:a16="http://schemas.microsoft.com/office/drawing/2014/main" id="{CB122D42-2E4F-4A4C-B31C-ABB1BA07B0E1}"/>
              </a:ext>
            </a:extLst>
          </p:cNvPr>
          <p:cNvSpPr/>
          <p:nvPr/>
        </p:nvSpPr>
        <p:spPr bwMode="auto">
          <a:xfrm>
            <a:off x="7906838" y="2901377"/>
            <a:ext cx="1684428" cy="1489427"/>
          </a:xfrm>
          <a:prstGeom prst="hexagon">
            <a:avLst>
              <a:gd name="adj" fmla="val 28624"/>
              <a:gd name="vf" fmla="val 115470"/>
            </a:avLst>
          </a:prstGeom>
          <a:solidFill>
            <a:schemeClr val="tx2"/>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94276" rIns="0" bIns="40388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224" b="1">
              <a:solidFill>
                <a:srgbClr val="FFFFFF"/>
              </a:solidFill>
              <a:latin typeface="Segoe UI" charset="0"/>
              <a:ea typeface="Segoe UI" charset="0"/>
              <a:cs typeface="Segoe UI" charset="0"/>
            </a:endParaRPr>
          </a:p>
        </p:txBody>
      </p:sp>
      <p:sp>
        <p:nvSpPr>
          <p:cNvPr id="195" name="Rectangle 194"/>
          <p:cNvSpPr/>
          <p:nvPr/>
        </p:nvSpPr>
        <p:spPr>
          <a:xfrm>
            <a:off x="2152452" y="3777944"/>
            <a:ext cx="1056482" cy="439988"/>
          </a:xfrm>
          <a:prstGeom prst="rect">
            <a:avLst/>
          </a:prstGeom>
        </p:spPr>
        <p:txBody>
          <a:bodyPr wrap="none">
            <a:spAutoFit/>
          </a:bodyPr>
          <a:lstStyle/>
          <a:p>
            <a:pPr algn="ctr" defTabSz="932114" fontAlgn="base">
              <a:lnSpc>
                <a:spcPct val="90000"/>
              </a:lnSpc>
              <a:spcBef>
                <a:spcPct val="0"/>
              </a:spcBef>
              <a:spcAft>
                <a:spcPct val="0"/>
              </a:spcAft>
              <a:defRPr/>
            </a:pPr>
            <a:r>
              <a:rPr lang="en-US" sz="1224" b="1">
                <a:solidFill>
                  <a:srgbClr val="FFFFFF"/>
                </a:solidFill>
                <a:latin typeface="Segoe UI" charset="0"/>
                <a:ea typeface="Segoe UI" charset="0"/>
                <a:cs typeface="Segoe UI" charset="0"/>
              </a:rPr>
              <a:t>Unplanned </a:t>
            </a:r>
          </a:p>
          <a:p>
            <a:pPr algn="ctr" defTabSz="932114" fontAlgn="base">
              <a:lnSpc>
                <a:spcPct val="90000"/>
              </a:lnSpc>
              <a:spcBef>
                <a:spcPct val="0"/>
              </a:spcBef>
              <a:spcAft>
                <a:spcPct val="0"/>
              </a:spcAft>
              <a:defRPr/>
            </a:pPr>
            <a:r>
              <a:rPr lang="en-US" sz="1224" b="1">
                <a:solidFill>
                  <a:srgbClr val="FFFFFF"/>
                </a:solidFill>
                <a:latin typeface="Segoe UI" charset="0"/>
                <a:ea typeface="Segoe UI" charset="0"/>
                <a:cs typeface="Segoe UI" charset="0"/>
              </a:rPr>
              <a:t>Downtime</a:t>
            </a:r>
          </a:p>
        </p:txBody>
      </p:sp>
      <p:sp>
        <p:nvSpPr>
          <p:cNvPr id="196" name="Rectangle 195"/>
          <p:cNvSpPr/>
          <p:nvPr/>
        </p:nvSpPr>
        <p:spPr>
          <a:xfrm>
            <a:off x="3557832" y="4555856"/>
            <a:ext cx="1265850" cy="439988"/>
          </a:xfrm>
          <a:prstGeom prst="rect">
            <a:avLst/>
          </a:prstGeom>
        </p:spPr>
        <p:txBody>
          <a:bodyPr wrap="square">
            <a:spAutoFit/>
          </a:bodyPr>
          <a:lstStyle/>
          <a:p>
            <a:pPr algn="ctr" defTabSz="932114" fontAlgn="base">
              <a:lnSpc>
                <a:spcPct val="90000"/>
              </a:lnSpc>
              <a:spcBef>
                <a:spcPct val="0"/>
              </a:spcBef>
              <a:spcAft>
                <a:spcPct val="0"/>
              </a:spcAft>
              <a:defRPr/>
            </a:pPr>
            <a:r>
              <a:rPr lang="en-US" sz="1224" b="1">
                <a:solidFill>
                  <a:srgbClr val="FFFFFF"/>
                </a:solidFill>
                <a:latin typeface="Segoe UI" charset="0"/>
                <a:ea typeface="Segoe UI" charset="0"/>
                <a:cs typeface="Segoe UI" charset="0"/>
              </a:rPr>
              <a:t>Scalability Planning</a:t>
            </a:r>
          </a:p>
        </p:txBody>
      </p:sp>
      <p:sp>
        <p:nvSpPr>
          <p:cNvPr id="198" name="Rectangle 197"/>
          <p:cNvSpPr/>
          <p:nvPr/>
        </p:nvSpPr>
        <p:spPr>
          <a:xfrm>
            <a:off x="5134371" y="3655298"/>
            <a:ext cx="1174834" cy="439988"/>
          </a:xfrm>
          <a:prstGeom prst="rect">
            <a:avLst/>
          </a:prstGeom>
        </p:spPr>
        <p:txBody>
          <a:bodyPr wrap="square">
            <a:spAutoFit/>
          </a:bodyPr>
          <a:lstStyle/>
          <a:p>
            <a:pPr algn="ctr" defTabSz="932114" fontAlgn="base">
              <a:lnSpc>
                <a:spcPct val="90000"/>
              </a:lnSpc>
              <a:spcBef>
                <a:spcPct val="0"/>
              </a:spcBef>
              <a:spcAft>
                <a:spcPct val="0"/>
              </a:spcAft>
              <a:defRPr/>
            </a:pPr>
            <a:r>
              <a:rPr lang="en-US" sz="1224" b="1">
                <a:solidFill>
                  <a:srgbClr val="FFFFFF"/>
                </a:solidFill>
                <a:latin typeface="Segoe UI" charset="0"/>
                <a:ea typeface="Segoe UI" charset="0"/>
                <a:cs typeface="Segoe UI" charset="0"/>
              </a:rPr>
              <a:t>Subscription Planning</a:t>
            </a:r>
          </a:p>
        </p:txBody>
      </p:sp>
      <p:sp>
        <p:nvSpPr>
          <p:cNvPr id="199" name="Rectangle 198"/>
          <p:cNvSpPr/>
          <p:nvPr/>
        </p:nvSpPr>
        <p:spPr>
          <a:xfrm>
            <a:off x="5034241" y="5508877"/>
            <a:ext cx="1367254" cy="439988"/>
          </a:xfrm>
          <a:prstGeom prst="rect">
            <a:avLst/>
          </a:prstGeom>
        </p:spPr>
        <p:txBody>
          <a:bodyPr wrap="square">
            <a:spAutoFit/>
          </a:bodyPr>
          <a:lstStyle/>
          <a:p>
            <a:pPr algn="ctr" defTabSz="932114" fontAlgn="base">
              <a:lnSpc>
                <a:spcPct val="90000"/>
              </a:lnSpc>
              <a:spcBef>
                <a:spcPct val="0"/>
              </a:spcBef>
              <a:spcAft>
                <a:spcPct val="0"/>
              </a:spcAft>
              <a:defRPr/>
            </a:pPr>
            <a:r>
              <a:rPr lang="en-US" sz="1224" b="1">
                <a:solidFill>
                  <a:srgbClr val="FFFFFF"/>
                </a:solidFill>
                <a:latin typeface="Segoe UI" charset="0"/>
                <a:ea typeface="Segoe UI" charset="0"/>
                <a:cs typeface="Segoe UI" charset="0"/>
              </a:rPr>
              <a:t>Rebalancing workloads</a:t>
            </a:r>
          </a:p>
        </p:txBody>
      </p:sp>
      <p:sp>
        <p:nvSpPr>
          <p:cNvPr id="200" name="Rectangle 199"/>
          <p:cNvSpPr/>
          <p:nvPr/>
        </p:nvSpPr>
        <p:spPr>
          <a:xfrm>
            <a:off x="6526103" y="2600356"/>
            <a:ext cx="1409247" cy="439988"/>
          </a:xfrm>
          <a:prstGeom prst="rect">
            <a:avLst/>
          </a:prstGeom>
        </p:spPr>
        <p:txBody>
          <a:bodyPr wrap="square">
            <a:spAutoFit/>
          </a:bodyPr>
          <a:lstStyle/>
          <a:p>
            <a:pPr algn="ctr" defTabSz="932114" fontAlgn="base">
              <a:lnSpc>
                <a:spcPct val="90000"/>
              </a:lnSpc>
              <a:spcBef>
                <a:spcPct val="0"/>
              </a:spcBef>
              <a:spcAft>
                <a:spcPct val="0"/>
              </a:spcAft>
              <a:defRPr/>
            </a:pPr>
            <a:r>
              <a:rPr lang="en-US" sz="1224" b="1">
                <a:solidFill>
                  <a:srgbClr val="FFFFFF"/>
                </a:solidFill>
                <a:latin typeface="Segoe UI" charset="0"/>
                <a:ea typeface="Segoe UI" charset="0"/>
                <a:cs typeface="Segoe UI" charset="0"/>
              </a:rPr>
              <a:t>Performance optimization</a:t>
            </a:r>
          </a:p>
        </p:txBody>
      </p:sp>
      <p:sp>
        <p:nvSpPr>
          <p:cNvPr id="201" name="Rectangle 200"/>
          <p:cNvSpPr/>
          <p:nvPr/>
        </p:nvSpPr>
        <p:spPr>
          <a:xfrm>
            <a:off x="6357964" y="4528412"/>
            <a:ext cx="1726122" cy="439988"/>
          </a:xfrm>
          <a:prstGeom prst="rect">
            <a:avLst/>
          </a:prstGeom>
        </p:spPr>
        <p:txBody>
          <a:bodyPr wrap="square">
            <a:spAutoFit/>
          </a:bodyPr>
          <a:lstStyle/>
          <a:p>
            <a:pPr algn="ctr" defTabSz="932114" fontAlgn="base">
              <a:lnSpc>
                <a:spcPct val="90000"/>
              </a:lnSpc>
              <a:spcBef>
                <a:spcPct val="0"/>
              </a:spcBef>
              <a:spcAft>
                <a:spcPct val="0"/>
              </a:spcAft>
              <a:defRPr/>
            </a:pPr>
            <a:r>
              <a:rPr lang="en-US" sz="1224" b="1">
                <a:solidFill>
                  <a:srgbClr val="FFFFFF"/>
                </a:solidFill>
                <a:latin typeface="Segoe UI" charset="0"/>
                <a:ea typeface="Segoe UI" charset="0"/>
                <a:cs typeface="Segoe UI" charset="0"/>
              </a:rPr>
              <a:t>Oversubscription of storage</a:t>
            </a:r>
          </a:p>
        </p:txBody>
      </p:sp>
      <p:sp>
        <p:nvSpPr>
          <p:cNvPr id="202" name="Rectangle 201"/>
          <p:cNvSpPr/>
          <p:nvPr/>
        </p:nvSpPr>
        <p:spPr>
          <a:xfrm>
            <a:off x="7868132" y="3569192"/>
            <a:ext cx="1786467" cy="439988"/>
          </a:xfrm>
          <a:prstGeom prst="rect">
            <a:avLst/>
          </a:prstGeom>
        </p:spPr>
        <p:txBody>
          <a:bodyPr wrap="square">
            <a:spAutoFit/>
          </a:bodyPr>
          <a:lstStyle/>
          <a:p>
            <a:pPr algn="ctr" defTabSz="932114" fontAlgn="base">
              <a:lnSpc>
                <a:spcPct val="90000"/>
              </a:lnSpc>
              <a:spcBef>
                <a:spcPct val="0"/>
              </a:spcBef>
              <a:spcAft>
                <a:spcPct val="0"/>
              </a:spcAft>
              <a:defRPr/>
            </a:pPr>
            <a:r>
              <a:rPr lang="en-US" sz="1224" b="1">
                <a:solidFill>
                  <a:srgbClr val="FFFFFF"/>
                </a:solidFill>
                <a:latin typeface="Segoe UI" charset="0"/>
                <a:ea typeface="Segoe UI" charset="0"/>
                <a:cs typeface="Segoe UI" charset="0"/>
              </a:rPr>
              <a:t>Configuration Management</a:t>
            </a:r>
          </a:p>
        </p:txBody>
      </p:sp>
      <p:pic>
        <p:nvPicPr>
          <p:cNvPr id="209" name="Picture 20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060" y="4015893"/>
            <a:ext cx="463721" cy="475643"/>
          </a:xfrm>
          <a:prstGeom prst="rect">
            <a:avLst/>
          </a:prstGeom>
        </p:spPr>
      </p:pic>
      <p:pic>
        <p:nvPicPr>
          <p:cNvPr id="212" name="Picture 2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2085" y="2130962"/>
            <a:ext cx="331518" cy="381115"/>
          </a:xfrm>
          <a:prstGeom prst="rect">
            <a:avLst/>
          </a:prstGeom>
        </p:spPr>
      </p:pic>
      <p:sp>
        <p:nvSpPr>
          <p:cNvPr id="153" name="Hexagon 152">
            <a:extLst>
              <a:ext uri="{FF2B5EF4-FFF2-40B4-BE49-F238E27FC236}">
                <a16:creationId xmlns:a16="http://schemas.microsoft.com/office/drawing/2014/main" id="{9F68A425-0F1F-434F-80B8-80AFF72DF16C}"/>
              </a:ext>
            </a:extLst>
          </p:cNvPr>
          <p:cNvSpPr/>
          <p:nvPr/>
        </p:nvSpPr>
        <p:spPr bwMode="auto">
          <a:xfrm>
            <a:off x="9432953" y="3808650"/>
            <a:ext cx="1684428" cy="1489427"/>
          </a:xfrm>
          <a:prstGeom prst="hexagon">
            <a:avLst>
              <a:gd name="adj" fmla="val 28624"/>
              <a:gd name="vf" fmla="val 115470"/>
            </a:avLst>
          </a:prstGeom>
          <a:solidFill>
            <a:schemeClr val="tx2"/>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94276" rIns="0" bIns="40388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224" b="1">
              <a:solidFill>
                <a:srgbClr val="FFFFFF"/>
              </a:solidFill>
              <a:latin typeface="Segoe UI" charset="0"/>
              <a:ea typeface="Segoe UI" charset="0"/>
              <a:cs typeface="Segoe UI" charset="0"/>
            </a:endParaRPr>
          </a:p>
        </p:txBody>
      </p:sp>
      <p:sp>
        <p:nvSpPr>
          <p:cNvPr id="156" name="Rectangle 155">
            <a:extLst>
              <a:ext uri="{FF2B5EF4-FFF2-40B4-BE49-F238E27FC236}">
                <a16:creationId xmlns:a16="http://schemas.microsoft.com/office/drawing/2014/main" id="{1A5724F3-8343-406E-8933-67DCDAB8C969}"/>
              </a:ext>
            </a:extLst>
          </p:cNvPr>
          <p:cNvSpPr/>
          <p:nvPr/>
        </p:nvSpPr>
        <p:spPr>
          <a:xfrm>
            <a:off x="9381940" y="4620747"/>
            <a:ext cx="1786467" cy="439988"/>
          </a:xfrm>
          <a:prstGeom prst="rect">
            <a:avLst/>
          </a:prstGeom>
        </p:spPr>
        <p:txBody>
          <a:bodyPr wrap="square">
            <a:spAutoFit/>
          </a:bodyPr>
          <a:lstStyle/>
          <a:p>
            <a:pPr algn="ctr" defTabSz="932114" fontAlgn="base">
              <a:lnSpc>
                <a:spcPct val="90000"/>
              </a:lnSpc>
              <a:spcBef>
                <a:spcPct val="0"/>
              </a:spcBef>
              <a:spcAft>
                <a:spcPct val="0"/>
              </a:spcAft>
              <a:defRPr/>
            </a:pPr>
            <a:r>
              <a:rPr lang="en-US" sz="1224" b="1">
                <a:solidFill>
                  <a:srgbClr val="FFFFFF"/>
                </a:solidFill>
                <a:latin typeface="Segoe UI" charset="0"/>
                <a:ea typeface="Segoe UI" charset="0"/>
                <a:cs typeface="Segoe UI" charset="0"/>
              </a:rPr>
              <a:t>Security Configuration</a:t>
            </a:r>
          </a:p>
        </p:txBody>
      </p:sp>
      <p:sp>
        <p:nvSpPr>
          <p:cNvPr id="157" name="Freeform 5">
            <a:extLst>
              <a:ext uri="{FF2B5EF4-FFF2-40B4-BE49-F238E27FC236}">
                <a16:creationId xmlns:a16="http://schemas.microsoft.com/office/drawing/2014/main" id="{2382914D-54A8-401F-ABCD-79587D1E735A}"/>
              </a:ext>
            </a:extLst>
          </p:cNvPr>
          <p:cNvSpPr>
            <a:spLocks noChangeAspect="1" noEditPoints="1"/>
          </p:cNvSpPr>
          <p:nvPr/>
        </p:nvSpPr>
        <p:spPr bwMode="auto">
          <a:xfrm>
            <a:off x="10019893" y="4148050"/>
            <a:ext cx="408506" cy="4190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224">
              <a:gradFill>
                <a:gsLst>
                  <a:gs pos="0">
                    <a:srgbClr val="505050"/>
                  </a:gs>
                  <a:gs pos="100000">
                    <a:srgbClr val="505050"/>
                  </a:gs>
                </a:gsLst>
              </a:gradFill>
              <a:latin typeface="Segoe UI"/>
            </a:endParaRPr>
          </a:p>
        </p:txBody>
      </p:sp>
      <p:sp>
        <p:nvSpPr>
          <p:cNvPr id="158" name="algorithm" descr="Pulse, heartbeat&#10;">
            <a:extLst>
              <a:ext uri="{FF2B5EF4-FFF2-40B4-BE49-F238E27FC236}">
                <a16:creationId xmlns:a16="http://schemas.microsoft.com/office/drawing/2014/main" id="{4DC2B006-B292-4092-8987-3E704F731DB9}"/>
              </a:ext>
            </a:extLst>
          </p:cNvPr>
          <p:cNvSpPr>
            <a:spLocks noChangeAspect="1" noEditPoints="1"/>
          </p:cNvSpPr>
          <p:nvPr/>
        </p:nvSpPr>
        <p:spPr bwMode="auto">
          <a:xfrm>
            <a:off x="2395243" y="3264311"/>
            <a:ext cx="512397" cy="45498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224">
              <a:solidFill>
                <a:srgbClr val="505050"/>
              </a:solidFill>
              <a:latin typeface="Segoe UI"/>
            </a:endParaRPr>
          </a:p>
        </p:txBody>
      </p:sp>
      <p:sp>
        <p:nvSpPr>
          <p:cNvPr id="159" name="Trackers_EADF" descr="Checklist, to do list, tasks&#10;">
            <a:extLst>
              <a:ext uri="{FF2B5EF4-FFF2-40B4-BE49-F238E27FC236}">
                <a16:creationId xmlns:a16="http://schemas.microsoft.com/office/drawing/2014/main" id="{F50989D7-A92F-43E6-9B69-FE666E10F59F}"/>
              </a:ext>
            </a:extLst>
          </p:cNvPr>
          <p:cNvSpPr>
            <a:spLocks noChangeAspect="1" noEditPoints="1"/>
          </p:cNvSpPr>
          <p:nvPr/>
        </p:nvSpPr>
        <p:spPr bwMode="auto">
          <a:xfrm>
            <a:off x="8598708" y="3028543"/>
            <a:ext cx="325314" cy="45498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224">
              <a:solidFill>
                <a:srgbClr val="505050"/>
              </a:solidFill>
              <a:latin typeface="Segoe UI"/>
            </a:endParaRPr>
          </a:p>
        </p:txBody>
      </p:sp>
      <p:sp>
        <p:nvSpPr>
          <p:cNvPr id="160" name="Compare_F057" descr="Compare, balance, finance, justice&#10;">
            <a:extLst>
              <a:ext uri="{FF2B5EF4-FFF2-40B4-BE49-F238E27FC236}">
                <a16:creationId xmlns:a16="http://schemas.microsoft.com/office/drawing/2014/main" id="{56BB02AE-F9A7-47ED-AC3D-9052A65457DA}"/>
              </a:ext>
            </a:extLst>
          </p:cNvPr>
          <p:cNvSpPr>
            <a:spLocks noChangeAspect="1" noEditPoints="1"/>
          </p:cNvSpPr>
          <p:nvPr/>
        </p:nvSpPr>
        <p:spPr bwMode="auto">
          <a:xfrm>
            <a:off x="5510568" y="4991733"/>
            <a:ext cx="429560" cy="45498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224">
              <a:gradFill>
                <a:gsLst>
                  <a:gs pos="0">
                    <a:srgbClr val="505050"/>
                  </a:gs>
                  <a:gs pos="100000">
                    <a:srgbClr val="505050"/>
                  </a:gs>
                </a:gsLst>
                <a:lin ang="5400000" scaled="1"/>
              </a:gradFill>
              <a:latin typeface="Segoe UI"/>
            </a:endParaRPr>
          </a:p>
        </p:txBody>
      </p:sp>
      <p:pic>
        <p:nvPicPr>
          <p:cNvPr id="3" name="Picture 2">
            <a:extLst>
              <a:ext uri="{FF2B5EF4-FFF2-40B4-BE49-F238E27FC236}">
                <a16:creationId xmlns:a16="http://schemas.microsoft.com/office/drawing/2014/main" id="{5714C5A9-7B99-49B3-8128-5C103763C09A}"/>
              </a:ext>
            </a:extLst>
          </p:cNvPr>
          <p:cNvPicPr>
            <a:picLocks noChangeAspect="1"/>
          </p:cNvPicPr>
          <p:nvPr/>
        </p:nvPicPr>
        <p:blipFill>
          <a:blip r:embed="rId5">
            <a:biLevel thresh="25000"/>
          </a:blip>
          <a:stretch>
            <a:fillRect/>
          </a:stretch>
        </p:blipFill>
        <p:spPr>
          <a:xfrm>
            <a:off x="5442245" y="3016079"/>
            <a:ext cx="592874" cy="608117"/>
          </a:xfrm>
          <a:prstGeom prst="rect">
            <a:avLst/>
          </a:prstGeom>
        </p:spPr>
      </p:pic>
      <p:sp>
        <p:nvSpPr>
          <p:cNvPr id="163" name="Chart_E999" descr="Line chart, growth, gain&#10;">
            <a:extLst>
              <a:ext uri="{FF2B5EF4-FFF2-40B4-BE49-F238E27FC236}">
                <a16:creationId xmlns:a16="http://schemas.microsoft.com/office/drawing/2014/main" id="{E627EA97-9B66-42CC-AED1-1876CF5FCB27}"/>
              </a:ext>
            </a:extLst>
          </p:cNvPr>
          <p:cNvSpPr>
            <a:spLocks noChangeAspect="1" noEditPoints="1"/>
          </p:cNvSpPr>
          <p:nvPr/>
        </p:nvSpPr>
        <p:spPr bwMode="auto">
          <a:xfrm>
            <a:off x="3959509" y="4012276"/>
            <a:ext cx="443267" cy="45498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224">
              <a:gradFill>
                <a:gsLst>
                  <a:gs pos="0">
                    <a:srgbClr val="505050"/>
                  </a:gs>
                  <a:gs pos="100000">
                    <a:srgbClr val="505050"/>
                  </a:gs>
                </a:gsLst>
                <a:lin ang="5400000" scaled="1"/>
              </a:gradFill>
              <a:latin typeface="Segoe UI"/>
            </a:endParaRPr>
          </a:p>
        </p:txBody>
      </p:sp>
      <p:sp>
        <p:nvSpPr>
          <p:cNvPr id="5" name="Rectangle 4">
            <a:extLst>
              <a:ext uri="{FF2B5EF4-FFF2-40B4-BE49-F238E27FC236}">
                <a16:creationId xmlns:a16="http://schemas.microsoft.com/office/drawing/2014/main" id="{5068CE02-50A7-4963-9A58-ED1F3352D09B}"/>
              </a:ext>
            </a:extLst>
          </p:cNvPr>
          <p:cNvSpPr/>
          <p:nvPr/>
        </p:nvSpPr>
        <p:spPr>
          <a:xfrm>
            <a:off x="161543" y="1801364"/>
            <a:ext cx="3321639" cy="670445"/>
          </a:xfrm>
          <a:prstGeom prst="rect">
            <a:avLst/>
          </a:prstGeom>
        </p:spPr>
        <p:txBody>
          <a:bodyPr wrap="square">
            <a:spAutoFit/>
          </a:bodyPr>
          <a:lstStyle/>
          <a:p>
            <a:pPr defTabSz="932597"/>
            <a:r>
              <a:rPr lang="en-US" sz="1836">
                <a:solidFill>
                  <a:srgbClr val="001F54"/>
                </a:solidFill>
                <a:latin typeface="Segoe UI Light"/>
              </a:rPr>
              <a:t>Costs associated with Unmanaged Disks may include</a:t>
            </a:r>
            <a:endParaRPr lang="en-US" sz="1836">
              <a:solidFill>
                <a:srgbClr val="505050"/>
              </a:solidFill>
              <a:latin typeface="Segoe UI Light"/>
            </a:endParaRPr>
          </a:p>
        </p:txBody>
      </p:sp>
      <p:sp>
        <p:nvSpPr>
          <p:cNvPr id="151" name="Title 1">
            <a:extLst>
              <a:ext uri="{FF2B5EF4-FFF2-40B4-BE49-F238E27FC236}">
                <a16:creationId xmlns:a16="http://schemas.microsoft.com/office/drawing/2014/main" id="{3302534E-3ADE-4989-BAE8-EF948EC6BB61}"/>
              </a:ext>
            </a:extLst>
          </p:cNvPr>
          <p:cNvSpPr>
            <a:spLocks noGrp="1"/>
          </p:cNvSpPr>
          <p:nvPr>
            <p:ph type="title"/>
          </p:nvPr>
        </p:nvSpPr>
        <p:spPr>
          <a:xfrm>
            <a:off x="248845" y="152171"/>
            <a:ext cx="11887878" cy="917575"/>
          </a:xfrm>
        </p:spPr>
        <p:txBody>
          <a:bodyPr vert="horz" wrap="square" lIns="149217" tIns="93260" rIns="149217" bIns="93260" rtlCol="0" anchor="t">
            <a:noAutofit/>
          </a:bodyPr>
          <a:lstStyle/>
          <a:p>
            <a:r>
              <a:rPr lang="en-US"/>
              <a:t>Realize the benefits by eliminating operational costs associated with Unmanaged Disks </a:t>
            </a:r>
          </a:p>
        </p:txBody>
      </p:sp>
    </p:spTree>
    <p:extLst>
      <p:ext uri="{BB962C8B-B14F-4D97-AF65-F5344CB8AC3E}">
        <p14:creationId xmlns:p14="http://schemas.microsoft.com/office/powerpoint/2010/main" val="10848884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831FDE-38CD-421E-B25E-94DB4AFD651F}"/>
              </a:ext>
            </a:extLst>
          </p:cNvPr>
          <p:cNvSpPr>
            <a:spLocks noGrp="1"/>
          </p:cNvSpPr>
          <p:nvPr>
            <p:ph type="title"/>
          </p:nvPr>
        </p:nvSpPr>
        <p:spPr/>
        <p:txBody>
          <a:bodyPr/>
          <a:lstStyle/>
          <a:p>
            <a:r>
              <a:rPr lang="en-US"/>
              <a:t>Billing Models for Persistent Disks </a:t>
            </a:r>
          </a:p>
        </p:txBody>
      </p:sp>
      <p:cxnSp>
        <p:nvCxnSpPr>
          <p:cNvPr id="16" name="Straight Arrow Connector 15">
            <a:extLst>
              <a:ext uri="{FF2B5EF4-FFF2-40B4-BE49-F238E27FC236}">
                <a16:creationId xmlns:a16="http://schemas.microsoft.com/office/drawing/2014/main" id="{06F1DAB6-61BE-4479-AAF9-4807D9040958}"/>
              </a:ext>
            </a:extLst>
          </p:cNvPr>
          <p:cNvCxnSpPr>
            <a:cxnSpLocks/>
          </p:cNvCxnSpPr>
          <p:nvPr/>
        </p:nvCxnSpPr>
        <p:spPr>
          <a:xfrm flipH="1">
            <a:off x="8226632" y="3297294"/>
            <a:ext cx="359909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69B382B-3AD8-4CDB-9A35-E04089E52573}"/>
              </a:ext>
            </a:extLst>
          </p:cNvPr>
          <p:cNvSpPr txBox="1"/>
          <p:nvPr/>
        </p:nvSpPr>
        <p:spPr>
          <a:xfrm>
            <a:off x="8687914" y="2957814"/>
            <a:ext cx="2676541" cy="527358"/>
          </a:xfrm>
          <a:prstGeom prst="rect">
            <a:avLst/>
          </a:prstGeom>
          <a:solidFill>
            <a:srgbClr val="F2F2F2"/>
          </a:solidFill>
        </p:spPr>
        <p:txBody>
          <a:bodyPr wrap="square" lIns="186521" tIns="149217" rIns="186521" bIns="149217" rtlCol="0">
            <a:spAutoFit/>
          </a:bodyPr>
          <a:lstStyle/>
          <a:p>
            <a:pPr defTabSz="932597">
              <a:lnSpc>
                <a:spcPct val="90000"/>
              </a:lnSpc>
              <a:spcAft>
                <a:spcPts val="612"/>
              </a:spcAft>
            </a:pPr>
            <a:r>
              <a:rPr lang="en-US" sz="1632">
                <a:gradFill>
                  <a:gsLst>
                    <a:gs pos="2917">
                      <a:srgbClr val="505050"/>
                    </a:gs>
                    <a:gs pos="30000">
                      <a:srgbClr val="505050"/>
                    </a:gs>
                  </a:gsLst>
                  <a:lin ang="5400000" scaled="0"/>
                </a:gradFill>
                <a:latin typeface="Segoe UI"/>
              </a:rPr>
              <a:t>Provisioned Size per GB</a:t>
            </a:r>
          </a:p>
        </p:txBody>
      </p:sp>
      <p:cxnSp>
        <p:nvCxnSpPr>
          <p:cNvPr id="18" name="Straight Arrow Connector 17">
            <a:extLst>
              <a:ext uri="{FF2B5EF4-FFF2-40B4-BE49-F238E27FC236}">
                <a16:creationId xmlns:a16="http://schemas.microsoft.com/office/drawing/2014/main" id="{B0F754F8-1EDA-405B-945F-AF7E269CB6A2}"/>
              </a:ext>
            </a:extLst>
          </p:cNvPr>
          <p:cNvCxnSpPr>
            <a:cxnSpLocks/>
          </p:cNvCxnSpPr>
          <p:nvPr/>
        </p:nvCxnSpPr>
        <p:spPr>
          <a:xfrm rot="5400000">
            <a:off x="9418336" y="3480967"/>
            <a:ext cx="0" cy="23834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5A8F5AB-0D1C-4656-83CE-7F66159BE0A2}"/>
              </a:ext>
            </a:extLst>
          </p:cNvPr>
          <p:cNvSpPr txBox="1"/>
          <p:nvPr/>
        </p:nvSpPr>
        <p:spPr>
          <a:xfrm>
            <a:off x="8456151" y="4429622"/>
            <a:ext cx="1980536" cy="531870"/>
          </a:xfrm>
          <a:prstGeom prst="rect">
            <a:avLst/>
          </a:prstGeom>
          <a:solidFill>
            <a:srgbClr val="F2F2F2"/>
          </a:solidFill>
        </p:spPr>
        <p:txBody>
          <a:bodyPr wrap="none" lIns="186521" tIns="149217" rIns="186521" bIns="149217"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pPr defTabSz="932597">
              <a:spcAft>
                <a:spcPts val="612"/>
              </a:spcAft>
            </a:pPr>
            <a:r>
              <a:rPr lang="en-US" sz="1632">
                <a:gradFill>
                  <a:gsLst>
                    <a:gs pos="2917">
                      <a:srgbClr val="505050"/>
                    </a:gs>
                    <a:gs pos="30000">
                      <a:srgbClr val="505050"/>
                    </a:gs>
                  </a:gsLst>
                  <a:lin ang="5400000" scaled="0"/>
                </a:gradFill>
                <a:latin typeface="Segoe UI"/>
              </a:rPr>
              <a:t>Used Size per GB</a:t>
            </a:r>
          </a:p>
        </p:txBody>
      </p:sp>
      <p:grpSp>
        <p:nvGrpSpPr>
          <p:cNvPr id="6" name="Group 5">
            <a:extLst>
              <a:ext uri="{FF2B5EF4-FFF2-40B4-BE49-F238E27FC236}">
                <a16:creationId xmlns:a16="http://schemas.microsoft.com/office/drawing/2014/main" id="{2A468B73-9727-4BBB-BF6D-32E9A02AD6BC}"/>
              </a:ext>
            </a:extLst>
          </p:cNvPr>
          <p:cNvGrpSpPr/>
          <p:nvPr/>
        </p:nvGrpSpPr>
        <p:grpSpPr>
          <a:xfrm rot="5400000">
            <a:off x="9463403" y="2164910"/>
            <a:ext cx="1125555" cy="3599099"/>
            <a:chOff x="672663" y="2777358"/>
            <a:chExt cx="966952" cy="1794641"/>
          </a:xfrm>
        </p:grpSpPr>
        <p:sp>
          <p:nvSpPr>
            <p:cNvPr id="4" name="Rectangle 3">
              <a:extLst>
                <a:ext uri="{FF2B5EF4-FFF2-40B4-BE49-F238E27FC236}">
                  <a16:creationId xmlns:a16="http://schemas.microsoft.com/office/drawing/2014/main" id="{CCA049B1-F191-428F-ACE4-1B6D3157FBE9}"/>
                </a:ext>
              </a:extLst>
            </p:cNvPr>
            <p:cNvSpPr/>
            <p:nvPr/>
          </p:nvSpPr>
          <p:spPr bwMode="auto">
            <a:xfrm>
              <a:off x="672663" y="2777358"/>
              <a:ext cx="966952" cy="1794641"/>
            </a:xfrm>
            <a:prstGeom prst="rect">
              <a:avLst/>
            </a:prstGeom>
            <a:no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1DEE174A-30C8-4159-9E7B-5057D8A898FF}"/>
                </a:ext>
              </a:extLst>
            </p:cNvPr>
            <p:cNvSpPr/>
            <p:nvPr/>
          </p:nvSpPr>
          <p:spPr bwMode="auto">
            <a:xfrm>
              <a:off x="672663" y="3371841"/>
              <a:ext cx="966952" cy="12001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7" name="Straight Arrow Connector 26">
            <a:extLst>
              <a:ext uri="{FF2B5EF4-FFF2-40B4-BE49-F238E27FC236}">
                <a16:creationId xmlns:a16="http://schemas.microsoft.com/office/drawing/2014/main" id="{DC6FF7A2-4A5A-442C-9A3A-59B49A88F422}"/>
              </a:ext>
            </a:extLst>
          </p:cNvPr>
          <p:cNvCxnSpPr>
            <a:cxnSpLocks/>
          </p:cNvCxnSpPr>
          <p:nvPr/>
        </p:nvCxnSpPr>
        <p:spPr>
          <a:xfrm flipH="1" flipV="1">
            <a:off x="10622288" y="3954538"/>
            <a:ext cx="1203440" cy="99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5C3E53-63CD-483C-81B3-8CC6DAA2DA59}"/>
              </a:ext>
            </a:extLst>
          </p:cNvPr>
          <p:cNvSpPr txBox="1"/>
          <p:nvPr/>
        </p:nvSpPr>
        <p:spPr>
          <a:xfrm>
            <a:off x="10742661" y="3616708"/>
            <a:ext cx="922918" cy="762393"/>
          </a:xfrm>
          <a:prstGeom prst="rect">
            <a:avLst/>
          </a:prstGeom>
          <a:solidFill>
            <a:srgbClr val="F2F2F2"/>
          </a:solidFill>
        </p:spPr>
        <p:txBody>
          <a:bodyPr wrap="square" lIns="186521" tIns="149217" rIns="186521" bIns="149217"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pPr defTabSz="932597">
              <a:spcAft>
                <a:spcPts val="612"/>
              </a:spcAft>
            </a:pPr>
            <a:r>
              <a:rPr lang="en-US" sz="1632">
                <a:gradFill>
                  <a:gsLst>
                    <a:gs pos="2917">
                      <a:srgbClr val="505050"/>
                    </a:gs>
                    <a:gs pos="30000">
                      <a:srgbClr val="505050"/>
                    </a:gs>
                  </a:gsLst>
                  <a:lin ang="5400000" scaled="0"/>
                </a:gradFill>
                <a:latin typeface="Segoe UI"/>
              </a:rPr>
              <a:t>Free Space</a:t>
            </a:r>
          </a:p>
        </p:txBody>
      </p:sp>
      <p:cxnSp>
        <p:nvCxnSpPr>
          <p:cNvPr id="9" name="Straight Connector 8">
            <a:extLst>
              <a:ext uri="{FF2B5EF4-FFF2-40B4-BE49-F238E27FC236}">
                <a16:creationId xmlns:a16="http://schemas.microsoft.com/office/drawing/2014/main" id="{A2BFA549-D7A1-4CD8-939F-D78B9EA44739}"/>
              </a:ext>
            </a:extLst>
          </p:cNvPr>
          <p:cNvCxnSpPr/>
          <p:nvPr/>
        </p:nvCxnSpPr>
        <p:spPr>
          <a:xfrm>
            <a:off x="2963738" y="2158105"/>
            <a:ext cx="0" cy="19408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F8F0B0A-02C2-4444-AE32-A3D64E99782E}"/>
              </a:ext>
            </a:extLst>
          </p:cNvPr>
          <p:cNvSpPr txBox="1"/>
          <p:nvPr/>
        </p:nvSpPr>
        <p:spPr>
          <a:xfrm>
            <a:off x="87585" y="2588446"/>
            <a:ext cx="2716002" cy="1071458"/>
          </a:xfrm>
          <a:prstGeom prst="rect">
            <a:avLst/>
          </a:prstGeom>
          <a:noFill/>
        </p:spPr>
        <p:txBody>
          <a:bodyPr wrap="square" lIns="186521" tIns="149217" rIns="186521" bIns="149217" rtlCol="0">
            <a:spAutoFit/>
          </a:bodyPr>
          <a:lstStyle/>
          <a:p>
            <a:pPr algn="r" defTabSz="932597">
              <a:lnSpc>
                <a:spcPct val="90000"/>
              </a:lnSpc>
              <a:spcAft>
                <a:spcPts val="612"/>
              </a:spcAft>
            </a:pPr>
            <a:r>
              <a:rPr lang="en-US" sz="2448">
                <a:gradFill>
                  <a:gsLst>
                    <a:gs pos="2917">
                      <a:srgbClr val="505050"/>
                    </a:gs>
                    <a:gs pos="30000">
                      <a:srgbClr val="505050"/>
                    </a:gs>
                  </a:gsLst>
                  <a:lin ang="5400000" scaled="0"/>
                </a:gradFill>
                <a:latin typeface="Segoe UI"/>
              </a:rPr>
              <a:t>Provisioned Size</a:t>
            </a:r>
          </a:p>
          <a:p>
            <a:pPr algn="r" defTabSz="932597">
              <a:lnSpc>
                <a:spcPct val="90000"/>
              </a:lnSpc>
              <a:spcAft>
                <a:spcPts val="612"/>
              </a:spcAft>
            </a:pPr>
            <a:r>
              <a:rPr lang="en-US" sz="2448">
                <a:gradFill>
                  <a:gsLst>
                    <a:gs pos="2917">
                      <a:srgbClr val="505050"/>
                    </a:gs>
                    <a:gs pos="30000">
                      <a:srgbClr val="505050"/>
                    </a:gs>
                  </a:gsLst>
                  <a:lin ang="5400000" scaled="0"/>
                </a:gradFill>
                <a:latin typeface="Segoe UI"/>
              </a:rPr>
              <a:t>Cost Model</a:t>
            </a:r>
          </a:p>
        </p:txBody>
      </p:sp>
      <p:sp>
        <p:nvSpPr>
          <p:cNvPr id="7" name="Rectangle 6">
            <a:extLst>
              <a:ext uri="{FF2B5EF4-FFF2-40B4-BE49-F238E27FC236}">
                <a16:creationId xmlns:a16="http://schemas.microsoft.com/office/drawing/2014/main" id="{21DB2CDC-D3E0-4A7F-B5D0-A47B610DF8DF}"/>
              </a:ext>
            </a:extLst>
          </p:cNvPr>
          <p:cNvSpPr/>
          <p:nvPr/>
        </p:nvSpPr>
        <p:spPr>
          <a:xfrm>
            <a:off x="3193261" y="2158105"/>
            <a:ext cx="4650914" cy="2018466"/>
          </a:xfrm>
          <a:prstGeom prst="rect">
            <a:avLst/>
          </a:prstGeom>
        </p:spPr>
        <p:txBody>
          <a:bodyPr wrap="square">
            <a:spAutoFit/>
          </a:bodyPr>
          <a:lstStyle/>
          <a:p>
            <a:pPr defTabSz="932597">
              <a:lnSpc>
                <a:spcPct val="90000"/>
              </a:lnSpc>
              <a:spcAft>
                <a:spcPts val="1224"/>
              </a:spcAft>
            </a:pPr>
            <a:r>
              <a:rPr lang="en-US" sz="1836">
                <a:gradFill>
                  <a:gsLst>
                    <a:gs pos="2917">
                      <a:srgbClr val="505050"/>
                    </a:gs>
                    <a:gs pos="30000">
                      <a:srgbClr val="505050"/>
                    </a:gs>
                  </a:gsLst>
                  <a:lin ang="5400000" scaled="0"/>
                </a:gradFill>
                <a:latin typeface="Segoe UI"/>
              </a:rPr>
              <a:t>Used by:</a:t>
            </a:r>
          </a:p>
          <a:p>
            <a:pPr marL="291436" indent="-291436" defTabSz="932597">
              <a:lnSpc>
                <a:spcPct val="90000"/>
              </a:lnSpc>
              <a:spcAft>
                <a:spcPts val="1224"/>
              </a:spcAft>
              <a:buFont typeface="Arial" panose="020B0604020202020204" pitchFamily="34" charset="0"/>
              <a:buChar char="•"/>
            </a:pPr>
            <a:r>
              <a:rPr lang="en-US" sz="1836">
                <a:gradFill>
                  <a:gsLst>
                    <a:gs pos="2917">
                      <a:srgbClr val="505050"/>
                    </a:gs>
                    <a:gs pos="30000">
                      <a:srgbClr val="505050"/>
                    </a:gs>
                  </a:gsLst>
                  <a:lin ang="5400000" scaled="0"/>
                </a:gradFill>
                <a:latin typeface="Segoe UI"/>
              </a:rPr>
              <a:t>Azure Premium Unmanaged Disks</a:t>
            </a:r>
          </a:p>
          <a:p>
            <a:pPr marL="291436" indent="-291436" defTabSz="932597">
              <a:lnSpc>
                <a:spcPct val="90000"/>
              </a:lnSpc>
              <a:spcAft>
                <a:spcPts val="1224"/>
              </a:spcAft>
              <a:buFont typeface="Arial" panose="020B0604020202020204" pitchFamily="34" charset="0"/>
              <a:buChar char="•"/>
            </a:pPr>
            <a:r>
              <a:rPr lang="en-US" sz="1836">
                <a:gradFill>
                  <a:gsLst>
                    <a:gs pos="2917">
                      <a:srgbClr val="505050"/>
                    </a:gs>
                    <a:gs pos="30000">
                      <a:srgbClr val="505050"/>
                    </a:gs>
                  </a:gsLst>
                  <a:lin ang="5400000" scaled="0"/>
                </a:gradFill>
                <a:latin typeface="Segoe UI"/>
              </a:rPr>
              <a:t>Azure Premium Managed Disks</a:t>
            </a:r>
          </a:p>
          <a:p>
            <a:pPr marL="291436" indent="-291436" defTabSz="932597">
              <a:lnSpc>
                <a:spcPct val="90000"/>
              </a:lnSpc>
              <a:spcAft>
                <a:spcPts val="1224"/>
              </a:spcAft>
              <a:buFont typeface="Arial" panose="020B0604020202020204" pitchFamily="34" charset="0"/>
              <a:buChar char="•"/>
            </a:pPr>
            <a:r>
              <a:rPr lang="en-US" sz="1836">
                <a:gradFill>
                  <a:gsLst>
                    <a:gs pos="2917">
                      <a:srgbClr val="505050"/>
                    </a:gs>
                    <a:gs pos="30000">
                      <a:srgbClr val="505050"/>
                    </a:gs>
                  </a:gsLst>
                  <a:lin ang="5400000" scaled="0"/>
                </a:gradFill>
                <a:latin typeface="Segoe UI"/>
              </a:rPr>
              <a:t>Azure Standard Managed Disks</a:t>
            </a:r>
          </a:p>
          <a:p>
            <a:pPr marL="291436" indent="-291436" defTabSz="932597">
              <a:lnSpc>
                <a:spcPct val="90000"/>
              </a:lnSpc>
              <a:spcAft>
                <a:spcPts val="1224"/>
              </a:spcAft>
              <a:buFont typeface="Arial" panose="020B0604020202020204" pitchFamily="34" charset="0"/>
              <a:buChar char="•"/>
            </a:pPr>
            <a:r>
              <a:rPr lang="en-US" sz="1836">
                <a:gradFill>
                  <a:gsLst>
                    <a:gs pos="2917">
                      <a:srgbClr val="505050"/>
                    </a:gs>
                    <a:gs pos="30000">
                      <a:srgbClr val="505050"/>
                    </a:gs>
                  </a:gsLst>
                  <a:lin ang="5400000" scaled="0"/>
                </a:gradFill>
                <a:latin typeface="Segoe UI"/>
              </a:rPr>
              <a:t>Other Cloud Platforms</a:t>
            </a:r>
          </a:p>
        </p:txBody>
      </p:sp>
      <p:cxnSp>
        <p:nvCxnSpPr>
          <p:cNvPr id="25" name="Straight Connector 24">
            <a:extLst>
              <a:ext uri="{FF2B5EF4-FFF2-40B4-BE49-F238E27FC236}">
                <a16:creationId xmlns:a16="http://schemas.microsoft.com/office/drawing/2014/main" id="{9E799AAD-2503-46FC-A7D6-9E32E1096EE7}"/>
              </a:ext>
            </a:extLst>
          </p:cNvPr>
          <p:cNvCxnSpPr/>
          <p:nvPr/>
        </p:nvCxnSpPr>
        <p:spPr>
          <a:xfrm>
            <a:off x="2963738" y="4641110"/>
            <a:ext cx="0" cy="19408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6C36F57-388B-4C9A-B431-ADCFAEC37696}"/>
              </a:ext>
            </a:extLst>
          </p:cNvPr>
          <p:cNvSpPr txBox="1"/>
          <p:nvPr/>
        </p:nvSpPr>
        <p:spPr>
          <a:xfrm>
            <a:off x="87585" y="5071451"/>
            <a:ext cx="2716002" cy="1071458"/>
          </a:xfrm>
          <a:prstGeom prst="rect">
            <a:avLst/>
          </a:prstGeom>
          <a:noFill/>
        </p:spPr>
        <p:txBody>
          <a:bodyPr wrap="square" lIns="186521" tIns="149217" rIns="186521" bIns="149217" rtlCol="0">
            <a:spAutoFit/>
          </a:bodyPr>
          <a:lstStyle/>
          <a:p>
            <a:pPr algn="r" defTabSz="932597">
              <a:lnSpc>
                <a:spcPct val="90000"/>
              </a:lnSpc>
              <a:spcAft>
                <a:spcPts val="612"/>
              </a:spcAft>
            </a:pPr>
            <a:r>
              <a:rPr lang="en-US" sz="2448">
                <a:gradFill>
                  <a:gsLst>
                    <a:gs pos="2917">
                      <a:srgbClr val="505050"/>
                    </a:gs>
                    <a:gs pos="30000">
                      <a:srgbClr val="505050"/>
                    </a:gs>
                  </a:gsLst>
                  <a:lin ang="5400000" scaled="0"/>
                </a:gradFill>
                <a:latin typeface="Segoe UI"/>
              </a:rPr>
              <a:t>Consumed Size</a:t>
            </a:r>
          </a:p>
          <a:p>
            <a:pPr algn="r" defTabSz="932597">
              <a:lnSpc>
                <a:spcPct val="90000"/>
              </a:lnSpc>
              <a:spcAft>
                <a:spcPts val="612"/>
              </a:spcAft>
            </a:pPr>
            <a:r>
              <a:rPr lang="en-US" sz="2448">
                <a:gradFill>
                  <a:gsLst>
                    <a:gs pos="2917">
                      <a:srgbClr val="505050"/>
                    </a:gs>
                    <a:gs pos="30000">
                      <a:srgbClr val="505050"/>
                    </a:gs>
                  </a:gsLst>
                  <a:lin ang="5400000" scaled="0"/>
                </a:gradFill>
                <a:latin typeface="Segoe UI"/>
              </a:rPr>
              <a:t>Cost Model</a:t>
            </a:r>
          </a:p>
        </p:txBody>
      </p:sp>
      <p:sp>
        <p:nvSpPr>
          <p:cNvPr id="29" name="Rectangle 28">
            <a:extLst>
              <a:ext uri="{FF2B5EF4-FFF2-40B4-BE49-F238E27FC236}">
                <a16:creationId xmlns:a16="http://schemas.microsoft.com/office/drawing/2014/main" id="{CC4B0E29-12DE-440B-A9BF-92702A6E56AD}"/>
              </a:ext>
            </a:extLst>
          </p:cNvPr>
          <p:cNvSpPr/>
          <p:nvPr/>
        </p:nvSpPr>
        <p:spPr>
          <a:xfrm>
            <a:off x="3123892" y="5220555"/>
            <a:ext cx="4650914" cy="769718"/>
          </a:xfrm>
          <a:prstGeom prst="rect">
            <a:avLst/>
          </a:prstGeom>
        </p:spPr>
        <p:txBody>
          <a:bodyPr wrap="square">
            <a:spAutoFit/>
          </a:bodyPr>
          <a:lstStyle/>
          <a:p>
            <a:pPr defTabSz="932597">
              <a:lnSpc>
                <a:spcPct val="90000"/>
              </a:lnSpc>
              <a:spcAft>
                <a:spcPts val="1224"/>
              </a:spcAft>
            </a:pPr>
            <a:r>
              <a:rPr lang="en-US" sz="1836" dirty="0">
                <a:gradFill>
                  <a:gsLst>
                    <a:gs pos="2917">
                      <a:srgbClr val="505050"/>
                    </a:gs>
                    <a:gs pos="30000">
                      <a:srgbClr val="505050"/>
                    </a:gs>
                  </a:gsLst>
                  <a:lin ang="5400000" scaled="0"/>
                </a:gradFill>
                <a:latin typeface="Segoe UI"/>
              </a:rPr>
              <a:t>Used by:</a:t>
            </a:r>
          </a:p>
          <a:p>
            <a:pPr marL="291436" indent="-291436" defTabSz="932597">
              <a:lnSpc>
                <a:spcPct val="90000"/>
              </a:lnSpc>
              <a:spcAft>
                <a:spcPts val="612"/>
              </a:spcAft>
              <a:buFont typeface="Arial" panose="020B0604020202020204" pitchFamily="34" charset="0"/>
              <a:buChar char="•"/>
            </a:pPr>
            <a:r>
              <a:rPr lang="en-US" sz="1836" dirty="0">
                <a:gradFill>
                  <a:gsLst>
                    <a:gs pos="2917">
                      <a:srgbClr val="505050"/>
                    </a:gs>
                    <a:gs pos="30000">
                      <a:srgbClr val="505050"/>
                    </a:gs>
                  </a:gsLst>
                  <a:lin ang="5400000" scaled="0"/>
                </a:gradFill>
                <a:latin typeface="Segoe UI"/>
              </a:rPr>
              <a:t>Azure Standard Unmanaged Disks</a:t>
            </a:r>
          </a:p>
        </p:txBody>
      </p:sp>
    </p:spTree>
    <p:extLst>
      <p:ext uri="{BB962C8B-B14F-4D97-AF65-F5344CB8AC3E}">
        <p14:creationId xmlns:p14="http://schemas.microsoft.com/office/powerpoint/2010/main" val="38344555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447" y="296138"/>
            <a:ext cx="11886361" cy="1093434"/>
          </a:xfrm>
        </p:spPr>
        <p:txBody>
          <a:bodyPr/>
          <a:lstStyle/>
          <a:p>
            <a:r>
              <a:rPr lang="en-US" dirty="0"/>
              <a:t>Azure Storage Services</a:t>
            </a:r>
          </a:p>
        </p:txBody>
      </p:sp>
      <p:sp>
        <p:nvSpPr>
          <p:cNvPr id="7" name="Rectangle 6"/>
          <p:cNvSpPr/>
          <p:nvPr/>
        </p:nvSpPr>
        <p:spPr bwMode="auto">
          <a:xfrm>
            <a:off x="2754276" y="2513285"/>
            <a:ext cx="2331091" cy="34205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87" tIns="134388" rIns="167987" bIns="134388" numCol="1" spcCol="0" rtlCol="0" fromWordArt="0" anchor="t" anchorCtr="0" forceAA="0" compatLnSpc="1">
            <a:prstTxWarp prst="textNoShape">
              <a:avLst/>
            </a:prstTxWarp>
            <a:noAutofit/>
          </a:bodyPr>
          <a:lstStyle/>
          <a:p>
            <a:pPr defTabSz="856609" fontAlgn="base">
              <a:spcBef>
                <a:spcPct val="0"/>
              </a:spcBef>
              <a:spcAft>
                <a:spcPct val="0"/>
              </a:spcAft>
              <a:defRPr/>
            </a:pPr>
            <a:r>
              <a:rPr lang="en-US" sz="3199" dirty="0">
                <a:gradFill>
                  <a:gsLst>
                    <a:gs pos="0">
                      <a:srgbClr val="FFFFFF"/>
                    </a:gs>
                    <a:gs pos="100000">
                      <a:srgbClr val="FFFFFF"/>
                    </a:gs>
                  </a:gsLst>
                  <a:lin ang="5400000" scaled="0"/>
                </a:gradFill>
                <a:latin typeface="Segoe UI"/>
                <a:ea typeface="Segoe UI" pitchFamily="34" charset="0"/>
                <a:cs typeface="Segoe UI" pitchFamily="34" charset="0"/>
              </a:rPr>
              <a:t>Files</a:t>
            </a:r>
          </a:p>
          <a:p>
            <a:pPr defTabSz="856514" fontAlgn="base">
              <a:spcBef>
                <a:spcPct val="0"/>
              </a:spcBef>
              <a:spcAft>
                <a:spcPct val="0"/>
              </a:spcAft>
              <a:defRPr/>
            </a:pPr>
            <a:r>
              <a:rPr lang="en-US" sz="1599" dirty="0">
                <a:gradFill>
                  <a:gsLst>
                    <a:gs pos="0">
                      <a:srgbClr val="FFFFFF"/>
                    </a:gs>
                    <a:gs pos="100000">
                      <a:srgbClr val="FFFFFF"/>
                    </a:gs>
                  </a:gsLst>
                  <a:lin ang="5400000" scaled="0"/>
                </a:gradFill>
                <a:latin typeface="Segoe UI Semilight"/>
                <a:ea typeface="Segoe UI" pitchFamily="34" charset="0"/>
                <a:cs typeface="Segoe UI" pitchFamily="34" charset="0"/>
              </a:rPr>
              <a:t>Fully Managed File Shares in the Cloud</a:t>
            </a:r>
          </a:p>
          <a:p>
            <a:pPr defTabSz="856609" fontAlgn="base">
              <a:spcBef>
                <a:spcPct val="0"/>
              </a:spcBef>
              <a:spcAft>
                <a:spcPct val="0"/>
              </a:spcAft>
              <a:defRPr/>
            </a:pPr>
            <a:endParaRPr lang="en-US" sz="15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09"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56609" fontAlgn="base">
              <a:spcBef>
                <a:spcPct val="0"/>
              </a:spcBef>
              <a:spcAft>
                <a:spcPct val="0"/>
              </a:spcAft>
              <a:defRPr/>
            </a:pPr>
            <a:endParaRPr lang="en-US" sz="13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09"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81057" y="2513285"/>
            <a:ext cx="2331091" cy="34205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87" tIns="134388" rIns="167987" bIns="134388" numCol="1" spcCol="0" rtlCol="0" fromWordArt="0" anchor="t" anchorCtr="0" forceAA="0" compatLnSpc="1">
            <a:prstTxWarp prst="textNoShape">
              <a:avLst/>
            </a:prstTxWarp>
            <a:noAutofit/>
          </a:bodyPr>
          <a:lstStyle/>
          <a:p>
            <a:pPr defTabSz="856609" fontAlgn="base">
              <a:spcBef>
                <a:spcPct val="0"/>
              </a:spcBef>
              <a:spcAft>
                <a:spcPct val="0"/>
              </a:spcAft>
              <a:defRPr/>
            </a:pPr>
            <a:r>
              <a:rPr lang="en-US" sz="3199" dirty="0">
                <a:gradFill>
                  <a:gsLst>
                    <a:gs pos="0">
                      <a:srgbClr val="FFFFFF"/>
                    </a:gs>
                    <a:gs pos="100000">
                      <a:srgbClr val="FFFFFF"/>
                    </a:gs>
                  </a:gsLst>
                  <a:lin ang="5400000" scaled="0"/>
                </a:gradFill>
                <a:latin typeface="Segoe UI"/>
                <a:ea typeface="Segoe UI" pitchFamily="34" charset="0"/>
                <a:cs typeface="Segoe UI" pitchFamily="34" charset="0"/>
              </a:rPr>
              <a:t>Disks</a:t>
            </a:r>
          </a:p>
          <a:p>
            <a:pPr defTabSz="856609" fontAlgn="base">
              <a:spcBef>
                <a:spcPct val="0"/>
              </a:spcBef>
              <a:spcAft>
                <a:spcPct val="0"/>
              </a:spcAft>
              <a:defRPr/>
            </a:pPr>
            <a:r>
              <a:rPr lang="en-US" sz="1599" dirty="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56609" fontAlgn="base">
              <a:spcBef>
                <a:spcPct val="0"/>
              </a:spcBef>
              <a:spcAft>
                <a:spcPct val="0"/>
              </a:spcAft>
              <a:defRPr/>
            </a:pPr>
            <a:endParaRPr lang="en-US" sz="15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09"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Standard Storage Disks:</a:t>
            </a:r>
          </a:p>
          <a:p>
            <a:pPr defTabSz="856609"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Magnetic disk based, low IOPS, moderate latency</a:t>
            </a:r>
          </a:p>
          <a:p>
            <a:pPr defTabSz="856609" fontAlgn="base">
              <a:spcBef>
                <a:spcPct val="0"/>
              </a:spcBef>
              <a:spcAft>
                <a:spcPct val="0"/>
              </a:spcAft>
              <a:defRPr/>
            </a:pPr>
            <a:endParaRPr lang="en-US" sz="13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09"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Premium Storage Disks: SSD based, high IOPS, low latency</a:t>
            </a:r>
          </a:p>
          <a:p>
            <a:pPr defTabSz="856609" fontAlgn="base">
              <a:spcBef>
                <a:spcPct val="0"/>
              </a:spcBef>
              <a:spcAft>
                <a:spcPct val="0"/>
              </a:spcAft>
              <a:defRPr/>
            </a:pPr>
            <a:endParaRPr lang="en-US" sz="13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09"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Managed Disks</a:t>
            </a:r>
          </a:p>
        </p:txBody>
      </p:sp>
      <p:sp>
        <p:nvSpPr>
          <p:cNvPr id="14" name="Rectangle 13"/>
          <p:cNvSpPr/>
          <p:nvPr/>
        </p:nvSpPr>
        <p:spPr bwMode="auto">
          <a:xfrm>
            <a:off x="381057" y="5979345"/>
            <a:ext cx="11823971" cy="94599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87" tIns="134388" rIns="167987" bIns="134388" numCol="1" spcCol="0" rtlCol="0" fromWordArt="0" anchor="ctr" anchorCtr="0" forceAA="0" compatLnSpc="1">
            <a:prstTxWarp prst="textNoShape">
              <a:avLst/>
            </a:prstTxWarp>
            <a:noAutofit/>
          </a:bodyPr>
          <a:lstStyle/>
          <a:p>
            <a:pPr algn="ctr" defTabSz="856609" fontAlgn="base">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56609" fontAlgn="base">
              <a:spcBef>
                <a:spcPct val="0"/>
              </a:spcBef>
              <a:spcAft>
                <a:spcPct val="0"/>
              </a:spcAft>
              <a:defRPr/>
            </a:pPr>
            <a:r>
              <a:rPr lang="en-US" dirty="0">
                <a:gradFill>
                  <a:gsLst>
                    <a:gs pos="0">
                      <a:srgbClr val="FFFFFF"/>
                    </a:gs>
                    <a:gs pos="100000">
                      <a:srgbClr val="FFFFFF"/>
                    </a:gs>
                  </a:gsLst>
                  <a:lin ang="5400000" scaled="0"/>
                </a:gradFill>
                <a:latin typeface="Segoe UI Semilight"/>
                <a:ea typeface="Segoe UI" pitchFamily="34" charset="0"/>
                <a:cs typeface="Segoe UI" pitchFamily="34" charset="0"/>
              </a:rPr>
              <a:t>Durability, Encryption at Rest, Strongly Consistent Replication, Fault Tolerance, Auto Load-Balancing</a:t>
            </a: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49755" y="1211879"/>
            <a:ext cx="5499465" cy="1394106"/>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defTabSz="932325">
                <a:lnSpc>
                  <a:spcPct val="90000"/>
                </a:lnSpc>
                <a:defRPr/>
              </a:pPr>
              <a:r>
                <a:rPr lang="en-US" sz="2800" b="1" kern="0" spc="-30" dirty="0">
                  <a:ln w="3175">
                    <a:noFill/>
                  </a:ln>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39816" tIns="146243" rIns="182805" bIns="146243" rtlCol="0">
                <a:spAutoFit/>
              </a:bodyPr>
              <a:lstStyle/>
              <a:p>
                <a:pPr algn="ctr" defTabSz="932325">
                  <a:lnSpc>
                    <a:spcPct val="90000"/>
                  </a:lnSpc>
                  <a:spcBef>
                    <a:spcPts val="1800"/>
                  </a:spcBef>
                  <a:defRPr/>
                </a:pPr>
                <a:r>
                  <a:rPr lang="en-US" sz="1598"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Virtual </a:t>
                </a:r>
                <a:br>
                  <a:rPr lang="en-US" sz="1598"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br>
                <a:r>
                  <a:rPr lang="en-US" sz="1598"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91402" tIns="45700" rIns="91402" bIns="45700" numCol="1" anchor="t" anchorCtr="0" compatLnSpc="1">
                <a:prstTxWarp prst="textNoShape">
                  <a:avLst/>
                </a:prstTxWarp>
              </a:bodyPr>
              <a:lstStyle/>
              <a:p>
                <a:pPr defTabSz="932325">
                  <a:defRPr/>
                </a:pPr>
                <a:endParaRPr lang="en-US" kern="0" dirty="0">
                  <a:gradFill>
                    <a:gsLst>
                      <a:gs pos="83772">
                        <a:srgbClr val="353535"/>
                      </a:gs>
                      <a:gs pos="42857">
                        <a:srgbClr val="353535"/>
                      </a:gs>
                    </a:gsLst>
                    <a:lin ang="5400000" scaled="0"/>
                  </a:gradFill>
                  <a:latin typeface="Segoe UI Semilight"/>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91402" tIns="45700" rIns="91402" bIns="45700" numCol="1" anchor="t" anchorCtr="0" compatLnSpc="1">
                <a:prstTxWarp prst="textNoShape">
                  <a:avLst/>
                </a:prstTxWarp>
              </a:bodyPr>
              <a:lstStyle/>
              <a:p>
                <a:pPr defTabSz="932325">
                  <a:defRPr/>
                </a:pPr>
                <a:endParaRPr lang="en-US" kern="0" dirty="0">
                  <a:gradFill>
                    <a:gsLst>
                      <a:gs pos="83772">
                        <a:srgbClr val="353535"/>
                      </a:gs>
                      <a:gs pos="42857">
                        <a:srgbClr val="353535"/>
                      </a:gs>
                    </a:gsLst>
                    <a:lin ang="5400000" scaled="0"/>
                  </a:gradFill>
                  <a:latin typeface="Segoe UI Semilight"/>
                </a:endParaRPr>
              </a:p>
            </p:txBody>
          </p:sp>
          <p:sp>
            <p:nvSpPr>
              <p:cNvPr id="50" name="TextBox 49"/>
              <p:cNvSpPr txBox="1"/>
              <p:nvPr/>
            </p:nvSpPr>
            <p:spPr>
              <a:xfrm>
                <a:off x="7270490" y="5266271"/>
                <a:ext cx="1718120" cy="516992"/>
              </a:xfrm>
              <a:prstGeom prst="rect">
                <a:avLst/>
              </a:prstGeom>
              <a:noFill/>
            </p:spPr>
            <p:txBody>
              <a:bodyPr wrap="square" lIns="639816" tIns="146243" rIns="182805" bIns="146243" rtlCol="0">
                <a:spAutoFit/>
              </a:bodyPr>
              <a:lstStyle/>
              <a:p>
                <a:pPr defTabSz="932325">
                  <a:lnSpc>
                    <a:spcPct val="90000"/>
                  </a:lnSpc>
                  <a:spcBef>
                    <a:spcPts val="1800"/>
                  </a:spcBef>
                  <a:defRPr/>
                </a:pPr>
                <a:r>
                  <a:rPr lang="en-US" sz="1598"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defTabSz="932325">
                  <a:lnSpc>
                    <a:spcPct val="90000"/>
                  </a:lnSpc>
                  <a:defRPr/>
                </a:pPr>
                <a:endParaRPr lang="en-US" sz="2400" kern="0" dirty="0">
                  <a:ln w="3175">
                    <a:noFill/>
                  </a:ln>
                  <a:gradFill>
                    <a:gsLst>
                      <a:gs pos="83772">
                        <a:srgbClr val="353535"/>
                      </a:gs>
                      <a:gs pos="42857">
                        <a:srgbClr val="353535"/>
                      </a:gs>
                    </a:gsLst>
                    <a:lin ang="5400000" scaled="0"/>
                  </a:gradFill>
                  <a:latin typeface="Segoe UI Semilight"/>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39816" tIns="146243" rIns="182805" bIns="146243" rtlCol="0">
                <a:spAutoFit/>
              </a:bodyPr>
              <a:lstStyle/>
              <a:p>
                <a:pPr defTabSz="932325">
                  <a:lnSpc>
                    <a:spcPct val="90000"/>
                  </a:lnSpc>
                  <a:spcBef>
                    <a:spcPts val="1800"/>
                  </a:spcBef>
                  <a:defRPr/>
                </a:pPr>
                <a:r>
                  <a:rPr lang="en-US" sz="1598"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127494" y="2513285"/>
            <a:ext cx="2331091" cy="3420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87" tIns="134388" rIns="167987" bIns="134388" numCol="1" spcCol="0" rtlCol="0" fromWordArt="0" anchor="t" anchorCtr="0" forceAA="0" compatLnSpc="1">
            <a:prstTxWarp prst="textNoShape">
              <a:avLst/>
            </a:prstTxWarp>
            <a:noAutofit/>
          </a:bodyPr>
          <a:lstStyle/>
          <a:p>
            <a:pPr defTabSz="856609" fontAlgn="base">
              <a:spcBef>
                <a:spcPct val="0"/>
              </a:spcBef>
              <a:spcAft>
                <a:spcPct val="0"/>
              </a:spcAft>
              <a:defRPr/>
            </a:pPr>
            <a:r>
              <a:rPr lang="en-US" sz="3199" dirty="0">
                <a:gradFill>
                  <a:gsLst>
                    <a:gs pos="0">
                      <a:srgbClr val="FFFFFF"/>
                    </a:gs>
                    <a:gs pos="100000">
                      <a:srgbClr val="FFFFFF"/>
                    </a:gs>
                  </a:gsLst>
                  <a:lin ang="5400000" scaled="0"/>
                </a:gradFill>
                <a:latin typeface="Segoe UI"/>
                <a:ea typeface="Segoe UI" pitchFamily="34" charset="0"/>
                <a:cs typeface="Segoe UI" pitchFamily="34" charset="0"/>
              </a:rPr>
              <a:t>Blobs</a:t>
            </a:r>
          </a:p>
          <a:p>
            <a:pPr defTabSz="856609" fontAlgn="base">
              <a:spcBef>
                <a:spcPct val="0"/>
              </a:spcBef>
              <a:spcAft>
                <a:spcPct val="0"/>
              </a:spcAft>
              <a:defRPr/>
            </a:pPr>
            <a:r>
              <a:rPr lang="en-US" sz="1599" dirty="0">
                <a:gradFill>
                  <a:gsLst>
                    <a:gs pos="0">
                      <a:srgbClr val="FFFFFF"/>
                    </a:gs>
                    <a:gs pos="100000">
                      <a:srgbClr val="FFFFFF"/>
                    </a:gs>
                  </a:gsLst>
                  <a:lin ang="5400000" scaled="0"/>
                </a:gradFill>
                <a:latin typeface="Segoe UI"/>
                <a:ea typeface="Segoe UI" pitchFamily="34" charset="0"/>
                <a:cs typeface="Segoe UI" pitchFamily="34" charset="0"/>
              </a:rPr>
              <a:t>Highly scalable, REST based cloud object store</a:t>
            </a:r>
          </a:p>
          <a:p>
            <a:pPr defTabSz="856609" fontAlgn="base">
              <a:spcBef>
                <a:spcPct val="0"/>
              </a:spcBef>
              <a:spcAft>
                <a:spcPct val="0"/>
              </a:spcAft>
              <a:defRPr/>
            </a:pPr>
            <a:endParaRPr lang="en-US" sz="15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09"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Block Blobs: Sequential I/O, Hot, Cool and Archive Tiers </a:t>
            </a:r>
          </a:p>
          <a:p>
            <a:pPr defTabSz="856609" fontAlgn="base">
              <a:spcBef>
                <a:spcPct val="0"/>
              </a:spcBef>
              <a:spcAft>
                <a:spcPct val="0"/>
              </a:spcAft>
              <a:defRPr/>
            </a:pPr>
            <a:endParaRPr lang="en-US" sz="13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09"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Page Blobs: Random-write pattern data</a:t>
            </a:r>
          </a:p>
          <a:p>
            <a:pPr defTabSz="856609" fontAlgn="base">
              <a:spcBef>
                <a:spcPct val="0"/>
              </a:spcBef>
              <a:spcAft>
                <a:spcPct val="0"/>
              </a:spcAft>
              <a:defRPr/>
            </a:pPr>
            <a:endParaRPr lang="en-US" sz="13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09"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Append Blobs</a:t>
            </a:r>
          </a:p>
        </p:txBody>
      </p:sp>
      <p:sp>
        <p:nvSpPr>
          <p:cNvPr id="61" name="Rectangle 60"/>
          <p:cNvSpPr/>
          <p:nvPr/>
        </p:nvSpPr>
        <p:spPr bwMode="auto">
          <a:xfrm>
            <a:off x="9873935" y="2513285"/>
            <a:ext cx="2331091" cy="3420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87" tIns="134388" rIns="167987" bIns="134388" numCol="1" spcCol="0" rtlCol="0" fromWordArt="0" anchor="t" anchorCtr="0" forceAA="0" compatLnSpc="1">
            <a:prstTxWarp prst="textNoShape">
              <a:avLst/>
            </a:prstTxWarp>
            <a:noAutofit/>
          </a:bodyPr>
          <a:lstStyle/>
          <a:p>
            <a:pPr defTabSz="856609" fontAlgn="base">
              <a:spcBef>
                <a:spcPct val="0"/>
              </a:spcBef>
              <a:spcAft>
                <a:spcPct val="0"/>
              </a:spcAft>
              <a:defRPr/>
            </a:pPr>
            <a:r>
              <a:rPr lang="en-US" sz="3199" dirty="0">
                <a:solidFill>
                  <a:srgbClr val="FFFFFF"/>
                </a:solidFill>
                <a:latin typeface="Segoe UI"/>
                <a:ea typeface="Segoe UI" pitchFamily="34" charset="0"/>
                <a:cs typeface="Segoe UI" pitchFamily="34" charset="0"/>
              </a:rPr>
              <a:t>Queues</a:t>
            </a:r>
          </a:p>
          <a:p>
            <a:pPr defTabSz="856609" fontAlgn="base">
              <a:spcBef>
                <a:spcPct val="0"/>
              </a:spcBef>
              <a:spcAft>
                <a:spcPct val="0"/>
              </a:spcAft>
              <a:defRPr/>
            </a:pPr>
            <a:r>
              <a:rPr lang="en-US" sz="1599" dirty="0">
                <a:solidFill>
                  <a:srgbClr val="FFFFFF"/>
                </a:solidFill>
                <a:latin typeface="Segoe UI"/>
                <a:ea typeface="Segoe UI" pitchFamily="34" charset="0"/>
                <a:cs typeface="Segoe UI" pitchFamily="34" charset="0"/>
              </a:rPr>
              <a:t>Reliable queues at scale for cloud services</a:t>
            </a:r>
          </a:p>
          <a:p>
            <a:pPr defTabSz="856609" fontAlgn="base">
              <a:spcBef>
                <a:spcPct val="0"/>
              </a:spcBef>
              <a:spcAft>
                <a:spcPct val="0"/>
              </a:spcAft>
              <a:defRPr/>
            </a:pPr>
            <a:endParaRPr lang="en-US" sz="1599" dirty="0">
              <a:solidFill>
                <a:srgbClr val="FFFFFF"/>
              </a:solidFill>
              <a:latin typeface="Segoe UI"/>
              <a:ea typeface="Segoe UI" pitchFamily="34" charset="0"/>
              <a:cs typeface="Segoe UI" pitchFamily="34" charset="0"/>
            </a:endParaRPr>
          </a:p>
          <a:p>
            <a:pPr defTabSz="856609" fontAlgn="base">
              <a:spcBef>
                <a:spcPct val="0"/>
              </a:spcBef>
              <a:spcAft>
                <a:spcPct val="0"/>
              </a:spcAft>
              <a:defRPr/>
            </a:pPr>
            <a:r>
              <a:rPr lang="en-US" sz="1399" dirty="0">
                <a:gradFill>
                  <a:gsLst>
                    <a:gs pos="0">
                      <a:srgbClr val="FFFFFF"/>
                    </a:gs>
                    <a:gs pos="100000">
                      <a:srgbClr val="FFFFFF"/>
                    </a:gs>
                  </a:gsLst>
                  <a:lin ang="5400000" scaled="0"/>
                </a:gradFill>
                <a:latin typeface="Segoe UI"/>
                <a:cs typeface="Segoe UI" pitchFamily="34" charset="0"/>
              </a:rPr>
              <a:t>Decouple and scale components</a:t>
            </a:r>
          </a:p>
          <a:p>
            <a:pPr defTabSz="856609" fontAlgn="base">
              <a:spcBef>
                <a:spcPct val="0"/>
              </a:spcBef>
              <a:spcAft>
                <a:spcPct val="0"/>
              </a:spcAft>
              <a:defRPr/>
            </a:pPr>
            <a:r>
              <a:rPr lang="en-US" sz="1399" dirty="0">
                <a:gradFill>
                  <a:gsLst>
                    <a:gs pos="0">
                      <a:srgbClr val="FFFFFF"/>
                    </a:gs>
                    <a:gs pos="100000">
                      <a:srgbClr val="FFFFFF"/>
                    </a:gs>
                  </a:gsLst>
                  <a:lin ang="5400000" scaled="0"/>
                </a:gra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500715" y="2513285"/>
            <a:ext cx="2331091" cy="3420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87" tIns="134388" rIns="167987" bIns="134388" numCol="1" spcCol="0" rtlCol="0" fromWordArt="0" anchor="t" anchorCtr="0" forceAA="0" compatLnSpc="1">
            <a:prstTxWarp prst="textNoShape">
              <a:avLst/>
            </a:prstTxWarp>
            <a:noAutofit/>
          </a:bodyPr>
          <a:lstStyle/>
          <a:p>
            <a:pPr defTabSz="856609" fontAlgn="base">
              <a:spcBef>
                <a:spcPct val="0"/>
              </a:spcBef>
              <a:spcAft>
                <a:spcPct val="0"/>
              </a:spcAft>
              <a:defRPr/>
            </a:pPr>
            <a:r>
              <a:rPr lang="en-US" sz="3199" dirty="0">
                <a:gradFill>
                  <a:gsLst>
                    <a:gs pos="0">
                      <a:srgbClr val="FFFFFF"/>
                    </a:gs>
                    <a:gs pos="100000">
                      <a:srgbClr val="FFFFFF"/>
                    </a:gs>
                  </a:gsLst>
                  <a:lin ang="5400000" scaled="0"/>
                </a:gradFill>
                <a:latin typeface="Segoe UI"/>
                <a:ea typeface="Segoe UI" pitchFamily="34" charset="0"/>
                <a:cs typeface="Segoe UI" pitchFamily="34" charset="0"/>
              </a:rPr>
              <a:t>Tables</a:t>
            </a:r>
          </a:p>
          <a:p>
            <a:pPr defTabSz="856609" fontAlgn="base">
              <a:spcBef>
                <a:spcPct val="0"/>
              </a:spcBef>
              <a:spcAft>
                <a:spcPct val="0"/>
              </a:spcAft>
              <a:defRPr/>
            </a:pPr>
            <a:r>
              <a:rPr lang="en-US" sz="1599" dirty="0">
                <a:gradFill>
                  <a:gsLst>
                    <a:gs pos="0">
                      <a:srgbClr val="FFFFFF"/>
                    </a:gs>
                    <a:gs pos="100000">
                      <a:srgbClr val="FFFFFF"/>
                    </a:gs>
                  </a:gsLst>
                  <a:lin ang="5400000" scaled="0"/>
                </a:gradFill>
                <a:latin typeface="Segoe UI"/>
                <a:ea typeface="Segoe UI" pitchFamily="34" charset="0"/>
                <a:cs typeface="Segoe UI" pitchFamily="34" charset="0"/>
              </a:rPr>
              <a:t>Massive auto-scaling NoSQL store</a:t>
            </a:r>
          </a:p>
          <a:p>
            <a:pPr defTabSz="856609" fontAlgn="base">
              <a:spcBef>
                <a:spcPct val="0"/>
              </a:spcBef>
              <a:spcAft>
                <a:spcPct val="0"/>
              </a:spcAft>
              <a:defRPr/>
            </a:pPr>
            <a:endParaRPr lang="en-US" sz="15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09"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Dynamic scaling based on load</a:t>
            </a:r>
          </a:p>
          <a:p>
            <a:pPr defTabSz="856609" fontAlgn="base">
              <a:spcBef>
                <a:spcPct val="0"/>
              </a:spcBef>
              <a:spcAft>
                <a:spcPct val="0"/>
              </a:spcAft>
              <a:defRPr/>
            </a:pPr>
            <a:endParaRPr lang="en-US" sz="13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09"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Scale to PBs of table data </a:t>
            </a:r>
          </a:p>
          <a:p>
            <a:pPr defTabSz="856609" fontAlgn="base">
              <a:spcBef>
                <a:spcPct val="0"/>
              </a:spcBef>
              <a:spcAft>
                <a:spcPct val="0"/>
              </a:spcAft>
              <a:defRPr/>
            </a:pPr>
            <a:endParaRPr lang="en-US" sz="13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09"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Fast key/value lookups</a:t>
            </a:r>
          </a:p>
          <a:p>
            <a:pPr defTabSz="856609" fontAlgn="base">
              <a:spcBef>
                <a:spcPct val="0"/>
              </a:spcBef>
              <a:spcAft>
                <a:spcPct val="0"/>
              </a:spcAft>
              <a:defRPr/>
            </a:pPr>
            <a:endParaRPr lang="en-US" sz="15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09" fontAlgn="base">
              <a:spcBef>
                <a:spcPct val="0"/>
              </a:spcBef>
              <a:spcAft>
                <a:spcPct val="0"/>
              </a:spcAft>
              <a:defRPr/>
            </a:pPr>
            <a:endParaRPr lang="en-US" sz="1599"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5132657" y="1214534"/>
            <a:ext cx="7943500" cy="1298751"/>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defTabSz="932325">
                <a:lnSpc>
                  <a:spcPct val="90000"/>
                </a:lnSpc>
                <a:defRPr/>
              </a:pPr>
              <a:r>
                <a:rPr lang="en-US" sz="2800" b="1" kern="0" spc="-30" dirty="0">
                  <a:ln w="3175">
                    <a:noFill/>
                  </a:ln>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39816" tIns="146243" rIns="182805" bIns="146243" rtlCol="0">
                <a:spAutoFit/>
              </a:bodyPr>
              <a:lstStyle/>
              <a:p>
                <a:pPr defTabSz="932325">
                  <a:lnSpc>
                    <a:spcPct val="90000"/>
                  </a:lnSpc>
                  <a:spcBef>
                    <a:spcPts val="1800"/>
                  </a:spcBef>
                  <a:defRPr/>
                </a:pPr>
                <a:r>
                  <a:rPr lang="en-US" sz="1598"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Existing </a:t>
                </a:r>
                <a:br>
                  <a:rPr lang="en-US" sz="1598"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br>
                <a:r>
                  <a:rPr lang="en-US" sz="1598"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9583" tIns="44791" rIns="89583" bIns="44791" numCol="1" anchor="t" anchorCtr="0" compatLnSpc="1">
                <a:prstTxWarp prst="textNoShape">
                  <a:avLst/>
                </a:prstTxWarp>
              </a:bodyPr>
              <a:lstStyle/>
              <a:p>
                <a:pPr defTabSz="932325">
                  <a:defRPr/>
                </a:pPr>
                <a:endParaRPr lang="en-US" sz="1762" kern="0" dirty="0">
                  <a:gradFill>
                    <a:gsLst>
                      <a:gs pos="83772">
                        <a:srgbClr val="353535"/>
                      </a:gs>
                      <a:gs pos="42857">
                        <a:srgbClr val="353535"/>
                      </a:gs>
                    </a:gsLst>
                    <a:lin ang="5400000" scaled="0"/>
                  </a:gradFill>
                  <a:latin typeface="Segoe UI Semilight"/>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3222" tIns="46610" rIns="93222" bIns="46610" numCol="1" anchor="t" anchorCtr="0" compatLnSpc="1">
                  <a:prstTxWarp prst="textNoShape">
                    <a:avLst/>
                  </a:prstTxWarp>
                </a:bodyPr>
                <a:lstStyle/>
                <a:p>
                  <a:pPr defTabSz="932325">
                    <a:defRPr/>
                  </a:pPr>
                  <a:endParaRPr lang="en-US" sz="1224" kern="0" dirty="0">
                    <a:gradFill>
                      <a:gsLst>
                        <a:gs pos="83772">
                          <a:srgbClr val="353535"/>
                        </a:gs>
                        <a:gs pos="42857">
                          <a:srgbClr val="353535"/>
                        </a:gs>
                      </a:gsLst>
                      <a:lin ang="5400000" scaled="0"/>
                    </a:gradFill>
                    <a:latin typeface="Segoe UI Ligh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3222" tIns="46610" rIns="93222" bIns="46610" numCol="1" anchor="t" anchorCtr="0" compatLnSpc="1">
                  <a:prstTxWarp prst="textNoShape">
                    <a:avLst/>
                  </a:prstTxWarp>
                </a:bodyPr>
                <a:lstStyle/>
                <a:p>
                  <a:pPr defTabSz="932325">
                    <a:defRPr/>
                  </a:pPr>
                  <a:endParaRPr lang="en-US" sz="1224" kern="0" dirty="0">
                    <a:gradFill>
                      <a:gsLst>
                        <a:gs pos="83772">
                          <a:srgbClr val="353535"/>
                        </a:gs>
                        <a:gs pos="42857">
                          <a:srgbClr val="353535"/>
                        </a:gs>
                      </a:gsLst>
                      <a:lin ang="5400000" scaled="0"/>
                    </a:gradFill>
                    <a:latin typeface="Segoe UI Ligh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3222" tIns="46610" rIns="93222" bIns="46610" numCol="1" anchor="t" anchorCtr="0" compatLnSpc="1">
                  <a:prstTxWarp prst="textNoShape">
                    <a:avLst/>
                  </a:prstTxWarp>
                </a:bodyPr>
                <a:lstStyle/>
                <a:p>
                  <a:pPr defTabSz="932325">
                    <a:defRPr/>
                  </a:pPr>
                  <a:endParaRPr lang="en-US" sz="1224" kern="0" dirty="0">
                    <a:gradFill>
                      <a:gsLst>
                        <a:gs pos="83772">
                          <a:srgbClr val="353535"/>
                        </a:gs>
                        <a:gs pos="42857">
                          <a:srgbClr val="353535"/>
                        </a:gs>
                      </a:gsLst>
                      <a:lin ang="5400000" scaled="0"/>
                    </a:gradFill>
                    <a:latin typeface="Segoe UI Ligh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3222" tIns="46610" rIns="93222" bIns="46610" numCol="1" anchor="t" anchorCtr="0" compatLnSpc="1">
                  <a:prstTxWarp prst="textNoShape">
                    <a:avLst/>
                  </a:prstTxWarp>
                </a:bodyPr>
                <a:lstStyle/>
                <a:p>
                  <a:pPr defTabSz="932325">
                    <a:defRPr/>
                  </a:pPr>
                  <a:endParaRPr lang="en-US" sz="1224" kern="0" dirty="0">
                    <a:gradFill>
                      <a:gsLst>
                        <a:gs pos="83772">
                          <a:srgbClr val="353535"/>
                        </a:gs>
                        <a:gs pos="42857">
                          <a:srgbClr val="353535"/>
                        </a:gs>
                      </a:gsLst>
                      <a:lin ang="5400000" scaled="0"/>
                    </a:gradFill>
                    <a:latin typeface="Segoe UI Ligh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3222" tIns="46610" rIns="93222" bIns="46610" numCol="1" anchor="t" anchorCtr="0" compatLnSpc="1">
                  <a:prstTxWarp prst="textNoShape">
                    <a:avLst/>
                  </a:prstTxWarp>
                </a:bodyPr>
                <a:lstStyle/>
                <a:p>
                  <a:pPr defTabSz="932325">
                    <a:defRPr/>
                  </a:pPr>
                  <a:endParaRPr lang="en-US" sz="1224" kern="0" dirty="0">
                    <a:gradFill>
                      <a:gsLst>
                        <a:gs pos="83772">
                          <a:srgbClr val="353535"/>
                        </a:gs>
                        <a:gs pos="42857">
                          <a:srgbClr val="353535"/>
                        </a:gs>
                      </a:gsLst>
                      <a:lin ang="5400000" scaled="0"/>
                    </a:gradFill>
                    <a:latin typeface="Segoe UI Light"/>
                  </a:endParaRPr>
                </a:p>
              </p:txBody>
            </p:sp>
          </p:grpSp>
          <p:sp>
            <p:nvSpPr>
              <p:cNvPr id="69" name="TextBox 68"/>
              <p:cNvSpPr txBox="1"/>
              <p:nvPr/>
            </p:nvSpPr>
            <p:spPr>
              <a:xfrm>
                <a:off x="2187551" y="5036080"/>
                <a:ext cx="2719933" cy="747183"/>
              </a:xfrm>
              <a:prstGeom prst="rect">
                <a:avLst/>
              </a:prstGeom>
              <a:noFill/>
            </p:spPr>
            <p:txBody>
              <a:bodyPr wrap="square" lIns="639816" tIns="146243" rIns="182805" bIns="146243" rtlCol="0">
                <a:spAutoFit/>
              </a:bodyPr>
              <a:lstStyle/>
              <a:p>
                <a:pPr defTabSz="932325">
                  <a:lnSpc>
                    <a:spcPct val="90000"/>
                  </a:lnSpc>
                  <a:spcBef>
                    <a:spcPts val="1800"/>
                  </a:spcBef>
                  <a:defRPr/>
                </a:pPr>
                <a:r>
                  <a:rPr lang="en-US" sz="1598"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Web </a:t>
                </a:r>
                <a:br>
                  <a:rPr lang="en-US" sz="1598"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br>
                <a:r>
                  <a:rPr lang="en-US" sz="1598"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39816" tIns="146243" rIns="182805" bIns="146243" rtlCol="0">
                <a:spAutoFit/>
              </a:bodyPr>
              <a:lstStyle/>
              <a:p>
                <a:pPr defTabSz="932325">
                  <a:lnSpc>
                    <a:spcPct val="90000"/>
                  </a:lnSpc>
                  <a:spcBef>
                    <a:spcPts val="1800"/>
                  </a:spcBef>
                  <a:defRPr/>
                </a:pPr>
                <a:r>
                  <a:rPr lang="en-US" sz="1598"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Serverless </a:t>
                </a:r>
                <a:br>
                  <a:rPr lang="en-US" sz="1598"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br>
                <a:r>
                  <a:rPr lang="en-US" sz="1598"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1" rIns="89583" bIns="44791" numCol="1" anchor="t" anchorCtr="0" compatLnSpc="1">
                <a:prstTxWarp prst="textNoShape">
                  <a:avLst/>
                </a:prstTxWarp>
              </a:bodyPr>
              <a:lstStyle/>
              <a:p>
                <a:pPr defTabSz="932325">
                  <a:defRPr/>
                </a:pPr>
                <a:endParaRPr lang="en-US" sz="1762" kern="0" dirty="0">
                  <a:gradFill>
                    <a:gsLst>
                      <a:gs pos="83772">
                        <a:srgbClr val="353535"/>
                      </a:gs>
                      <a:gs pos="42857">
                        <a:srgbClr val="353535"/>
                      </a:gs>
                    </a:gsLst>
                    <a:lin ang="5400000" scaled="0"/>
                  </a:gradFill>
                  <a:latin typeface="Segoe UI Semilight"/>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p:spPr>
            <p:txBody>
              <a:bodyPr vert="horz" wrap="square" lIns="91402" tIns="45700" rIns="91402" bIns="45700" numCol="1" anchor="t" anchorCtr="0" compatLnSpc="1">
                <a:prstTxWarp prst="textNoShape">
                  <a:avLst/>
                </a:prstTxWarp>
              </a:bodyPr>
              <a:lstStyle/>
              <a:p>
                <a:pPr defTabSz="932325">
                  <a:defRPr/>
                </a:pPr>
                <a:endParaRPr lang="en-US" kern="0" dirty="0">
                  <a:gradFill>
                    <a:gsLst>
                      <a:gs pos="83772">
                        <a:srgbClr val="353535"/>
                      </a:gs>
                      <a:gs pos="42857">
                        <a:srgbClr val="353535"/>
                      </a:gs>
                    </a:gsLst>
                    <a:lin ang="5400000" scaled="0"/>
                  </a:gradFill>
                  <a:latin typeface="Segoe UI Semilight"/>
                </a:endParaRPr>
              </a:p>
            </p:txBody>
          </p:sp>
          <p:sp>
            <p:nvSpPr>
              <p:cNvPr id="80" name="TextBox 79"/>
              <p:cNvSpPr txBox="1"/>
              <p:nvPr/>
            </p:nvSpPr>
            <p:spPr>
              <a:xfrm>
                <a:off x="3790297" y="5095254"/>
                <a:ext cx="2719933" cy="516992"/>
              </a:xfrm>
              <a:prstGeom prst="rect">
                <a:avLst/>
              </a:prstGeom>
              <a:noFill/>
            </p:spPr>
            <p:txBody>
              <a:bodyPr wrap="square" lIns="639816" tIns="146243" rIns="182805" bIns="146243" rtlCol="0">
                <a:spAutoFit/>
              </a:bodyPr>
              <a:lstStyle/>
              <a:p>
                <a:pPr defTabSz="932325">
                  <a:lnSpc>
                    <a:spcPct val="90000"/>
                  </a:lnSpc>
                  <a:spcBef>
                    <a:spcPts val="1800"/>
                  </a:spcBef>
                  <a:defRPr/>
                </a:pPr>
                <a:r>
                  <a:rPr lang="en-US" sz="1598"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1291345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14="http://schemas.microsoft.com/office/drawing/2010/main"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B9F4FD-FAD5-4E29-A693-849BAC4E3408}"/>
              </a:ext>
            </a:extLst>
          </p:cNvPr>
          <p:cNvSpPr>
            <a:spLocks noGrp="1"/>
          </p:cNvSpPr>
          <p:nvPr>
            <p:ph type="title"/>
          </p:nvPr>
        </p:nvSpPr>
        <p:spPr/>
        <p:txBody>
          <a:bodyPr/>
          <a:lstStyle/>
          <a:p>
            <a:r>
              <a:rPr lang="en-US" sz="4800" dirty="0"/>
              <a:t>Disks - Best Practices</a:t>
            </a:r>
          </a:p>
        </p:txBody>
      </p:sp>
      <p:sp>
        <p:nvSpPr>
          <p:cNvPr id="5" name="Text Placeholder 4">
            <a:extLst>
              <a:ext uri="{FF2B5EF4-FFF2-40B4-BE49-F238E27FC236}">
                <a16:creationId xmlns:a16="http://schemas.microsoft.com/office/drawing/2014/main" id="{034155A0-1342-4423-9F58-7DBA17E3E3BA}"/>
              </a:ext>
            </a:extLst>
          </p:cNvPr>
          <p:cNvSpPr>
            <a:spLocks noGrp="1"/>
          </p:cNvSpPr>
          <p:nvPr>
            <p:ph type="body" sz="quarter" idx="10"/>
          </p:nvPr>
        </p:nvSpPr>
        <p:spPr>
          <a:xfrm>
            <a:off x="274689" y="1212850"/>
            <a:ext cx="11887100" cy="4198072"/>
          </a:xfrm>
        </p:spPr>
        <p:txBody>
          <a:bodyPr/>
          <a:lstStyle/>
          <a:p>
            <a:endParaRPr lang="en-US" sz="1600" dirty="0"/>
          </a:p>
          <a:p>
            <a:r>
              <a:rPr lang="en-US" sz="3600" dirty="0"/>
              <a:t>Always use Premium Disks for Production workloads</a:t>
            </a:r>
          </a:p>
          <a:p>
            <a:r>
              <a:rPr lang="en-US" sz="3600" dirty="0"/>
              <a:t>RAID for redundancy is </a:t>
            </a:r>
            <a:r>
              <a:rPr lang="en-US" sz="3600" b="1" dirty="0"/>
              <a:t>not </a:t>
            </a:r>
            <a:r>
              <a:rPr lang="en-US" sz="3600" dirty="0"/>
              <a:t>necessary</a:t>
            </a:r>
          </a:p>
          <a:p>
            <a:pPr marL="457200" lvl="1" indent="-457200">
              <a:buFont typeface="Arial" panose="020B0604020202020204" pitchFamily="34" charset="0"/>
              <a:buChar char="•"/>
            </a:pPr>
            <a:r>
              <a:rPr lang="en-US" sz="2400" dirty="0"/>
              <a:t>RAID for performance as needed</a:t>
            </a:r>
          </a:p>
          <a:p>
            <a:pPr marL="457200" lvl="1" indent="-457200">
              <a:buFont typeface="Arial" panose="020B0604020202020204" pitchFamily="34" charset="0"/>
              <a:buChar char="•"/>
            </a:pPr>
            <a:r>
              <a:rPr lang="en-US" sz="2400" dirty="0"/>
              <a:t>Durability doesn’t remove the need for backups</a:t>
            </a:r>
          </a:p>
          <a:p>
            <a:r>
              <a:rPr lang="en-US" sz="3200" dirty="0"/>
              <a:t>Performance</a:t>
            </a:r>
          </a:p>
          <a:p>
            <a:pPr marL="457200" lvl="1" indent="-457200">
              <a:buFont typeface="Arial" panose="020B0604020202020204" pitchFamily="34" charset="0"/>
              <a:buChar char="•"/>
            </a:pPr>
            <a:r>
              <a:rPr lang="en-US" sz="2400" dirty="0"/>
              <a:t>Local </a:t>
            </a:r>
            <a:r>
              <a:rPr lang="en-US" sz="2400" dirty="0" err="1"/>
              <a:t>ssd</a:t>
            </a:r>
            <a:r>
              <a:rPr lang="en-US" sz="2400" dirty="0"/>
              <a:t> is </a:t>
            </a:r>
            <a:r>
              <a:rPr lang="en-US" sz="2400" b="1" dirty="0"/>
              <a:t>definitely </a:t>
            </a:r>
            <a:r>
              <a:rPr lang="en-US" sz="2400" dirty="0"/>
              <a:t>temporary, use if you can tolerate loss</a:t>
            </a:r>
          </a:p>
          <a:p>
            <a:pPr marL="457200" lvl="1" indent="-457200">
              <a:buFont typeface="Arial" panose="020B0604020202020204" pitchFamily="34" charset="0"/>
              <a:buChar char="•"/>
            </a:pPr>
            <a:r>
              <a:rPr lang="en-US" sz="2400" dirty="0"/>
              <a:t>Enable read caching where appropriate for better performance</a:t>
            </a:r>
          </a:p>
          <a:p>
            <a:pPr marL="457200" lvl="1" indent="-457200">
              <a:buFont typeface="Arial" panose="020B0604020202020204" pitchFamily="34" charset="0"/>
              <a:buChar char="•"/>
            </a:pPr>
            <a:r>
              <a:rPr lang="en-US" sz="2400" dirty="0"/>
              <a:t>Understand VM limits vs Disk limits for performance</a:t>
            </a:r>
            <a:endParaRPr lang="en-US" sz="2800" dirty="0"/>
          </a:p>
        </p:txBody>
      </p:sp>
    </p:spTree>
    <p:extLst>
      <p:ext uri="{BB962C8B-B14F-4D97-AF65-F5344CB8AC3E}">
        <p14:creationId xmlns:p14="http://schemas.microsoft.com/office/powerpoint/2010/main" val="100992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25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250"/>
                                        <p:tgtEl>
                                          <p:spTgt spid="5">
                                            <p:txEl>
                                              <p:pRg st="2" end="2"/>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wipe(left)">
                                      <p:cBhvr>
                                        <p:cTn id="15" dur="250"/>
                                        <p:tgtEl>
                                          <p:spTgt spid="5">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wipe(left)">
                                      <p:cBhvr>
                                        <p:cTn id="18" dur="250"/>
                                        <p:tgtEl>
                                          <p:spTgt spid="5">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wipe(left)">
                                      <p:cBhvr>
                                        <p:cTn id="23" dur="250"/>
                                        <p:tgtEl>
                                          <p:spTgt spid="5">
                                            <p:txEl>
                                              <p:pRg st="5" end="5"/>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Effect transition="in" filter="wipe(left)">
                                      <p:cBhvr>
                                        <p:cTn id="26" dur="250"/>
                                        <p:tgtEl>
                                          <p:spTgt spid="5">
                                            <p:txEl>
                                              <p:pRg st="6" end="6"/>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animEffect transition="in" filter="wipe(left)">
                                      <p:cBhvr>
                                        <p:cTn id="29" dur="250"/>
                                        <p:tgtEl>
                                          <p:spTgt spid="5">
                                            <p:txEl>
                                              <p:pRg st="7" end="7"/>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wipe(left)">
                                      <p:cBhvr>
                                        <p:cTn id="32" dur="25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B0101-C603-4506-AFBD-F48E13371D7A}"/>
              </a:ext>
            </a:extLst>
          </p:cNvPr>
          <p:cNvSpPr>
            <a:spLocks noGrp="1"/>
          </p:cNvSpPr>
          <p:nvPr>
            <p:ph type="title"/>
          </p:nvPr>
        </p:nvSpPr>
        <p:spPr/>
        <p:txBody>
          <a:bodyPr/>
          <a:lstStyle/>
          <a:p>
            <a:r>
              <a:rPr lang="en-US" dirty="0"/>
              <a:t>Disk Allocation and Performance</a:t>
            </a:r>
          </a:p>
        </p:txBody>
      </p:sp>
      <p:pic>
        <p:nvPicPr>
          <p:cNvPr id="5" name="Picture 4" descr="A screenshot of a cell phone&#10;&#10;Description automatically generated">
            <a:extLst>
              <a:ext uri="{FF2B5EF4-FFF2-40B4-BE49-F238E27FC236}">
                <a16:creationId xmlns:a16="http://schemas.microsoft.com/office/drawing/2014/main" id="{0D37CF0A-3353-4054-AE2E-1CBC73AFBF0C}"/>
              </a:ext>
            </a:extLst>
          </p:cNvPr>
          <p:cNvPicPr>
            <a:picLocks noChangeAspect="1"/>
          </p:cNvPicPr>
          <p:nvPr/>
        </p:nvPicPr>
        <p:blipFill>
          <a:blip r:embed="rId2"/>
          <a:stretch>
            <a:fillRect/>
          </a:stretch>
        </p:blipFill>
        <p:spPr>
          <a:xfrm>
            <a:off x="2711036" y="1471246"/>
            <a:ext cx="6310656" cy="535704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2C35C6F-54ED-4B5E-AE24-57116BF99E66}"/>
              </a:ext>
            </a:extLst>
          </p:cNvPr>
          <p:cNvPicPr>
            <a:picLocks noChangeAspect="1"/>
          </p:cNvPicPr>
          <p:nvPr/>
        </p:nvPicPr>
        <p:blipFill>
          <a:blip r:embed="rId3"/>
          <a:stretch>
            <a:fillRect/>
          </a:stretch>
        </p:blipFill>
        <p:spPr>
          <a:xfrm>
            <a:off x="2711036" y="1471246"/>
            <a:ext cx="6310656" cy="5357046"/>
          </a:xfrm>
          <a:prstGeom prst="rect">
            <a:avLst/>
          </a:prstGeom>
        </p:spPr>
      </p:pic>
    </p:spTree>
    <p:extLst>
      <p:ext uri="{BB962C8B-B14F-4D97-AF65-F5344CB8AC3E}">
        <p14:creationId xmlns:p14="http://schemas.microsoft.com/office/powerpoint/2010/main" val="2879689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AA43-ECEE-45A2-A4B2-B2A4F46BC40C}"/>
              </a:ext>
            </a:extLst>
          </p:cNvPr>
          <p:cNvSpPr>
            <a:spLocks noGrp="1"/>
          </p:cNvSpPr>
          <p:nvPr>
            <p:ph type="title"/>
          </p:nvPr>
        </p:nvSpPr>
        <p:spPr/>
        <p:txBody>
          <a:bodyPr/>
          <a:lstStyle/>
          <a:p>
            <a:r>
              <a:rPr lang="en-US" dirty="0"/>
              <a:t>Global Distribution vs BCDR	</a:t>
            </a:r>
          </a:p>
        </p:txBody>
      </p:sp>
      <p:sp>
        <p:nvSpPr>
          <p:cNvPr id="3" name="Text Placeholder 2">
            <a:extLst>
              <a:ext uri="{FF2B5EF4-FFF2-40B4-BE49-F238E27FC236}">
                <a16:creationId xmlns:a16="http://schemas.microsoft.com/office/drawing/2014/main" id="{12593CD4-22D7-4BFB-AF50-3F8CBA0F1554}"/>
              </a:ext>
            </a:extLst>
          </p:cNvPr>
          <p:cNvSpPr>
            <a:spLocks noGrp="1"/>
          </p:cNvSpPr>
          <p:nvPr>
            <p:ph type="body" sz="quarter" idx="10"/>
          </p:nvPr>
        </p:nvSpPr>
        <p:spPr>
          <a:xfrm>
            <a:off x="366169" y="1428133"/>
            <a:ext cx="11885684" cy="572464"/>
          </a:xfrm>
        </p:spPr>
        <p:txBody>
          <a:bodyPr/>
          <a:lstStyle/>
          <a:p>
            <a:r>
              <a:rPr lang="en-US" sz="2800" b="1" u="sng" dirty="0"/>
              <a:t>R</a:t>
            </a:r>
            <a:r>
              <a:rPr lang="en-US" sz="2800" dirty="0"/>
              <a:t>A-GRS is not Global </a:t>
            </a:r>
            <a:r>
              <a:rPr lang="en-US" sz="2800" b="1" u="sng" dirty="0"/>
              <a:t>Read</a:t>
            </a:r>
            <a:r>
              <a:rPr lang="en-US" sz="2800" dirty="0"/>
              <a:t>/Write</a:t>
            </a:r>
          </a:p>
        </p:txBody>
      </p:sp>
      <p:pic>
        <p:nvPicPr>
          <p:cNvPr id="5" name="Picture 4" descr="A screenshot of a cell phone&#10;&#10;Description automatically generated">
            <a:extLst>
              <a:ext uri="{FF2B5EF4-FFF2-40B4-BE49-F238E27FC236}">
                <a16:creationId xmlns:a16="http://schemas.microsoft.com/office/drawing/2014/main" id="{3E49A36D-FFA4-4500-A4EF-4999EE7B43CE}"/>
              </a:ext>
            </a:extLst>
          </p:cNvPr>
          <p:cNvPicPr>
            <a:picLocks noChangeAspect="1"/>
          </p:cNvPicPr>
          <p:nvPr/>
        </p:nvPicPr>
        <p:blipFill>
          <a:blip r:embed="rId2"/>
          <a:stretch>
            <a:fillRect/>
          </a:stretch>
        </p:blipFill>
        <p:spPr>
          <a:xfrm>
            <a:off x="7010399" y="1854514"/>
            <a:ext cx="4860673" cy="4698650"/>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1D7C77A6-951A-4000-8374-D4097A23EE39}"/>
              </a:ext>
            </a:extLst>
          </p:cNvPr>
          <p:cNvPicPr>
            <a:picLocks noChangeAspect="1"/>
          </p:cNvPicPr>
          <p:nvPr/>
        </p:nvPicPr>
        <p:blipFill>
          <a:blip r:embed="rId3"/>
          <a:stretch>
            <a:fillRect/>
          </a:stretch>
        </p:blipFill>
        <p:spPr>
          <a:xfrm>
            <a:off x="248792" y="2573061"/>
            <a:ext cx="6332982" cy="3980103"/>
          </a:xfrm>
          <a:prstGeom prst="rect">
            <a:avLst/>
          </a:prstGeom>
        </p:spPr>
      </p:pic>
      <p:pic>
        <p:nvPicPr>
          <p:cNvPr id="7" name="Picture 6" descr="A close up of a logo&#10;&#10;Description automatically generated">
            <a:extLst>
              <a:ext uri="{FF2B5EF4-FFF2-40B4-BE49-F238E27FC236}">
                <a16:creationId xmlns:a16="http://schemas.microsoft.com/office/drawing/2014/main" id="{824A118E-7A6A-4E21-B0B6-8EE7C37D9A85}"/>
              </a:ext>
            </a:extLst>
          </p:cNvPr>
          <p:cNvPicPr>
            <a:picLocks noChangeAspect="1"/>
          </p:cNvPicPr>
          <p:nvPr/>
        </p:nvPicPr>
        <p:blipFill>
          <a:blip r:embed="rId4"/>
          <a:stretch>
            <a:fillRect/>
          </a:stretch>
        </p:blipFill>
        <p:spPr>
          <a:xfrm>
            <a:off x="6629618" y="1271295"/>
            <a:ext cx="1587750" cy="1458604"/>
          </a:xfrm>
          <a:prstGeom prst="rect">
            <a:avLst/>
          </a:prstGeom>
        </p:spPr>
      </p:pic>
      <p:pic>
        <p:nvPicPr>
          <p:cNvPr id="11" name="Graphic 10" descr="Close">
            <a:extLst>
              <a:ext uri="{FF2B5EF4-FFF2-40B4-BE49-F238E27FC236}">
                <a16:creationId xmlns:a16="http://schemas.microsoft.com/office/drawing/2014/main" id="{55072647-199D-433D-835D-3C6488602A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01487" y="2504040"/>
            <a:ext cx="3545681" cy="3545681"/>
          </a:xfrm>
          <a:prstGeom prst="rect">
            <a:avLst/>
          </a:prstGeom>
        </p:spPr>
      </p:pic>
    </p:spTree>
    <p:extLst>
      <p:ext uri="{BB962C8B-B14F-4D97-AF65-F5344CB8AC3E}">
        <p14:creationId xmlns:p14="http://schemas.microsoft.com/office/powerpoint/2010/main" val="4175152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9FBD45-EB5C-4763-9420-BEE88E4D13C7}"/>
              </a:ext>
            </a:extLst>
          </p:cNvPr>
          <p:cNvSpPr>
            <a:spLocks noGrp="1"/>
          </p:cNvSpPr>
          <p:nvPr>
            <p:ph type="body" sz="quarter" idx="10"/>
          </p:nvPr>
        </p:nvSpPr>
        <p:spPr>
          <a:xfrm>
            <a:off x="223498" y="1498237"/>
            <a:ext cx="2991462" cy="4847481"/>
          </a:xfrm>
        </p:spPr>
        <p:txBody>
          <a:bodyPr/>
          <a:lstStyle/>
          <a:p>
            <a:pPr marL="0" indent="0">
              <a:buNone/>
            </a:pPr>
            <a:r>
              <a:rPr lang="en-US" sz="1600" b="1" dirty="0">
                <a:solidFill>
                  <a:schemeClr val="tx2">
                    <a:lumMod val="75000"/>
                  </a:schemeClr>
                </a:solidFill>
              </a:rPr>
              <a:t>Easy Storage Management</a:t>
            </a:r>
          </a:p>
          <a:p>
            <a:pPr marL="0" indent="0">
              <a:buNone/>
            </a:pPr>
            <a:r>
              <a:rPr lang="en-US" sz="1200" dirty="0"/>
              <a:t>Create, delete, view, and edit resources in Azure Storage, Azure Cosmos DB, and Data Lake Storage.</a:t>
            </a:r>
          </a:p>
          <a:p>
            <a:pPr marL="0" indent="0">
              <a:buNone/>
            </a:pPr>
            <a:endParaRPr lang="en-US" sz="1000" dirty="0"/>
          </a:p>
          <a:p>
            <a:pPr marL="0" indent="0">
              <a:buNone/>
            </a:pPr>
            <a:endParaRPr lang="en-US" sz="1000" dirty="0"/>
          </a:p>
          <a:p>
            <a:pPr marL="0" indent="0">
              <a:buNone/>
            </a:pPr>
            <a:r>
              <a:rPr lang="en-US" sz="1600" b="1" dirty="0">
                <a:solidFill>
                  <a:schemeClr val="tx2">
                    <a:lumMod val="75000"/>
                  </a:schemeClr>
                </a:solidFill>
              </a:rPr>
              <a:t>Powerful Experience</a:t>
            </a:r>
          </a:p>
          <a:p>
            <a:pPr marL="0" indent="0">
              <a:buNone/>
            </a:pPr>
            <a:r>
              <a:rPr lang="en-US" sz="1200" dirty="0"/>
              <a:t>Seamlessly view, search, and interact with your data and resources</a:t>
            </a:r>
          </a:p>
          <a:p>
            <a:pPr marL="0" indent="0">
              <a:buNone/>
            </a:pPr>
            <a:endParaRPr lang="en-US" sz="1200" dirty="0"/>
          </a:p>
          <a:p>
            <a:pPr marL="0" indent="0">
              <a:buNone/>
            </a:pPr>
            <a:endParaRPr lang="en-US" sz="1200" dirty="0"/>
          </a:p>
          <a:p>
            <a:pPr marL="0" indent="0">
              <a:buNone/>
            </a:pPr>
            <a:r>
              <a:rPr lang="en-US" sz="1600" b="1" dirty="0">
                <a:solidFill>
                  <a:schemeClr val="tx2">
                    <a:lumMod val="75000"/>
                  </a:schemeClr>
                </a:solidFill>
              </a:rPr>
              <a:t>Online or Off</a:t>
            </a:r>
          </a:p>
          <a:p>
            <a:pPr marL="0" indent="0">
              <a:buNone/>
            </a:pPr>
            <a:r>
              <a:rPr lang="en-US" sz="1200" dirty="0"/>
              <a:t>Work disconnected from the cloud or offline with local emulators</a:t>
            </a:r>
          </a:p>
          <a:p>
            <a:pPr marL="0" indent="0">
              <a:buNone/>
            </a:pPr>
            <a:endParaRPr lang="en-US" sz="1200" dirty="0"/>
          </a:p>
          <a:p>
            <a:pPr marL="0" indent="0">
              <a:buNone/>
            </a:pPr>
            <a:endParaRPr lang="en-US" sz="1200" dirty="0"/>
          </a:p>
          <a:p>
            <a:pPr marL="0" indent="0">
              <a:buNone/>
            </a:pPr>
            <a:r>
              <a:rPr lang="en-US" sz="1600" b="1" dirty="0">
                <a:solidFill>
                  <a:schemeClr val="tx2">
                    <a:lumMod val="75000"/>
                  </a:schemeClr>
                </a:solidFill>
              </a:rPr>
              <a:t>Secure</a:t>
            </a:r>
          </a:p>
          <a:p>
            <a:pPr marL="0" indent="0">
              <a:buNone/>
            </a:pPr>
            <a:r>
              <a:rPr lang="en-US" sz="1200" dirty="0"/>
              <a:t>Use the full range of Azure security features, including role-based access control, Azure Active Directory, and connection strings, to connect and manage your Azure resources—always over HTTPS</a:t>
            </a:r>
          </a:p>
          <a:p>
            <a:pPr marL="0" indent="0">
              <a:buNone/>
            </a:pPr>
            <a:endParaRPr lang="en-US" sz="1000" dirty="0"/>
          </a:p>
        </p:txBody>
      </p:sp>
      <p:sp>
        <p:nvSpPr>
          <p:cNvPr id="3" name="Title 2">
            <a:extLst>
              <a:ext uri="{FF2B5EF4-FFF2-40B4-BE49-F238E27FC236}">
                <a16:creationId xmlns:a16="http://schemas.microsoft.com/office/drawing/2014/main" id="{07EFBA29-8158-4793-BCD9-B248AAED4373}"/>
              </a:ext>
            </a:extLst>
          </p:cNvPr>
          <p:cNvSpPr>
            <a:spLocks noGrp="1"/>
          </p:cNvSpPr>
          <p:nvPr>
            <p:ph type="title"/>
          </p:nvPr>
        </p:nvSpPr>
        <p:spPr/>
        <p:txBody>
          <a:bodyPr/>
          <a:lstStyle/>
          <a:p>
            <a:r>
              <a:rPr lang="en-US" dirty="0"/>
              <a:t>Azure Storage Explorer</a:t>
            </a:r>
          </a:p>
        </p:txBody>
      </p:sp>
      <p:pic>
        <p:nvPicPr>
          <p:cNvPr id="4" name="Picture 3" descr="A screenshot of a cell phone&#10;&#10;Description automatically generated">
            <a:extLst>
              <a:ext uri="{FF2B5EF4-FFF2-40B4-BE49-F238E27FC236}">
                <a16:creationId xmlns:a16="http://schemas.microsoft.com/office/drawing/2014/main" id="{CB7A6343-9988-4F35-B23A-863411FBAC23}"/>
              </a:ext>
            </a:extLst>
          </p:cNvPr>
          <p:cNvPicPr>
            <a:picLocks noChangeAspect="1"/>
          </p:cNvPicPr>
          <p:nvPr/>
        </p:nvPicPr>
        <p:blipFill>
          <a:blip r:embed="rId2"/>
          <a:stretch>
            <a:fillRect/>
          </a:stretch>
        </p:blipFill>
        <p:spPr>
          <a:xfrm>
            <a:off x="3385986" y="1498237"/>
            <a:ext cx="8178917" cy="48474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521774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EFBA29-8158-4793-BCD9-B248AAED4373}"/>
              </a:ext>
            </a:extLst>
          </p:cNvPr>
          <p:cNvSpPr>
            <a:spLocks noGrp="1"/>
          </p:cNvSpPr>
          <p:nvPr>
            <p:ph type="title"/>
          </p:nvPr>
        </p:nvSpPr>
        <p:spPr/>
        <p:txBody>
          <a:bodyPr/>
          <a:lstStyle/>
          <a:p>
            <a:r>
              <a:rPr lang="en-US" dirty="0" err="1"/>
              <a:t>AZCopy</a:t>
            </a:r>
            <a:endParaRPr lang="en-US" dirty="0"/>
          </a:p>
        </p:txBody>
      </p:sp>
      <p:pic>
        <p:nvPicPr>
          <p:cNvPr id="6" name="Picture 5">
            <a:extLst>
              <a:ext uri="{FF2B5EF4-FFF2-40B4-BE49-F238E27FC236}">
                <a16:creationId xmlns:a16="http://schemas.microsoft.com/office/drawing/2014/main" id="{E8628C50-702B-4B45-9C97-53D16AFA767F}"/>
              </a:ext>
            </a:extLst>
          </p:cNvPr>
          <p:cNvPicPr>
            <a:picLocks noChangeAspect="1"/>
          </p:cNvPicPr>
          <p:nvPr/>
        </p:nvPicPr>
        <p:blipFill>
          <a:blip r:embed="rId2"/>
          <a:stretch>
            <a:fillRect/>
          </a:stretch>
        </p:blipFill>
        <p:spPr>
          <a:xfrm>
            <a:off x="1287439" y="1212853"/>
            <a:ext cx="9860009" cy="45705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 Placeholder 1">
            <a:extLst>
              <a:ext uri="{FF2B5EF4-FFF2-40B4-BE49-F238E27FC236}">
                <a16:creationId xmlns:a16="http://schemas.microsoft.com/office/drawing/2014/main" id="{F09FBD45-EB5C-4763-9420-BEE88E4D13C7}"/>
              </a:ext>
            </a:extLst>
          </p:cNvPr>
          <p:cNvSpPr>
            <a:spLocks noGrp="1"/>
          </p:cNvSpPr>
          <p:nvPr>
            <p:ph type="body" sz="quarter" idx="10"/>
          </p:nvPr>
        </p:nvSpPr>
        <p:spPr>
          <a:xfrm>
            <a:off x="9359802" y="2130428"/>
            <a:ext cx="2311902" cy="461665"/>
          </a:xfrm>
          <a:solidFill>
            <a:schemeClr val="bg1"/>
          </a:solidFill>
          <a:ln>
            <a:solidFill>
              <a:srgbClr val="000000"/>
            </a:solidFill>
          </a:ln>
        </p:spPr>
        <p:txBody>
          <a:bodyPr/>
          <a:lstStyle/>
          <a:p>
            <a:pPr marL="0" indent="0" algn="ctr">
              <a:buNone/>
            </a:pPr>
            <a:r>
              <a:rPr lang="en-US" sz="2000" b="1" dirty="0">
                <a:solidFill>
                  <a:schemeClr val="tx1"/>
                </a:solidFill>
              </a:rPr>
              <a:t>AKA.MS/</a:t>
            </a:r>
            <a:r>
              <a:rPr lang="en-US" sz="2000" b="1" dirty="0" err="1">
                <a:solidFill>
                  <a:schemeClr val="tx1"/>
                </a:solidFill>
              </a:rPr>
              <a:t>AZCopy</a:t>
            </a:r>
            <a:endParaRPr lang="en-US" sz="2000" b="1" dirty="0">
              <a:solidFill>
                <a:schemeClr val="tx1"/>
              </a:solidFill>
            </a:endParaRPr>
          </a:p>
        </p:txBody>
      </p:sp>
    </p:spTree>
    <p:extLst>
      <p:ext uri="{BB962C8B-B14F-4D97-AF65-F5344CB8AC3E}">
        <p14:creationId xmlns:p14="http://schemas.microsoft.com/office/powerpoint/2010/main" val="403526960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826F54-33F5-47EE-AF16-3FDBA3F52C2D}"/>
              </a:ext>
            </a:extLst>
          </p:cNvPr>
          <p:cNvSpPr>
            <a:spLocks noGrp="1"/>
          </p:cNvSpPr>
          <p:nvPr>
            <p:ph type="title"/>
          </p:nvPr>
        </p:nvSpPr>
        <p:spPr/>
        <p:txBody>
          <a:bodyPr/>
          <a:lstStyle/>
          <a:p>
            <a:r>
              <a:rPr lang="en-US" dirty="0"/>
              <a:t>Monitoring</a:t>
            </a:r>
          </a:p>
        </p:txBody>
      </p:sp>
      <p:pic>
        <p:nvPicPr>
          <p:cNvPr id="7" name="Picture 6" descr="A screenshot of a computer screen&#10;&#10;Description automatically generated">
            <a:extLst>
              <a:ext uri="{FF2B5EF4-FFF2-40B4-BE49-F238E27FC236}">
                <a16:creationId xmlns:a16="http://schemas.microsoft.com/office/drawing/2014/main" id="{2277ACC5-B3AF-4ADE-959D-775D672C3E5D}"/>
              </a:ext>
            </a:extLst>
          </p:cNvPr>
          <p:cNvPicPr>
            <a:picLocks noChangeAspect="1"/>
          </p:cNvPicPr>
          <p:nvPr/>
        </p:nvPicPr>
        <p:blipFill>
          <a:blip r:embed="rId2"/>
          <a:stretch>
            <a:fillRect/>
          </a:stretch>
        </p:blipFill>
        <p:spPr>
          <a:xfrm>
            <a:off x="366169" y="1366077"/>
            <a:ext cx="10457143" cy="378095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44E1416C-8A40-4188-ACFF-7B04F15532F2}"/>
              </a:ext>
            </a:extLst>
          </p:cNvPr>
          <p:cNvPicPr>
            <a:picLocks noChangeAspect="1"/>
          </p:cNvPicPr>
          <p:nvPr/>
        </p:nvPicPr>
        <p:blipFill>
          <a:blip r:embed="rId3"/>
          <a:stretch>
            <a:fillRect/>
          </a:stretch>
        </p:blipFill>
        <p:spPr>
          <a:xfrm>
            <a:off x="1912794" y="3595197"/>
            <a:ext cx="8336650" cy="2360007"/>
          </a:xfrm>
          <a:prstGeom prst="rect">
            <a:avLst/>
          </a:prstGeom>
          <a:ln w="228600" cap="sq" cmpd="thickThin">
            <a:solidFill>
              <a:srgbClr val="000000"/>
            </a:solidFill>
            <a:prstDash val="solid"/>
            <a:miter lim="800000"/>
          </a:ln>
          <a:effectLst>
            <a:innerShdw blurRad="76200">
              <a:srgbClr val="000000"/>
            </a:innerShdw>
          </a:effectLst>
        </p:spPr>
      </p:pic>
      <p:pic>
        <p:nvPicPr>
          <p:cNvPr id="9" name="Picture 8" descr="A screenshot of a cell phone&#10;&#10;Description automatically generated">
            <a:extLst>
              <a:ext uri="{FF2B5EF4-FFF2-40B4-BE49-F238E27FC236}">
                <a16:creationId xmlns:a16="http://schemas.microsoft.com/office/drawing/2014/main" id="{6A9CF284-CAB5-4D14-BCD4-29E07B684A05}"/>
              </a:ext>
            </a:extLst>
          </p:cNvPr>
          <p:cNvPicPr>
            <a:picLocks noChangeAspect="1"/>
          </p:cNvPicPr>
          <p:nvPr/>
        </p:nvPicPr>
        <p:blipFill>
          <a:blip r:embed="rId4"/>
          <a:stretch>
            <a:fillRect/>
          </a:stretch>
        </p:blipFill>
        <p:spPr>
          <a:xfrm>
            <a:off x="8916823" y="380999"/>
            <a:ext cx="2665241" cy="6036656"/>
          </a:xfrm>
          <a:prstGeom prst="rect">
            <a:avLst/>
          </a:prstGeom>
        </p:spPr>
      </p:pic>
    </p:spTree>
    <p:extLst>
      <p:ext uri="{BB962C8B-B14F-4D97-AF65-F5344CB8AC3E}">
        <p14:creationId xmlns:p14="http://schemas.microsoft.com/office/powerpoint/2010/main" val="1036652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80">
                                          <p:stCondLst>
                                            <p:cond delay="0"/>
                                          </p:stCondLst>
                                        </p:cTn>
                                        <p:tgtEl>
                                          <p:spTgt spid="9"/>
                                        </p:tgtEl>
                                      </p:cBhvr>
                                    </p:animEffect>
                                    <p:anim calcmode="lin" valueType="num">
                                      <p:cBhvr>
                                        <p:cTn id="15"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0" dur="26">
                                          <p:stCondLst>
                                            <p:cond delay="650"/>
                                          </p:stCondLst>
                                        </p:cTn>
                                        <p:tgtEl>
                                          <p:spTgt spid="9"/>
                                        </p:tgtEl>
                                      </p:cBhvr>
                                      <p:to x="100000" y="60000"/>
                                    </p:animScale>
                                    <p:animScale>
                                      <p:cBhvr>
                                        <p:cTn id="21" dur="166" decel="50000">
                                          <p:stCondLst>
                                            <p:cond delay="676"/>
                                          </p:stCondLst>
                                        </p:cTn>
                                        <p:tgtEl>
                                          <p:spTgt spid="9"/>
                                        </p:tgtEl>
                                      </p:cBhvr>
                                      <p:to x="100000" y="100000"/>
                                    </p:animScale>
                                    <p:animScale>
                                      <p:cBhvr>
                                        <p:cTn id="22" dur="26">
                                          <p:stCondLst>
                                            <p:cond delay="1312"/>
                                          </p:stCondLst>
                                        </p:cTn>
                                        <p:tgtEl>
                                          <p:spTgt spid="9"/>
                                        </p:tgtEl>
                                      </p:cBhvr>
                                      <p:to x="100000" y="80000"/>
                                    </p:animScale>
                                    <p:animScale>
                                      <p:cBhvr>
                                        <p:cTn id="23" dur="166" decel="50000">
                                          <p:stCondLst>
                                            <p:cond delay="1338"/>
                                          </p:stCondLst>
                                        </p:cTn>
                                        <p:tgtEl>
                                          <p:spTgt spid="9"/>
                                        </p:tgtEl>
                                      </p:cBhvr>
                                      <p:to x="100000" y="100000"/>
                                    </p:animScale>
                                    <p:animScale>
                                      <p:cBhvr>
                                        <p:cTn id="24" dur="26">
                                          <p:stCondLst>
                                            <p:cond delay="1642"/>
                                          </p:stCondLst>
                                        </p:cTn>
                                        <p:tgtEl>
                                          <p:spTgt spid="9"/>
                                        </p:tgtEl>
                                      </p:cBhvr>
                                      <p:to x="100000" y="90000"/>
                                    </p:animScale>
                                    <p:animScale>
                                      <p:cBhvr>
                                        <p:cTn id="25" dur="166" decel="50000">
                                          <p:stCondLst>
                                            <p:cond delay="1668"/>
                                          </p:stCondLst>
                                        </p:cTn>
                                        <p:tgtEl>
                                          <p:spTgt spid="9"/>
                                        </p:tgtEl>
                                      </p:cBhvr>
                                      <p:to x="100000" y="100000"/>
                                    </p:animScale>
                                    <p:animScale>
                                      <p:cBhvr>
                                        <p:cTn id="26" dur="26">
                                          <p:stCondLst>
                                            <p:cond delay="1808"/>
                                          </p:stCondLst>
                                        </p:cTn>
                                        <p:tgtEl>
                                          <p:spTgt spid="9"/>
                                        </p:tgtEl>
                                      </p:cBhvr>
                                      <p:to x="100000" y="95000"/>
                                    </p:animScale>
                                    <p:animScale>
                                      <p:cBhvr>
                                        <p:cTn id="27"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20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Blob Storage Service?</a:t>
            </a:r>
          </a:p>
        </p:txBody>
      </p:sp>
      <p:sp>
        <p:nvSpPr>
          <p:cNvPr id="3" name="Text Placeholder 2"/>
          <p:cNvSpPr>
            <a:spLocks noGrp="1"/>
          </p:cNvSpPr>
          <p:nvPr>
            <p:ph type="body" sz="quarter" idx="10"/>
          </p:nvPr>
        </p:nvSpPr>
        <p:spPr>
          <a:xfrm>
            <a:off x="274568" y="1213142"/>
            <a:ext cx="11885753" cy="6539417"/>
          </a:xfrm>
        </p:spPr>
        <p:txBody>
          <a:bodyPr/>
          <a:lstStyle/>
          <a:p>
            <a:r>
              <a:rPr lang="en-US" dirty="0"/>
              <a:t>Azure’s Object Storage platform</a:t>
            </a:r>
          </a:p>
          <a:p>
            <a:pPr lvl="1"/>
            <a:r>
              <a:rPr lang="en-US" dirty="0"/>
              <a:t>Store and serve unstructured data</a:t>
            </a:r>
          </a:p>
          <a:p>
            <a:pPr lvl="4"/>
            <a:r>
              <a:rPr lang="en-US" sz="2800" dirty="0"/>
              <a:t>App and Web scale data</a:t>
            </a:r>
          </a:p>
          <a:p>
            <a:pPr lvl="4"/>
            <a:r>
              <a:rPr lang="en-US" sz="2800" dirty="0"/>
              <a:t>Backups and Archive</a:t>
            </a:r>
          </a:p>
          <a:p>
            <a:pPr lvl="4"/>
            <a:r>
              <a:rPr lang="en-US" sz="2800" dirty="0"/>
              <a:t>Big Data from IoT, Genomics, etc</a:t>
            </a:r>
            <a:r>
              <a:rPr lang="en-US" sz="3000" dirty="0"/>
              <a:t>.</a:t>
            </a:r>
          </a:p>
          <a:p>
            <a:r>
              <a:rPr lang="en-US" dirty="0"/>
              <a:t>Types of Blobs</a:t>
            </a:r>
            <a:endParaRPr lang="en-US" sz="2800" dirty="0"/>
          </a:p>
          <a:p>
            <a:pPr lvl="1"/>
            <a:r>
              <a:rPr lang="en-US" dirty="0"/>
              <a:t>Block Blobs - Most object storage scenarios</a:t>
            </a:r>
          </a:p>
          <a:p>
            <a:pPr lvl="1"/>
            <a:r>
              <a:rPr lang="en-US" dirty="0"/>
              <a:t>Append Blobs - Multi-writer append only scenarios</a:t>
            </a:r>
          </a:p>
          <a:p>
            <a:pPr lvl="1"/>
            <a:r>
              <a:rPr lang="en-US" dirty="0"/>
              <a:t>Page Blobs - Page aligned random reads and writes</a:t>
            </a:r>
          </a:p>
          <a:p>
            <a:pPr lvl="1"/>
            <a:endParaRPr lang="en-US" dirty="0"/>
          </a:p>
          <a:p>
            <a:pPr lvl="1"/>
            <a:endParaRPr lang="en-US" dirty="0"/>
          </a:p>
          <a:p>
            <a:pPr lvl="1"/>
            <a:endParaRPr lang="en-US" dirty="0"/>
          </a:p>
          <a:p>
            <a:pPr lvl="1"/>
            <a:endParaRPr lang="en-US" dirty="0"/>
          </a:p>
        </p:txBody>
      </p:sp>
      <p:grpSp>
        <p:nvGrpSpPr>
          <p:cNvPr id="103" name="Group 102">
            <a:extLst>
              <a:ext uri="{FF2B5EF4-FFF2-40B4-BE49-F238E27FC236}">
                <a16:creationId xmlns:a16="http://schemas.microsoft.com/office/drawing/2014/main" id="{D27BAF07-EE8A-49BF-AA9A-F24CD29C41D6}"/>
              </a:ext>
            </a:extLst>
          </p:cNvPr>
          <p:cNvGrpSpPr/>
          <p:nvPr/>
        </p:nvGrpSpPr>
        <p:grpSpPr>
          <a:xfrm>
            <a:off x="7207917" y="2814241"/>
            <a:ext cx="4867927" cy="1656205"/>
            <a:chOff x="6219421" y="897902"/>
            <a:chExt cx="5400764" cy="2123760"/>
          </a:xfrm>
        </p:grpSpPr>
        <p:grpSp>
          <p:nvGrpSpPr>
            <p:cNvPr id="104" name="Group 103">
              <a:extLst>
                <a:ext uri="{FF2B5EF4-FFF2-40B4-BE49-F238E27FC236}">
                  <a16:creationId xmlns:a16="http://schemas.microsoft.com/office/drawing/2014/main" id="{1A69CBD4-BEA5-4D0B-A916-2F0358A28A8B}"/>
                </a:ext>
              </a:extLst>
            </p:cNvPr>
            <p:cNvGrpSpPr/>
            <p:nvPr/>
          </p:nvGrpSpPr>
          <p:grpSpPr>
            <a:xfrm>
              <a:off x="6219421" y="2011342"/>
              <a:ext cx="5400764" cy="1010320"/>
              <a:chOff x="5389473" y="2302818"/>
              <a:chExt cx="5400764" cy="1010320"/>
            </a:xfrm>
          </p:grpSpPr>
          <p:sp>
            <p:nvSpPr>
              <p:cNvPr id="108" name="Rectangle 107">
                <a:extLst>
                  <a:ext uri="{FF2B5EF4-FFF2-40B4-BE49-F238E27FC236}">
                    <a16:creationId xmlns:a16="http://schemas.microsoft.com/office/drawing/2014/main" id="{3C8AE3E4-6C87-4607-B7DF-030C656B51A9}"/>
                  </a:ext>
                </a:extLst>
              </p:cNvPr>
              <p:cNvSpPr/>
              <p:nvPr/>
            </p:nvSpPr>
            <p:spPr>
              <a:xfrm>
                <a:off x="5558206" y="2504700"/>
                <a:ext cx="1346743"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algn="ctr" defTabSz="914309">
                  <a:defRPr/>
                </a:pPr>
                <a:r>
                  <a:rPr lang="en-US" sz="1400" kern="0" dirty="0">
                    <a:solidFill>
                      <a:srgbClr val="FFFFFF">
                        <a:lumMod val="95000"/>
                        <a:lumOff val="5000"/>
                      </a:srgbClr>
                    </a:solidFill>
                    <a:latin typeface="Segoe UI Semilight"/>
                  </a:rPr>
                  <a:t>Block 1</a:t>
                </a:r>
              </a:p>
            </p:txBody>
          </p:sp>
          <p:sp>
            <p:nvSpPr>
              <p:cNvPr id="109" name="Rectangle 108">
                <a:extLst>
                  <a:ext uri="{FF2B5EF4-FFF2-40B4-BE49-F238E27FC236}">
                    <a16:creationId xmlns:a16="http://schemas.microsoft.com/office/drawing/2014/main" id="{AE31F09F-80E6-4905-8055-992C7DA4BA15}"/>
                  </a:ext>
                </a:extLst>
              </p:cNvPr>
              <p:cNvSpPr/>
              <p:nvPr/>
            </p:nvSpPr>
            <p:spPr>
              <a:xfrm>
                <a:off x="8915041" y="2504700"/>
                <a:ext cx="1741744"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algn="ctr" defTabSz="914309">
                  <a:defRPr/>
                </a:pPr>
                <a:r>
                  <a:rPr lang="en-US" sz="1400" kern="0" dirty="0">
                    <a:solidFill>
                      <a:srgbClr val="FFFFFF">
                        <a:lumMod val="95000"/>
                        <a:lumOff val="5000"/>
                      </a:srgbClr>
                    </a:solidFill>
                    <a:latin typeface="Segoe UI Semilight"/>
                  </a:rPr>
                  <a:t>Block 4</a:t>
                </a:r>
              </a:p>
            </p:txBody>
          </p:sp>
          <p:sp>
            <p:nvSpPr>
              <p:cNvPr id="110" name="Rectangle 109">
                <a:extLst>
                  <a:ext uri="{FF2B5EF4-FFF2-40B4-BE49-F238E27FC236}">
                    <a16:creationId xmlns:a16="http://schemas.microsoft.com/office/drawing/2014/main" id="{09EF61DE-889E-4E65-81AA-91B0E058B44F}"/>
                  </a:ext>
                </a:extLst>
              </p:cNvPr>
              <p:cNvSpPr/>
              <p:nvPr/>
            </p:nvSpPr>
            <p:spPr>
              <a:xfrm>
                <a:off x="7938614" y="2504700"/>
                <a:ext cx="932361" cy="621735"/>
              </a:xfrm>
              <a:prstGeom prst="rect">
                <a:avLst/>
              </a:prstGeom>
              <a:solidFill>
                <a:srgbClr val="0078D7"/>
              </a:solidFill>
              <a:ln w="10795" cap="flat" cmpd="sng" algn="ctr">
                <a:solidFill>
                  <a:srgbClr val="0078D7">
                    <a:shade val="50000"/>
                  </a:srgbClr>
                </a:solidFill>
                <a:prstDash val="solid"/>
              </a:ln>
              <a:effectLst/>
            </p:spPr>
            <p:txBody>
              <a:bodyPr rtlCol="0" anchor="ctr"/>
              <a:lstStyle/>
              <a:p>
                <a:pPr algn="ctr" defTabSz="914309">
                  <a:defRPr/>
                </a:pPr>
                <a:r>
                  <a:rPr lang="en-US" sz="1400" kern="0" dirty="0">
                    <a:solidFill>
                      <a:srgbClr val="FFFFFF">
                        <a:lumMod val="95000"/>
                        <a:lumOff val="5000"/>
                      </a:srgbClr>
                    </a:solidFill>
                    <a:latin typeface="Segoe UI Semilight"/>
                  </a:rPr>
                  <a:t>Block 3</a:t>
                </a:r>
              </a:p>
            </p:txBody>
          </p:sp>
          <p:sp>
            <p:nvSpPr>
              <p:cNvPr id="111" name="Rectangle 110">
                <a:extLst>
                  <a:ext uri="{FF2B5EF4-FFF2-40B4-BE49-F238E27FC236}">
                    <a16:creationId xmlns:a16="http://schemas.microsoft.com/office/drawing/2014/main" id="{02B3D142-D950-42F2-BDDF-86190468B04B}"/>
                  </a:ext>
                </a:extLst>
              </p:cNvPr>
              <p:cNvSpPr/>
              <p:nvPr/>
            </p:nvSpPr>
            <p:spPr>
              <a:xfrm>
                <a:off x="6933665" y="2504700"/>
                <a:ext cx="982252"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algn="ctr" defTabSz="914309">
                  <a:defRPr/>
                </a:pPr>
                <a:r>
                  <a:rPr lang="en-US" sz="1400" kern="0" dirty="0">
                    <a:solidFill>
                      <a:srgbClr val="FFFFFF">
                        <a:lumMod val="95000"/>
                        <a:lumOff val="5000"/>
                      </a:srgbClr>
                    </a:solidFill>
                    <a:latin typeface="Segoe UI Semilight"/>
                  </a:rPr>
                  <a:t>Block 2</a:t>
                </a:r>
              </a:p>
            </p:txBody>
          </p:sp>
          <p:sp>
            <p:nvSpPr>
              <p:cNvPr id="112" name="Rectangle 111">
                <a:extLst>
                  <a:ext uri="{FF2B5EF4-FFF2-40B4-BE49-F238E27FC236}">
                    <a16:creationId xmlns:a16="http://schemas.microsoft.com/office/drawing/2014/main" id="{7E143809-BB41-4A36-BFBA-4EB4C446ABD4}"/>
                  </a:ext>
                </a:extLst>
              </p:cNvPr>
              <p:cNvSpPr/>
              <p:nvPr/>
            </p:nvSpPr>
            <p:spPr>
              <a:xfrm>
                <a:off x="5389473" y="2302818"/>
                <a:ext cx="5400764" cy="1010320"/>
              </a:xfrm>
              <a:prstGeom prst="rect">
                <a:avLst/>
              </a:prstGeom>
              <a:noFill/>
              <a:ln w="10795" cap="flat" cmpd="sng" algn="ctr">
                <a:solidFill>
                  <a:srgbClr val="0078D7"/>
                </a:solidFill>
                <a:prstDash val="sysDash"/>
              </a:ln>
              <a:effectLst/>
            </p:spPr>
            <p:txBody>
              <a:bodyPr rtlCol="0" anchor="ctr"/>
              <a:lstStyle/>
              <a:p>
                <a:pPr algn="ctr" defTabSz="914309">
                  <a:defRPr/>
                </a:pPr>
                <a:endParaRPr lang="en-US" sz="1836" kern="0" dirty="0">
                  <a:solidFill>
                    <a:srgbClr val="FFFFFF"/>
                  </a:solidFill>
                  <a:latin typeface="Segoe UI Semilight"/>
                </a:endParaRPr>
              </a:p>
            </p:txBody>
          </p:sp>
        </p:grpSp>
        <p:grpSp>
          <p:nvGrpSpPr>
            <p:cNvPr id="105" name="Group 104">
              <a:extLst>
                <a:ext uri="{FF2B5EF4-FFF2-40B4-BE49-F238E27FC236}">
                  <a16:creationId xmlns:a16="http://schemas.microsoft.com/office/drawing/2014/main" id="{B6AC0601-C33E-4DD8-B45C-ABFDF6DC5ED3}"/>
                </a:ext>
              </a:extLst>
            </p:cNvPr>
            <p:cNvGrpSpPr/>
            <p:nvPr/>
          </p:nvGrpSpPr>
          <p:grpSpPr>
            <a:xfrm>
              <a:off x="6219421" y="897902"/>
              <a:ext cx="1608057" cy="1010320"/>
              <a:chOff x="6219421" y="897902"/>
              <a:chExt cx="1608057" cy="1010320"/>
            </a:xfrm>
          </p:grpSpPr>
          <p:sp>
            <p:nvSpPr>
              <p:cNvPr id="106" name="Rectangle 105">
                <a:extLst>
                  <a:ext uri="{FF2B5EF4-FFF2-40B4-BE49-F238E27FC236}">
                    <a16:creationId xmlns:a16="http://schemas.microsoft.com/office/drawing/2014/main" id="{6B4F75EA-4852-40DE-B536-51F5F8286950}"/>
                  </a:ext>
                </a:extLst>
              </p:cNvPr>
              <p:cNvSpPr/>
              <p:nvPr/>
            </p:nvSpPr>
            <p:spPr>
              <a:xfrm>
                <a:off x="6388154" y="1099784"/>
                <a:ext cx="1346743" cy="621736"/>
              </a:xfrm>
              <a:prstGeom prst="rect">
                <a:avLst/>
              </a:prstGeom>
              <a:solidFill>
                <a:srgbClr val="0078D7"/>
              </a:solidFill>
              <a:ln w="10795" cap="flat" cmpd="sng" algn="ctr">
                <a:solidFill>
                  <a:srgbClr val="0078D7">
                    <a:shade val="50000"/>
                  </a:srgbClr>
                </a:solidFill>
                <a:prstDash val="solid"/>
              </a:ln>
              <a:effectLst/>
            </p:spPr>
            <p:txBody>
              <a:bodyPr rtlCol="0" anchor="ctr"/>
              <a:lstStyle/>
              <a:p>
                <a:pPr algn="ctr" defTabSz="914309">
                  <a:defRPr/>
                </a:pPr>
                <a:r>
                  <a:rPr lang="en-US" sz="1400" kern="0" dirty="0">
                    <a:solidFill>
                      <a:srgbClr val="FFFFFF">
                        <a:lumMod val="95000"/>
                        <a:lumOff val="5000"/>
                      </a:srgbClr>
                    </a:solidFill>
                    <a:latin typeface="Segoe UI Semilight"/>
                  </a:rPr>
                  <a:t>Image.jpg</a:t>
                </a:r>
              </a:p>
            </p:txBody>
          </p:sp>
          <p:sp>
            <p:nvSpPr>
              <p:cNvPr id="107" name="Rectangle 106">
                <a:extLst>
                  <a:ext uri="{FF2B5EF4-FFF2-40B4-BE49-F238E27FC236}">
                    <a16:creationId xmlns:a16="http://schemas.microsoft.com/office/drawing/2014/main" id="{A97F3127-5DED-46DA-A4EA-9A63FE470942}"/>
                  </a:ext>
                </a:extLst>
              </p:cNvPr>
              <p:cNvSpPr/>
              <p:nvPr/>
            </p:nvSpPr>
            <p:spPr>
              <a:xfrm>
                <a:off x="6219421" y="897902"/>
                <a:ext cx="1608057" cy="1010320"/>
              </a:xfrm>
              <a:prstGeom prst="rect">
                <a:avLst/>
              </a:prstGeom>
              <a:noFill/>
              <a:ln w="10795" cap="flat" cmpd="sng" algn="ctr">
                <a:solidFill>
                  <a:srgbClr val="0078D7"/>
                </a:solidFill>
                <a:prstDash val="sysDash"/>
              </a:ln>
              <a:effectLst/>
            </p:spPr>
            <p:txBody>
              <a:bodyPr rtlCol="0" anchor="ctr"/>
              <a:lstStyle/>
              <a:p>
                <a:pPr algn="ctr" defTabSz="914309">
                  <a:defRPr/>
                </a:pPr>
                <a:endParaRPr lang="en-US" sz="1836" kern="0" dirty="0">
                  <a:solidFill>
                    <a:srgbClr val="FFFFFF"/>
                  </a:solidFill>
                  <a:latin typeface="Segoe UI Semilight"/>
                </a:endParaRPr>
              </a:p>
            </p:txBody>
          </p:sp>
        </p:grpSp>
      </p:grpSp>
      <p:grpSp>
        <p:nvGrpSpPr>
          <p:cNvPr id="113" name="Group 3">
            <a:extLst>
              <a:ext uri="{FF2B5EF4-FFF2-40B4-BE49-F238E27FC236}">
                <a16:creationId xmlns:a16="http://schemas.microsoft.com/office/drawing/2014/main" id="{3BB60340-C637-4149-8D04-5EB4B72A8651}"/>
              </a:ext>
            </a:extLst>
          </p:cNvPr>
          <p:cNvGrpSpPr/>
          <p:nvPr/>
        </p:nvGrpSpPr>
        <p:grpSpPr>
          <a:xfrm>
            <a:off x="8548595" y="4716307"/>
            <a:ext cx="3674117" cy="2047424"/>
            <a:chOff x="7191851" y="4878577"/>
            <a:chExt cx="3674586" cy="2047685"/>
          </a:xfrm>
        </p:grpSpPr>
        <p:grpSp>
          <p:nvGrpSpPr>
            <p:cNvPr id="114" name="Group 4">
              <a:extLst>
                <a:ext uri="{FF2B5EF4-FFF2-40B4-BE49-F238E27FC236}">
                  <a16:creationId xmlns:a16="http://schemas.microsoft.com/office/drawing/2014/main" id="{0342BECF-1CAD-4C82-9999-007B49C0B297}"/>
                </a:ext>
              </a:extLst>
            </p:cNvPr>
            <p:cNvGrpSpPr/>
            <p:nvPr/>
          </p:nvGrpSpPr>
          <p:grpSpPr>
            <a:xfrm rot="16200000">
              <a:off x="8013795" y="4073620"/>
              <a:ext cx="2047684" cy="3657600"/>
              <a:chOff x="1305115" y="1828800"/>
              <a:chExt cx="2047684" cy="3657600"/>
            </a:xfrm>
            <a:solidFill>
              <a:srgbClr val="0078D7"/>
            </a:solidFill>
          </p:grpSpPr>
          <p:sp>
            <p:nvSpPr>
              <p:cNvPr id="118" name="Rectangle 8">
                <a:extLst>
                  <a:ext uri="{FF2B5EF4-FFF2-40B4-BE49-F238E27FC236}">
                    <a16:creationId xmlns:a16="http://schemas.microsoft.com/office/drawing/2014/main" id="{A1322868-FA29-47DD-B364-7F717BED50F4}"/>
                  </a:ext>
                </a:extLst>
              </p:cNvPr>
              <p:cNvSpPr/>
              <p:nvPr/>
            </p:nvSpPr>
            <p:spPr>
              <a:xfrm rot="5400000">
                <a:off x="800099" y="2933700"/>
                <a:ext cx="3657600" cy="1447800"/>
              </a:xfrm>
              <a:prstGeom prst="rect">
                <a:avLst/>
              </a:prstGeom>
              <a:grpFill/>
              <a:ln w="9525" cap="flat" cmpd="sng" algn="ctr">
                <a:solidFill>
                  <a:srgbClr val="5F779C">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24" tIns="45712" rIns="91424" bIns="45712"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14008">
                  <a:defRPr/>
                </a:pPr>
                <a:r>
                  <a:rPr lang="en-US" sz="1600" dirty="0">
                    <a:solidFill>
                      <a:srgbClr val="FFFFFF"/>
                    </a:solidFill>
                    <a:latin typeface="Segoe UI"/>
                  </a:rPr>
                  <a:t>Sparse File </a:t>
                </a:r>
              </a:p>
              <a:p>
                <a:pPr algn="r" defTabSz="914008">
                  <a:defRPr/>
                </a:pPr>
                <a:r>
                  <a:rPr lang="en-US" sz="1400" dirty="0">
                    <a:solidFill>
                      <a:srgbClr val="FFFFFF"/>
                    </a:solidFill>
                    <a:latin typeface="Segoe UI"/>
                  </a:rPr>
                  <a:t>512 byte aligned</a:t>
                </a:r>
              </a:p>
            </p:txBody>
          </p:sp>
          <p:cxnSp>
            <p:nvCxnSpPr>
              <p:cNvPr id="119" name="Straight Connector 9">
                <a:extLst>
                  <a:ext uri="{FF2B5EF4-FFF2-40B4-BE49-F238E27FC236}">
                    <a16:creationId xmlns:a16="http://schemas.microsoft.com/office/drawing/2014/main" id="{686DE9E1-2F48-462F-AB9A-B3A5196FC656}"/>
                  </a:ext>
                </a:extLst>
              </p:cNvPr>
              <p:cNvCxnSpPr/>
              <p:nvPr/>
            </p:nvCxnSpPr>
            <p:spPr>
              <a:xfrm rot="5400000">
                <a:off x="875507" y="4457701"/>
                <a:ext cx="1753393" cy="794"/>
              </a:xfrm>
              <a:prstGeom prst="line">
                <a:avLst/>
              </a:prstGeom>
              <a:grpFill/>
              <a:ln w="50800" cap="flat" cmpd="sng" algn="ctr">
                <a:solidFill>
                  <a:srgbClr val="107C10"/>
                </a:solidFill>
                <a:prstDash val="sysDot"/>
              </a:ln>
              <a:effectLst/>
            </p:spPr>
          </p:cxnSp>
          <p:sp>
            <p:nvSpPr>
              <p:cNvPr id="120" name="Rectangle 10">
                <a:extLst>
                  <a:ext uri="{FF2B5EF4-FFF2-40B4-BE49-F238E27FC236}">
                    <a16:creationId xmlns:a16="http://schemas.microsoft.com/office/drawing/2014/main" id="{F421A804-AAD4-42B9-8F67-B3E6D9250402}"/>
                  </a:ext>
                </a:extLst>
              </p:cNvPr>
              <p:cNvSpPr/>
              <p:nvPr/>
            </p:nvSpPr>
            <p:spPr>
              <a:xfrm>
                <a:off x="1393941" y="2009004"/>
                <a:ext cx="449162" cy="276999"/>
              </a:xfrm>
              <a:prstGeom prst="rect">
                <a:avLst/>
              </a:prstGeom>
              <a:solidFill>
                <a:srgbClr val="00BCF2"/>
              </a:solidFill>
            </p:spPr>
            <p:txBody>
              <a:bodyPr wrap="non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272">
                  <a:defRPr/>
                </a:pPr>
                <a:r>
                  <a:rPr lang="en-US" sz="1200" b="1" dirty="0">
                    <a:solidFill>
                      <a:srgbClr val="000000"/>
                    </a:solidFill>
                    <a:latin typeface="Segoe UI"/>
                  </a:rPr>
                  <a:t>512</a:t>
                </a:r>
                <a:endParaRPr lang="en-US" sz="1200" dirty="0">
                  <a:solidFill>
                    <a:srgbClr val="000000"/>
                  </a:solidFill>
                  <a:latin typeface="Segoe UI"/>
                </a:endParaRPr>
              </a:p>
            </p:txBody>
          </p:sp>
          <p:sp>
            <p:nvSpPr>
              <p:cNvPr id="121" name="Rectangle 11">
                <a:extLst>
                  <a:ext uri="{FF2B5EF4-FFF2-40B4-BE49-F238E27FC236}">
                    <a16:creationId xmlns:a16="http://schemas.microsoft.com/office/drawing/2014/main" id="{ADE69183-F718-4944-9EBA-FD8155129B40}"/>
                  </a:ext>
                </a:extLst>
              </p:cNvPr>
              <p:cNvSpPr/>
              <p:nvPr/>
            </p:nvSpPr>
            <p:spPr>
              <a:xfrm>
                <a:off x="1305115" y="2313801"/>
                <a:ext cx="537327" cy="276999"/>
              </a:xfrm>
              <a:prstGeom prst="rect">
                <a:avLst/>
              </a:prstGeom>
              <a:solidFill>
                <a:srgbClr val="00BCF2"/>
              </a:solidFill>
            </p:spPr>
            <p:txBody>
              <a:bodyPr wrap="non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272">
                  <a:defRPr/>
                </a:pPr>
                <a:r>
                  <a:rPr lang="en-US" sz="1200" b="1" dirty="0">
                    <a:solidFill>
                      <a:srgbClr val="000000"/>
                    </a:solidFill>
                    <a:latin typeface="Segoe UI"/>
                  </a:rPr>
                  <a:t>1024</a:t>
                </a:r>
                <a:endParaRPr lang="en-US" sz="1200" dirty="0">
                  <a:solidFill>
                    <a:srgbClr val="000000"/>
                  </a:solidFill>
                  <a:latin typeface="Segoe UI"/>
                </a:endParaRPr>
              </a:p>
            </p:txBody>
          </p:sp>
          <p:cxnSp>
            <p:nvCxnSpPr>
              <p:cNvPr id="122" name="Straight Connector 12">
                <a:extLst>
                  <a:ext uri="{FF2B5EF4-FFF2-40B4-BE49-F238E27FC236}">
                    <a16:creationId xmlns:a16="http://schemas.microsoft.com/office/drawing/2014/main" id="{BC2B6A0A-CC7E-4DDC-8CC7-7EF6D031D22B}"/>
                  </a:ext>
                </a:extLst>
              </p:cNvPr>
              <p:cNvCxnSpPr/>
              <p:nvPr/>
            </p:nvCxnSpPr>
            <p:spPr>
              <a:xfrm>
                <a:off x="1904999" y="2133600"/>
                <a:ext cx="1447800" cy="1588"/>
              </a:xfrm>
              <a:prstGeom prst="line">
                <a:avLst/>
              </a:prstGeom>
              <a:grpFill/>
              <a:ln w="9525" cap="flat" cmpd="sng" algn="ctr">
                <a:solidFill>
                  <a:srgbClr val="C3D69B">
                    <a:shade val="80000"/>
                  </a:srgbClr>
                </a:solidFill>
                <a:prstDash val="sysDash"/>
              </a:ln>
              <a:effectLst/>
            </p:spPr>
          </p:cxnSp>
          <p:cxnSp>
            <p:nvCxnSpPr>
              <p:cNvPr id="123" name="Straight Connector 13">
                <a:extLst>
                  <a:ext uri="{FF2B5EF4-FFF2-40B4-BE49-F238E27FC236}">
                    <a16:creationId xmlns:a16="http://schemas.microsoft.com/office/drawing/2014/main" id="{6CD3B91E-7F94-4DF5-945F-E67BEC94C36A}"/>
                  </a:ext>
                </a:extLst>
              </p:cNvPr>
              <p:cNvCxnSpPr/>
              <p:nvPr/>
            </p:nvCxnSpPr>
            <p:spPr>
              <a:xfrm>
                <a:off x="1904999" y="4267200"/>
                <a:ext cx="1447800" cy="1588"/>
              </a:xfrm>
              <a:prstGeom prst="line">
                <a:avLst/>
              </a:prstGeom>
              <a:grpFill/>
              <a:ln w="9525" cap="flat" cmpd="sng" algn="ctr">
                <a:solidFill>
                  <a:srgbClr val="C3D69B">
                    <a:shade val="80000"/>
                  </a:srgbClr>
                </a:solidFill>
                <a:prstDash val="sysDash"/>
              </a:ln>
              <a:effectLst/>
            </p:spPr>
          </p:cxnSp>
          <p:cxnSp>
            <p:nvCxnSpPr>
              <p:cNvPr id="124" name="Straight Connector 14">
                <a:extLst>
                  <a:ext uri="{FF2B5EF4-FFF2-40B4-BE49-F238E27FC236}">
                    <a16:creationId xmlns:a16="http://schemas.microsoft.com/office/drawing/2014/main" id="{F9612E87-6FF4-4DD6-B229-3C7B36AABE4B}"/>
                  </a:ext>
                </a:extLst>
              </p:cNvPr>
              <p:cNvCxnSpPr/>
              <p:nvPr/>
            </p:nvCxnSpPr>
            <p:spPr>
              <a:xfrm>
                <a:off x="1904999" y="4572000"/>
                <a:ext cx="1447800" cy="1588"/>
              </a:xfrm>
              <a:prstGeom prst="line">
                <a:avLst/>
              </a:prstGeom>
              <a:grpFill/>
              <a:ln w="9525" cap="flat" cmpd="sng" algn="ctr">
                <a:solidFill>
                  <a:srgbClr val="C3D69B">
                    <a:shade val="80000"/>
                  </a:srgbClr>
                </a:solidFill>
                <a:prstDash val="sysDash"/>
              </a:ln>
              <a:effectLst/>
            </p:spPr>
          </p:cxnSp>
          <p:cxnSp>
            <p:nvCxnSpPr>
              <p:cNvPr id="125" name="Straight Connector 15">
                <a:extLst>
                  <a:ext uri="{FF2B5EF4-FFF2-40B4-BE49-F238E27FC236}">
                    <a16:creationId xmlns:a16="http://schemas.microsoft.com/office/drawing/2014/main" id="{C2503977-691F-41A8-A130-E523ECA66751}"/>
                  </a:ext>
                </a:extLst>
              </p:cNvPr>
              <p:cNvCxnSpPr/>
              <p:nvPr/>
            </p:nvCxnSpPr>
            <p:spPr>
              <a:xfrm>
                <a:off x="1904999" y="2436812"/>
                <a:ext cx="1447800" cy="1588"/>
              </a:xfrm>
              <a:prstGeom prst="line">
                <a:avLst/>
              </a:prstGeom>
              <a:grpFill/>
              <a:ln w="9525" cap="flat" cmpd="sng" algn="ctr">
                <a:solidFill>
                  <a:srgbClr val="C3D69B">
                    <a:shade val="80000"/>
                  </a:srgbClr>
                </a:solidFill>
                <a:prstDash val="sysDash"/>
              </a:ln>
              <a:effectLst/>
            </p:spPr>
          </p:cxnSp>
          <p:cxnSp>
            <p:nvCxnSpPr>
              <p:cNvPr id="126" name="Straight Connector 16">
                <a:extLst>
                  <a:ext uri="{FF2B5EF4-FFF2-40B4-BE49-F238E27FC236}">
                    <a16:creationId xmlns:a16="http://schemas.microsoft.com/office/drawing/2014/main" id="{E217E2D7-E4BD-4381-9CCE-0C26BF73D09E}"/>
                  </a:ext>
                </a:extLst>
              </p:cNvPr>
              <p:cNvCxnSpPr/>
              <p:nvPr/>
            </p:nvCxnSpPr>
            <p:spPr>
              <a:xfrm>
                <a:off x="1904999" y="2741612"/>
                <a:ext cx="1447800" cy="1588"/>
              </a:xfrm>
              <a:prstGeom prst="line">
                <a:avLst/>
              </a:prstGeom>
              <a:grpFill/>
              <a:ln w="9525" cap="flat" cmpd="sng" algn="ctr">
                <a:solidFill>
                  <a:srgbClr val="C3D69B">
                    <a:shade val="80000"/>
                  </a:srgbClr>
                </a:solidFill>
                <a:prstDash val="sysDash"/>
              </a:ln>
              <a:effectLst/>
            </p:spPr>
          </p:cxnSp>
          <p:cxnSp>
            <p:nvCxnSpPr>
              <p:cNvPr id="127" name="Straight Connector 17">
                <a:extLst>
                  <a:ext uri="{FF2B5EF4-FFF2-40B4-BE49-F238E27FC236}">
                    <a16:creationId xmlns:a16="http://schemas.microsoft.com/office/drawing/2014/main" id="{3BED06D9-FEC2-4654-B88D-66E5F4C95FB3}"/>
                  </a:ext>
                </a:extLst>
              </p:cNvPr>
              <p:cNvCxnSpPr/>
              <p:nvPr/>
            </p:nvCxnSpPr>
            <p:spPr>
              <a:xfrm>
                <a:off x="1904999" y="3046412"/>
                <a:ext cx="1447800" cy="1588"/>
              </a:xfrm>
              <a:prstGeom prst="line">
                <a:avLst/>
              </a:prstGeom>
              <a:grpFill/>
              <a:ln w="9525" cap="flat" cmpd="sng" algn="ctr">
                <a:solidFill>
                  <a:srgbClr val="C3D69B">
                    <a:shade val="80000"/>
                  </a:srgbClr>
                </a:solidFill>
                <a:prstDash val="sysDash"/>
              </a:ln>
              <a:effectLst/>
            </p:spPr>
          </p:cxnSp>
          <p:cxnSp>
            <p:nvCxnSpPr>
              <p:cNvPr id="128" name="Straight Connector 18">
                <a:extLst>
                  <a:ext uri="{FF2B5EF4-FFF2-40B4-BE49-F238E27FC236}">
                    <a16:creationId xmlns:a16="http://schemas.microsoft.com/office/drawing/2014/main" id="{1DC39951-C0BB-4525-9B78-D029A890DB03}"/>
                  </a:ext>
                </a:extLst>
              </p:cNvPr>
              <p:cNvCxnSpPr/>
              <p:nvPr/>
            </p:nvCxnSpPr>
            <p:spPr>
              <a:xfrm>
                <a:off x="1904999" y="3351212"/>
                <a:ext cx="1447800" cy="1588"/>
              </a:xfrm>
              <a:prstGeom prst="line">
                <a:avLst/>
              </a:prstGeom>
              <a:grpFill/>
              <a:ln w="9525" cap="flat" cmpd="sng" algn="ctr">
                <a:solidFill>
                  <a:srgbClr val="C3D69B">
                    <a:shade val="80000"/>
                  </a:srgbClr>
                </a:solidFill>
                <a:prstDash val="sysDash"/>
              </a:ln>
              <a:effectLst/>
            </p:spPr>
          </p:cxnSp>
          <p:cxnSp>
            <p:nvCxnSpPr>
              <p:cNvPr id="129" name="Straight Connector 19">
                <a:extLst>
                  <a:ext uri="{FF2B5EF4-FFF2-40B4-BE49-F238E27FC236}">
                    <a16:creationId xmlns:a16="http://schemas.microsoft.com/office/drawing/2014/main" id="{F6F6F81D-A398-4851-9CCF-44AA8085362D}"/>
                  </a:ext>
                </a:extLst>
              </p:cNvPr>
              <p:cNvCxnSpPr/>
              <p:nvPr/>
            </p:nvCxnSpPr>
            <p:spPr>
              <a:xfrm>
                <a:off x="1904999" y="3656012"/>
                <a:ext cx="1447800" cy="1588"/>
              </a:xfrm>
              <a:prstGeom prst="line">
                <a:avLst/>
              </a:prstGeom>
              <a:grpFill/>
              <a:ln w="9525" cap="flat" cmpd="sng" algn="ctr">
                <a:solidFill>
                  <a:srgbClr val="C3D69B">
                    <a:shade val="80000"/>
                  </a:srgbClr>
                </a:solidFill>
                <a:prstDash val="sysDash"/>
              </a:ln>
              <a:effectLst/>
            </p:spPr>
          </p:cxnSp>
          <p:cxnSp>
            <p:nvCxnSpPr>
              <p:cNvPr id="130" name="Straight Connector 20">
                <a:extLst>
                  <a:ext uri="{FF2B5EF4-FFF2-40B4-BE49-F238E27FC236}">
                    <a16:creationId xmlns:a16="http://schemas.microsoft.com/office/drawing/2014/main" id="{09961EA2-4F50-40AA-BAEA-C3B181CED0A1}"/>
                  </a:ext>
                </a:extLst>
              </p:cNvPr>
              <p:cNvCxnSpPr/>
              <p:nvPr/>
            </p:nvCxnSpPr>
            <p:spPr>
              <a:xfrm>
                <a:off x="1904999" y="3960812"/>
                <a:ext cx="1447800" cy="1588"/>
              </a:xfrm>
              <a:prstGeom prst="line">
                <a:avLst/>
              </a:prstGeom>
              <a:grpFill/>
              <a:ln w="9525" cap="flat" cmpd="sng" algn="ctr">
                <a:solidFill>
                  <a:srgbClr val="C3D69B">
                    <a:shade val="80000"/>
                  </a:srgbClr>
                </a:solidFill>
                <a:prstDash val="sysDash"/>
              </a:ln>
              <a:effectLst/>
            </p:spPr>
          </p:cxnSp>
          <p:cxnSp>
            <p:nvCxnSpPr>
              <p:cNvPr id="131" name="Straight Connector 21">
                <a:extLst>
                  <a:ext uri="{FF2B5EF4-FFF2-40B4-BE49-F238E27FC236}">
                    <a16:creationId xmlns:a16="http://schemas.microsoft.com/office/drawing/2014/main" id="{2BECFA6A-4FB1-46EE-98BB-D375ABC89F1B}"/>
                  </a:ext>
                </a:extLst>
              </p:cNvPr>
              <p:cNvCxnSpPr/>
              <p:nvPr/>
            </p:nvCxnSpPr>
            <p:spPr>
              <a:xfrm>
                <a:off x="1904999" y="4876800"/>
                <a:ext cx="1447800" cy="1588"/>
              </a:xfrm>
              <a:prstGeom prst="line">
                <a:avLst/>
              </a:prstGeom>
              <a:grpFill/>
              <a:ln w="9525" cap="flat" cmpd="sng" algn="ctr">
                <a:solidFill>
                  <a:srgbClr val="C3D69B">
                    <a:shade val="80000"/>
                  </a:srgbClr>
                </a:solidFill>
                <a:prstDash val="sysDash"/>
              </a:ln>
              <a:effectLst/>
            </p:spPr>
          </p:cxnSp>
          <p:cxnSp>
            <p:nvCxnSpPr>
              <p:cNvPr id="132" name="Straight Connector 22">
                <a:extLst>
                  <a:ext uri="{FF2B5EF4-FFF2-40B4-BE49-F238E27FC236}">
                    <a16:creationId xmlns:a16="http://schemas.microsoft.com/office/drawing/2014/main" id="{A083C66E-FEB2-4CDC-A752-B211CF8EAFE5}"/>
                  </a:ext>
                </a:extLst>
              </p:cNvPr>
              <p:cNvCxnSpPr/>
              <p:nvPr/>
            </p:nvCxnSpPr>
            <p:spPr>
              <a:xfrm>
                <a:off x="1904999" y="5181600"/>
                <a:ext cx="1447800" cy="1588"/>
              </a:xfrm>
              <a:prstGeom prst="line">
                <a:avLst/>
              </a:prstGeom>
              <a:grpFill/>
              <a:ln w="9525" cap="flat" cmpd="sng" algn="ctr">
                <a:solidFill>
                  <a:srgbClr val="C3D69B">
                    <a:shade val="80000"/>
                  </a:srgbClr>
                </a:solidFill>
                <a:prstDash val="sysDash"/>
              </a:ln>
              <a:effectLst/>
            </p:spPr>
          </p:cxnSp>
          <p:sp>
            <p:nvSpPr>
              <p:cNvPr id="133" name="Rectangle 23">
                <a:extLst>
                  <a:ext uri="{FF2B5EF4-FFF2-40B4-BE49-F238E27FC236}">
                    <a16:creationId xmlns:a16="http://schemas.microsoft.com/office/drawing/2014/main" id="{1085501D-940A-4989-B404-0058C63CEC6D}"/>
                  </a:ext>
                </a:extLst>
              </p:cNvPr>
              <p:cNvSpPr/>
              <p:nvPr/>
            </p:nvSpPr>
            <p:spPr>
              <a:xfrm>
                <a:off x="1308128" y="2614245"/>
                <a:ext cx="537327" cy="276999"/>
              </a:xfrm>
              <a:prstGeom prst="rect">
                <a:avLst/>
              </a:prstGeom>
              <a:solidFill>
                <a:srgbClr val="00BCF2"/>
              </a:solidFill>
            </p:spPr>
            <p:txBody>
              <a:bodyPr wrap="non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272">
                  <a:defRPr/>
                </a:pPr>
                <a:r>
                  <a:rPr lang="en-US" sz="1200" b="1" dirty="0">
                    <a:solidFill>
                      <a:srgbClr val="000000"/>
                    </a:solidFill>
                    <a:latin typeface="Segoe UI"/>
                  </a:rPr>
                  <a:t>1536</a:t>
                </a:r>
                <a:endParaRPr lang="en-US" sz="1200" dirty="0">
                  <a:solidFill>
                    <a:srgbClr val="000000"/>
                  </a:solidFill>
                  <a:latin typeface="Segoe UI"/>
                </a:endParaRPr>
              </a:p>
            </p:txBody>
          </p:sp>
          <p:sp>
            <p:nvSpPr>
              <p:cNvPr id="134" name="Rectangle 24">
                <a:extLst>
                  <a:ext uri="{FF2B5EF4-FFF2-40B4-BE49-F238E27FC236}">
                    <a16:creationId xmlns:a16="http://schemas.microsoft.com/office/drawing/2014/main" id="{766BFE97-7D78-4C46-B72C-DEA4AA4B09DF}"/>
                  </a:ext>
                </a:extLst>
              </p:cNvPr>
              <p:cNvSpPr/>
              <p:nvPr/>
            </p:nvSpPr>
            <p:spPr>
              <a:xfrm>
                <a:off x="1316079" y="2919045"/>
                <a:ext cx="537327" cy="276999"/>
              </a:xfrm>
              <a:prstGeom prst="rect">
                <a:avLst/>
              </a:prstGeom>
              <a:solidFill>
                <a:srgbClr val="00BCF2"/>
              </a:solidFill>
            </p:spPr>
            <p:txBody>
              <a:bodyPr wrap="non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272">
                  <a:defRPr/>
                </a:pPr>
                <a:r>
                  <a:rPr lang="en-US" sz="1200" b="1" dirty="0">
                    <a:solidFill>
                      <a:srgbClr val="000000"/>
                    </a:solidFill>
                    <a:latin typeface="Segoe UI"/>
                  </a:rPr>
                  <a:t>2048</a:t>
                </a:r>
                <a:endParaRPr lang="en-US" sz="1200" dirty="0">
                  <a:solidFill>
                    <a:srgbClr val="000000"/>
                  </a:solidFill>
                  <a:latin typeface="Segoe UI"/>
                </a:endParaRPr>
              </a:p>
            </p:txBody>
          </p:sp>
          <p:sp>
            <p:nvSpPr>
              <p:cNvPr id="135" name="Rectangle 25">
                <a:extLst>
                  <a:ext uri="{FF2B5EF4-FFF2-40B4-BE49-F238E27FC236}">
                    <a16:creationId xmlns:a16="http://schemas.microsoft.com/office/drawing/2014/main" id="{FB65217C-9CB2-426A-BFE5-DFE15C80D690}"/>
                  </a:ext>
                </a:extLst>
              </p:cNvPr>
              <p:cNvSpPr/>
              <p:nvPr/>
            </p:nvSpPr>
            <p:spPr>
              <a:xfrm>
                <a:off x="1316079" y="3223845"/>
                <a:ext cx="537327" cy="276999"/>
              </a:xfrm>
              <a:prstGeom prst="rect">
                <a:avLst/>
              </a:prstGeom>
              <a:solidFill>
                <a:srgbClr val="00BCF2"/>
              </a:solidFill>
            </p:spPr>
            <p:txBody>
              <a:bodyPr wrap="none">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272">
                  <a:defRPr/>
                </a:pPr>
                <a:r>
                  <a:rPr lang="en-US" sz="1200" b="1" dirty="0">
                    <a:solidFill>
                      <a:srgbClr val="000000"/>
                    </a:solidFill>
                    <a:latin typeface="Segoe UI"/>
                  </a:rPr>
                  <a:t>2560</a:t>
                </a:r>
                <a:endParaRPr lang="en-US" sz="1200" dirty="0">
                  <a:solidFill>
                    <a:srgbClr val="000000"/>
                  </a:solidFill>
                  <a:latin typeface="Segoe UI"/>
                </a:endParaRPr>
              </a:p>
            </p:txBody>
          </p:sp>
        </p:grpSp>
        <p:sp>
          <p:nvSpPr>
            <p:cNvPr id="115" name="Rectangle 5">
              <a:extLst>
                <a:ext uri="{FF2B5EF4-FFF2-40B4-BE49-F238E27FC236}">
                  <a16:creationId xmlns:a16="http://schemas.microsoft.com/office/drawing/2014/main" id="{BB8650C4-B62C-4704-9F4D-933AB37DD442}"/>
                </a:ext>
              </a:extLst>
            </p:cNvPr>
            <p:cNvSpPr/>
            <p:nvPr/>
          </p:nvSpPr>
          <p:spPr>
            <a:xfrm>
              <a:off x="7191851" y="4880004"/>
              <a:ext cx="632530" cy="1446374"/>
            </a:xfrm>
            <a:prstGeom prst="rect">
              <a:avLst/>
            </a:prstGeom>
            <a:solidFill>
              <a:srgbClr val="107C10"/>
            </a:solidFill>
            <a:ln w="9525" cap="flat" cmpd="sng" algn="ctr">
              <a:solidFill>
                <a:srgbClr val="5F779C">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24" tIns="45712" rIns="91424" bIns="45712"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08">
                <a:defRPr/>
              </a:pPr>
              <a:endParaRPr lang="en-US" sz="2300" dirty="0">
                <a:solidFill>
                  <a:srgbClr val="FFFFFF"/>
                </a:solidFill>
                <a:latin typeface="Segoe UI"/>
              </a:endParaRPr>
            </a:p>
          </p:txBody>
        </p:sp>
        <p:sp>
          <p:nvSpPr>
            <p:cNvPr id="116" name="Rectangle 6">
              <a:extLst>
                <a:ext uri="{FF2B5EF4-FFF2-40B4-BE49-F238E27FC236}">
                  <a16:creationId xmlns:a16="http://schemas.microsoft.com/office/drawing/2014/main" id="{A909484D-002D-4C84-8215-8A16850292A1}"/>
                </a:ext>
              </a:extLst>
            </p:cNvPr>
            <p:cNvSpPr/>
            <p:nvPr/>
          </p:nvSpPr>
          <p:spPr>
            <a:xfrm>
              <a:off x="8123237" y="4878578"/>
              <a:ext cx="304800" cy="1447800"/>
            </a:xfrm>
            <a:prstGeom prst="rect">
              <a:avLst/>
            </a:prstGeom>
            <a:solidFill>
              <a:srgbClr val="5C2D91"/>
            </a:solidFill>
            <a:ln w="9525" cap="flat" cmpd="sng" algn="ctr">
              <a:solidFill>
                <a:srgbClr val="5F779C">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24" tIns="45712" rIns="91424" bIns="45712"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08">
                <a:defRPr/>
              </a:pPr>
              <a:endParaRPr lang="en-US" sz="2300" dirty="0">
                <a:solidFill>
                  <a:srgbClr val="FFFFFF"/>
                </a:solidFill>
                <a:latin typeface="Segoe UI"/>
              </a:endParaRPr>
            </a:p>
          </p:txBody>
        </p:sp>
        <p:sp>
          <p:nvSpPr>
            <p:cNvPr id="117" name="Rectangle 7">
              <a:extLst>
                <a:ext uri="{FF2B5EF4-FFF2-40B4-BE49-F238E27FC236}">
                  <a16:creationId xmlns:a16="http://schemas.microsoft.com/office/drawing/2014/main" id="{968EB7F2-E6D1-4B42-9662-142305754A2C}"/>
                </a:ext>
              </a:extLst>
            </p:cNvPr>
            <p:cNvSpPr/>
            <p:nvPr/>
          </p:nvSpPr>
          <p:spPr>
            <a:xfrm>
              <a:off x="9038373" y="4878577"/>
              <a:ext cx="304800" cy="1447800"/>
            </a:xfrm>
            <a:prstGeom prst="rect">
              <a:avLst/>
            </a:prstGeom>
            <a:solidFill>
              <a:srgbClr val="D83B01"/>
            </a:solidFill>
            <a:ln w="9525" cap="flat" cmpd="sng" algn="ctr">
              <a:solidFill>
                <a:srgbClr val="5F779C">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24" tIns="45712" rIns="91424" bIns="45712"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08">
                <a:defRPr/>
              </a:pPr>
              <a:endParaRPr lang="en-US" sz="2300" dirty="0">
                <a:solidFill>
                  <a:srgbClr val="FFFFFF"/>
                </a:solidFill>
                <a:latin typeface="Segoe UI"/>
              </a:endParaRPr>
            </a:p>
          </p:txBody>
        </p:sp>
      </p:grpSp>
    </p:spTree>
    <p:extLst>
      <p:ext uri="{BB962C8B-B14F-4D97-AF65-F5344CB8AC3E}">
        <p14:creationId xmlns:p14="http://schemas.microsoft.com/office/powerpoint/2010/main" val="2623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25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50"/>
                                        <p:tgtEl>
                                          <p:spTgt spid="3">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left)">
                                      <p:cBhvr>
                                        <p:cTn id="18" dur="250"/>
                                        <p:tgtEl>
                                          <p:spTgt spid="3">
                                            <p:txEl>
                                              <p:pRg st="4" end="4"/>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25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25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250"/>
                                        <p:tgtEl>
                                          <p:spTgt spid="3">
                                            <p:txEl>
                                              <p:pRg st="6" end="6"/>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wipe(left)">
                                      <p:cBhvr>
                                        <p:cTn id="34" dur="10"/>
                                        <p:tgtEl>
                                          <p:spTgt spid="10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wipe(left)">
                                      <p:cBhvr>
                                        <p:cTn id="39" dur="25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wipe(left)">
                                      <p:cBhvr>
                                        <p:cTn id="44" dur="250"/>
                                        <p:tgtEl>
                                          <p:spTgt spid="3">
                                            <p:txEl>
                                              <p:pRg st="8" end="8"/>
                                            </p:txEl>
                                          </p:spTgt>
                                        </p:tgtEl>
                                      </p:cBhvr>
                                    </p:animEffect>
                                  </p:childTnLst>
                                </p:cTn>
                              </p:par>
                              <p:par>
                                <p:cTn id="45" presetID="22" presetClass="entr" presetSubtype="8" fill="hold" nodeType="withEffect">
                                  <p:stCondLst>
                                    <p:cond delay="0"/>
                                  </p:stCondLst>
                                  <p:childTnLst>
                                    <p:set>
                                      <p:cBhvr>
                                        <p:cTn id="46" dur="1" fill="hold">
                                          <p:stCondLst>
                                            <p:cond delay="0"/>
                                          </p:stCondLst>
                                        </p:cTn>
                                        <p:tgtEl>
                                          <p:spTgt spid="113"/>
                                        </p:tgtEl>
                                        <p:attrNameLst>
                                          <p:attrName>style.visibility</p:attrName>
                                        </p:attrNameLst>
                                      </p:cBhvr>
                                      <p:to>
                                        <p:strVal val="visible"/>
                                      </p:to>
                                    </p:set>
                                    <p:animEffect transition="in" filter="wipe(left)">
                                      <p:cBhvr>
                                        <p:cTn id="47" dur="25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Blob storage overview</a:t>
            </a:r>
          </a:p>
        </p:txBody>
      </p:sp>
      <p:sp>
        <p:nvSpPr>
          <p:cNvPr id="5" name="Rectangle 4"/>
          <p:cNvSpPr/>
          <p:nvPr/>
        </p:nvSpPr>
        <p:spPr bwMode="auto">
          <a:xfrm>
            <a:off x="2607657" y="4046311"/>
            <a:ext cx="9087631" cy="2675463"/>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542" tIns="102833" rIns="128542" bIns="102833" numCol="1" spcCol="0" rtlCol="0" fromWordArt="0" anchor="t" anchorCtr="0" forceAA="0" compatLnSpc="1">
            <a:prstTxWarp prst="textNoShape">
              <a:avLst/>
            </a:prstTxWarp>
            <a:noAutofit/>
          </a:bodyPr>
          <a:lstStyle/>
          <a:p>
            <a:pPr defTabSz="655379" fontAlgn="base">
              <a:spcBef>
                <a:spcPct val="0"/>
              </a:spcBef>
              <a:spcAft>
                <a:spcPct val="0"/>
              </a:spcAft>
            </a:pPr>
            <a:r>
              <a:rPr lang="en-US" sz="2700" dirty="0">
                <a:gradFill>
                  <a:gsLst>
                    <a:gs pos="0">
                      <a:srgbClr val="FFFFFF"/>
                    </a:gs>
                    <a:gs pos="100000">
                      <a:srgbClr val="FFFFFF"/>
                    </a:gs>
                  </a:gsLst>
                  <a:lin ang="5400000" scaled="0"/>
                </a:gradFill>
                <a:ea typeface="Segoe UI" pitchFamily="34" charset="0"/>
                <a:cs typeface="Segoe UI" pitchFamily="34" charset="0"/>
              </a:rPr>
              <a:t>Blobs</a:t>
            </a:r>
          </a:p>
          <a:p>
            <a:pPr defTabSz="655379" fontAlgn="base">
              <a:spcBef>
                <a:spcPct val="0"/>
              </a:spcBef>
              <a:spcAft>
                <a:spcPct val="0"/>
              </a:spcAft>
            </a:pPr>
            <a:r>
              <a:rPr lang="en-US" dirty="0"/>
              <a:t>Designed for:</a:t>
            </a:r>
          </a:p>
          <a:p>
            <a:pPr marL="285750" indent="-285750">
              <a:buFont typeface="Arial" panose="020B0604020202020204" pitchFamily="34" charset="0"/>
              <a:buChar char="•"/>
            </a:pPr>
            <a:r>
              <a:rPr lang="en-US" dirty="0"/>
              <a:t>Serving images or documents directly to a browser.</a:t>
            </a:r>
          </a:p>
          <a:p>
            <a:pPr marL="285750" indent="-285750">
              <a:buFont typeface="Arial" panose="020B0604020202020204" pitchFamily="34" charset="0"/>
              <a:buChar char="•"/>
            </a:pPr>
            <a:r>
              <a:rPr lang="en-US" dirty="0"/>
              <a:t>Storing files for distributed access.</a:t>
            </a:r>
          </a:p>
          <a:p>
            <a:pPr marL="285750" indent="-285750">
              <a:buFont typeface="Arial" panose="020B0604020202020204" pitchFamily="34" charset="0"/>
              <a:buChar char="•"/>
            </a:pPr>
            <a:r>
              <a:rPr lang="en-US" dirty="0"/>
              <a:t>Streaming video and audio.</a:t>
            </a:r>
          </a:p>
          <a:p>
            <a:pPr marL="285750" indent="-285750">
              <a:buFont typeface="Arial" panose="020B0604020202020204" pitchFamily="34" charset="0"/>
              <a:buChar char="•"/>
            </a:pPr>
            <a:r>
              <a:rPr lang="en-US" dirty="0"/>
              <a:t>Writing to log files.</a:t>
            </a:r>
          </a:p>
          <a:p>
            <a:pPr marL="285750" indent="-285750">
              <a:buFont typeface="Arial" panose="020B0604020202020204" pitchFamily="34" charset="0"/>
              <a:buChar char="•"/>
            </a:pPr>
            <a:r>
              <a:rPr lang="en-US" dirty="0"/>
              <a:t>Storing data for backup and restore, disaster recovery, and archiving.</a:t>
            </a:r>
          </a:p>
          <a:p>
            <a:pPr marL="285750" indent="-285750">
              <a:buFont typeface="Arial" panose="020B0604020202020204" pitchFamily="34" charset="0"/>
              <a:buChar char="•"/>
            </a:pPr>
            <a:r>
              <a:rPr lang="en-US" dirty="0"/>
              <a:t>Storing data for analysis by an on-premises or Azure-hosted service.</a:t>
            </a:r>
          </a:p>
        </p:txBody>
      </p:sp>
      <p:sp>
        <p:nvSpPr>
          <p:cNvPr id="4" name="Rectangle 3"/>
          <p:cNvSpPr/>
          <p:nvPr/>
        </p:nvSpPr>
        <p:spPr bwMode="auto">
          <a:xfrm>
            <a:off x="2611034" y="1760797"/>
            <a:ext cx="2130299" cy="2202661"/>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542" tIns="102833" rIns="128542" bIns="102833" numCol="1" spcCol="0" rtlCol="0" fromWordArt="0" anchor="t" anchorCtr="0" forceAA="0" compatLnSpc="1">
            <a:prstTxWarp prst="textNoShape">
              <a:avLst/>
            </a:prstTxWarp>
            <a:noAutofit/>
          </a:bodyPr>
          <a:lstStyle/>
          <a:p>
            <a:pPr defTabSz="655379" fontAlgn="base">
              <a:spcBef>
                <a:spcPct val="0"/>
              </a:spcBef>
              <a:spcAft>
                <a:spcPct val="0"/>
              </a:spcAft>
            </a:pPr>
            <a:r>
              <a:rPr lang="en-US" sz="2530" dirty="0">
                <a:gradFill>
                  <a:gsLst>
                    <a:gs pos="0">
                      <a:srgbClr val="FFFFFF"/>
                    </a:gs>
                    <a:gs pos="100000">
                      <a:srgbClr val="FFFFFF"/>
                    </a:gs>
                  </a:gsLst>
                  <a:lin ang="5400000" scaled="0"/>
                </a:gradFill>
                <a:ea typeface="Segoe UI" pitchFamily="34" charset="0"/>
                <a:cs typeface="Segoe UI" pitchFamily="34" charset="0"/>
              </a:rPr>
              <a:t>Blobs</a:t>
            </a:r>
          </a:p>
          <a:p>
            <a:pPr defTabSz="655379" fontAlgn="base">
              <a:spcBef>
                <a:spcPct val="0"/>
              </a:spcBef>
              <a:spcAft>
                <a:spcPct val="0"/>
              </a:spcAft>
            </a:pPr>
            <a:r>
              <a:rPr lang="en-US" sz="1266" dirty="0">
                <a:gradFill>
                  <a:gsLst>
                    <a:gs pos="0">
                      <a:srgbClr val="FFFFFF"/>
                    </a:gs>
                    <a:gs pos="100000">
                      <a:srgbClr val="FFFFFF"/>
                    </a:gs>
                  </a:gsLst>
                  <a:lin ang="5400000" scaled="0"/>
                </a:gradFill>
                <a:ea typeface="Segoe UI" pitchFamily="34" charset="0"/>
                <a:cs typeface="Segoe UI" pitchFamily="34" charset="0"/>
              </a:rPr>
              <a:t>“Highly scalable, REST based cloud object store”</a:t>
            </a:r>
          </a:p>
        </p:txBody>
      </p:sp>
      <p:sp>
        <p:nvSpPr>
          <p:cNvPr id="6" name="Rectangle 5"/>
          <p:cNvSpPr/>
          <p:nvPr/>
        </p:nvSpPr>
        <p:spPr>
          <a:xfrm>
            <a:off x="479149" y="1770112"/>
            <a:ext cx="2019086" cy="39068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56" dirty="0">
              <a:solidFill>
                <a:schemeClr val="bg1"/>
              </a:solidFill>
            </a:endParaRPr>
          </a:p>
        </p:txBody>
      </p:sp>
      <p:pic>
        <p:nvPicPr>
          <p:cNvPr id="7" name="Picture 6" descr="Storage blob.png"/>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903412" y="1957173"/>
            <a:ext cx="1202031" cy="1202036"/>
          </a:xfrm>
          <a:prstGeom prst="rect">
            <a:avLst/>
          </a:prstGeom>
        </p:spPr>
      </p:pic>
      <p:sp>
        <p:nvSpPr>
          <p:cNvPr id="8" name="Rectangle 7"/>
          <p:cNvSpPr/>
          <p:nvPr/>
        </p:nvSpPr>
        <p:spPr>
          <a:xfrm>
            <a:off x="473275" y="5848799"/>
            <a:ext cx="2024960" cy="8596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8" dirty="0">
              <a:solidFill>
                <a:schemeClr val="bg1"/>
              </a:solidFill>
            </a:endParaRPr>
          </a:p>
        </p:txBody>
      </p:sp>
      <p:sp>
        <p:nvSpPr>
          <p:cNvPr id="9" name="Rectangle 8"/>
          <p:cNvSpPr/>
          <p:nvPr/>
        </p:nvSpPr>
        <p:spPr>
          <a:xfrm>
            <a:off x="464825" y="5926842"/>
            <a:ext cx="2033410" cy="531744"/>
          </a:xfrm>
          <a:prstGeom prst="rect">
            <a:avLst/>
          </a:prstGeom>
          <a:solidFill>
            <a:schemeClr val="accent1"/>
          </a:solidFill>
        </p:spPr>
        <p:txBody>
          <a:bodyPr wrap="square">
            <a:spAutoFit/>
          </a:bodyPr>
          <a:lstStyle/>
          <a:p>
            <a:pPr algn="ctr"/>
            <a:r>
              <a:rPr lang="en-US" sz="1428" dirty="0">
                <a:solidFill>
                  <a:schemeClr val="bg1"/>
                </a:solidFill>
              </a:rPr>
              <a:t>Streaming &amp; random object access scenarios </a:t>
            </a:r>
          </a:p>
        </p:txBody>
      </p:sp>
      <p:sp>
        <p:nvSpPr>
          <p:cNvPr id="10" name="TextBox 9"/>
          <p:cNvSpPr txBox="1"/>
          <p:nvPr/>
        </p:nvSpPr>
        <p:spPr>
          <a:xfrm>
            <a:off x="945607" y="3220187"/>
            <a:ext cx="1117640" cy="542330"/>
          </a:xfrm>
          <a:prstGeom prst="rect">
            <a:avLst/>
          </a:prstGeom>
          <a:noFill/>
        </p:spPr>
        <p:txBody>
          <a:bodyPr wrap="square" rtlCol="0">
            <a:spAutoFit/>
          </a:bodyPr>
          <a:lstStyle/>
          <a:p>
            <a:r>
              <a:rPr lang="en-US" sz="2856" dirty="0">
                <a:solidFill>
                  <a:schemeClr val="bg1"/>
                </a:solidFill>
              </a:rPr>
              <a:t>Blobs</a:t>
            </a:r>
          </a:p>
        </p:txBody>
      </p:sp>
      <p:sp>
        <p:nvSpPr>
          <p:cNvPr id="11" name="Rectangle 10"/>
          <p:cNvSpPr/>
          <p:nvPr/>
        </p:nvSpPr>
        <p:spPr>
          <a:xfrm>
            <a:off x="487709" y="3743631"/>
            <a:ext cx="2033436" cy="542330"/>
          </a:xfrm>
          <a:prstGeom prst="rect">
            <a:avLst/>
          </a:prstGeom>
        </p:spPr>
        <p:txBody>
          <a:bodyPr wrap="square">
            <a:spAutoFit/>
          </a:bodyPr>
          <a:lstStyle/>
          <a:p>
            <a:pPr algn="ctr"/>
            <a:r>
              <a:rPr lang="en-US" sz="1428" dirty="0">
                <a:solidFill>
                  <a:schemeClr val="bg1"/>
                </a:solidFill>
              </a:rPr>
              <a:t>Object storage</a:t>
            </a:r>
          </a:p>
          <a:p>
            <a:pPr algn="ctr"/>
            <a:r>
              <a:rPr lang="en-US" sz="1428" dirty="0">
                <a:solidFill>
                  <a:schemeClr val="bg1"/>
                </a:solidFill>
              </a:rPr>
              <a:t>access via REST</a:t>
            </a:r>
          </a:p>
        </p:txBody>
      </p:sp>
      <p:pic>
        <p:nvPicPr>
          <p:cNvPr id="12" name="Picture 11">
            <a:extLst>
              <a:ext uri="{FF2B5EF4-FFF2-40B4-BE49-F238E27FC236}">
                <a16:creationId xmlns:a16="http://schemas.microsoft.com/office/drawing/2014/main" id="{8E4DF9D5-9191-4E98-B416-220717C88EFA}"/>
              </a:ext>
            </a:extLst>
          </p:cNvPr>
          <p:cNvPicPr>
            <a:picLocks noChangeAspect="1"/>
          </p:cNvPicPr>
          <p:nvPr/>
        </p:nvPicPr>
        <p:blipFill>
          <a:blip r:embed="rId4"/>
          <a:stretch>
            <a:fillRect/>
          </a:stretch>
        </p:blipFill>
        <p:spPr>
          <a:xfrm>
            <a:off x="5108955" y="1520190"/>
            <a:ext cx="5418857" cy="2443268"/>
          </a:xfrm>
          <a:prstGeom prst="rect">
            <a:avLst/>
          </a:prstGeom>
        </p:spPr>
      </p:pic>
      <p:sp>
        <p:nvSpPr>
          <p:cNvPr id="2" name="Rectangle 1">
            <a:extLst>
              <a:ext uri="{FF2B5EF4-FFF2-40B4-BE49-F238E27FC236}">
                <a16:creationId xmlns:a16="http://schemas.microsoft.com/office/drawing/2014/main" id="{A8029FA2-C3E8-41DD-8B08-33B1D9D108A9}"/>
              </a:ext>
            </a:extLst>
          </p:cNvPr>
          <p:cNvSpPr/>
          <p:nvPr/>
        </p:nvSpPr>
        <p:spPr>
          <a:xfrm>
            <a:off x="5108955" y="1141200"/>
            <a:ext cx="4642681" cy="369332"/>
          </a:xfrm>
          <a:prstGeom prst="rect">
            <a:avLst/>
          </a:prstGeom>
        </p:spPr>
        <p:txBody>
          <a:bodyPr wrap="none">
            <a:spAutoFit/>
          </a:bodyPr>
          <a:lstStyle/>
          <a:p>
            <a:r>
              <a:rPr lang="en-US" dirty="0"/>
              <a:t>Blob storage offers three types of resources:</a:t>
            </a:r>
          </a:p>
        </p:txBody>
      </p:sp>
    </p:spTree>
    <p:extLst>
      <p:ext uri="{BB962C8B-B14F-4D97-AF65-F5344CB8AC3E}">
        <p14:creationId xmlns:p14="http://schemas.microsoft.com/office/powerpoint/2010/main" val="8135727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F776-6891-46B6-AB3A-9A2A6766B9C7}"/>
              </a:ext>
            </a:extLst>
          </p:cNvPr>
          <p:cNvSpPr>
            <a:spLocks noGrp="1"/>
          </p:cNvSpPr>
          <p:nvPr>
            <p:ph type="title"/>
          </p:nvPr>
        </p:nvSpPr>
        <p:spPr/>
        <p:txBody>
          <a:bodyPr/>
          <a:lstStyle/>
          <a:p>
            <a:r>
              <a:rPr lang="en-US" dirty="0"/>
              <a:t>Azure Ecosystem and Blob Storage</a:t>
            </a:r>
          </a:p>
        </p:txBody>
      </p:sp>
      <p:sp>
        <p:nvSpPr>
          <p:cNvPr id="3" name="Text Placeholder 2">
            <a:extLst>
              <a:ext uri="{FF2B5EF4-FFF2-40B4-BE49-F238E27FC236}">
                <a16:creationId xmlns:a16="http://schemas.microsoft.com/office/drawing/2014/main" id="{4A274CE1-9063-4CF8-A5EF-85C22482B7D5}"/>
              </a:ext>
            </a:extLst>
          </p:cNvPr>
          <p:cNvSpPr>
            <a:spLocks noGrp="1"/>
          </p:cNvSpPr>
          <p:nvPr>
            <p:ph type="body" sz="quarter" idx="10"/>
          </p:nvPr>
        </p:nvSpPr>
        <p:spPr>
          <a:xfrm>
            <a:off x="6884735" y="3252136"/>
            <a:ext cx="4684413" cy="960263"/>
          </a:xfrm>
        </p:spPr>
        <p:txBody>
          <a:bodyPr/>
          <a:lstStyle/>
          <a:p>
            <a:pPr algn="ctr"/>
            <a:r>
              <a:rPr lang="en-US" sz="2800" dirty="0">
                <a:solidFill>
                  <a:schemeClr val="accent6">
                    <a:lumMod val="25000"/>
                  </a:schemeClr>
                </a:solidFill>
              </a:rPr>
              <a:t>Broad integration for Blobs across Azure services</a:t>
            </a:r>
          </a:p>
        </p:txBody>
      </p:sp>
      <p:grpSp>
        <p:nvGrpSpPr>
          <p:cNvPr id="4" name="Group 3">
            <a:extLst>
              <a:ext uri="{FF2B5EF4-FFF2-40B4-BE49-F238E27FC236}">
                <a16:creationId xmlns:a16="http://schemas.microsoft.com/office/drawing/2014/main" id="{9FFA6F18-803F-4E60-9169-2F04EC32A893}"/>
              </a:ext>
            </a:extLst>
          </p:cNvPr>
          <p:cNvGrpSpPr/>
          <p:nvPr/>
        </p:nvGrpSpPr>
        <p:grpSpPr>
          <a:xfrm>
            <a:off x="-1388801" y="1244363"/>
            <a:ext cx="10361877" cy="5646566"/>
            <a:chOff x="-1638699" y="1203067"/>
            <a:chExt cx="10361877" cy="5646566"/>
          </a:xfrm>
        </p:grpSpPr>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8CF9B792-2A01-43DB-9FB8-0B27B21E966D}"/>
                    </a:ext>
                  </a:extLst>
                </p:cNvPr>
                <p:cNvGraphicFramePr/>
                <p:nvPr>
                  <p:extLst>
                    <p:ext uri="{D42A27DB-BD31-4B8C-83A1-F6EECF244321}">
                      <p14:modId xmlns:p14="http://schemas.microsoft.com/office/powerpoint/2010/main" val="1988860902"/>
                    </p:ext>
                  </p:extLst>
                </p:nvPr>
              </p:nvGraphicFramePr>
              <p:xfrm>
                <a:off x="-1638699" y="1203067"/>
                <a:ext cx="10361877" cy="5646566"/>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6" name="Chart 5">
                  <a:extLst>
                    <a:ext uri="{FF2B5EF4-FFF2-40B4-BE49-F238E27FC236}">
                      <a16:creationId xmlns:a16="http://schemas.microsoft.com/office/drawing/2014/main" id="{8CF9B792-2A01-43DB-9FB8-0B27B21E966D}"/>
                    </a:ext>
                  </a:extLst>
                </p:cNvPr>
                <p:cNvPicPr>
                  <a:picLocks noGrp="1" noRot="1" noChangeAspect="1" noMove="1" noResize="1" noEditPoints="1" noAdjustHandles="1" noChangeArrowheads="1" noChangeShapeType="1"/>
                </p:cNvPicPr>
                <p:nvPr/>
              </p:nvPicPr>
              <p:blipFill>
                <a:blip r:embed="rId3"/>
                <a:stretch>
                  <a:fillRect/>
                </a:stretch>
              </p:blipFill>
              <p:spPr>
                <a:xfrm>
                  <a:off x="-1388801" y="1244363"/>
                  <a:ext cx="10361877" cy="5646566"/>
                </a:xfrm>
                <a:prstGeom prst="rect">
                  <a:avLst/>
                </a:prstGeom>
              </p:spPr>
            </p:pic>
          </mc:Fallback>
        </mc:AlternateContent>
        <p:sp>
          <p:nvSpPr>
            <p:cNvPr id="9" name="Oval 8">
              <a:extLst>
                <a:ext uri="{FF2B5EF4-FFF2-40B4-BE49-F238E27FC236}">
                  <a16:creationId xmlns:a16="http://schemas.microsoft.com/office/drawing/2014/main" id="{25459893-013B-443E-9343-D68EC9DB5F68}"/>
                </a:ext>
              </a:extLst>
            </p:cNvPr>
            <p:cNvSpPr>
              <a:spLocks/>
            </p:cNvSpPr>
            <p:nvPr/>
          </p:nvSpPr>
          <p:spPr bwMode="auto">
            <a:xfrm>
              <a:off x="2607321" y="3096858"/>
              <a:ext cx="1875207" cy="1878537"/>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1200"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32379" fontAlgn="base">
                <a:lnSpc>
                  <a:spcPct val="90000"/>
                </a:lnSpc>
                <a:spcBef>
                  <a:spcPct val="0"/>
                </a:spcBef>
                <a:spcAft>
                  <a:spcPct val="0"/>
                </a:spcAft>
                <a:defRPr/>
              </a:pPr>
              <a:r>
                <a:rPr lang="en-US" sz="2200" dirty="0">
                  <a:gradFill>
                    <a:gsLst>
                      <a:gs pos="0">
                        <a:srgbClr val="FFFFFF"/>
                      </a:gs>
                      <a:gs pos="100000">
                        <a:srgbClr val="FFFFFF"/>
                      </a:gs>
                    </a:gsLst>
                    <a:lin ang="5400000" scaled="0"/>
                  </a:gradFill>
                  <a:latin typeface="Segoe UI Semilight"/>
                  <a:ea typeface="Segoe UI" pitchFamily="34" charset="0"/>
                  <a:cs typeface="Segoe UI" pitchFamily="34" charset="0"/>
                </a:rPr>
                <a:t>Blob Storage</a:t>
              </a:r>
            </a:p>
          </p:txBody>
        </p:sp>
      </p:grpSp>
    </p:spTree>
    <p:extLst>
      <p:ext uri="{BB962C8B-B14F-4D97-AF65-F5344CB8AC3E}">
        <p14:creationId xmlns:p14="http://schemas.microsoft.com/office/powerpoint/2010/main" val="2533604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cx="http://schemas.microsoft.com/office/drawing/2014/chartex" xmlns:a16="http://schemas.microsoft.com/office/drawing/2014/main" xmlns:cx1="http://schemas.microsoft.com/office/drawing/2015/9/8/chartex"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532558" y="3929499"/>
            <a:ext cx="8591901" cy="2883426"/>
          </a:xfrm>
          <a:prstGeom prst="rect">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28542" tIns="102833" rIns="128542" bIns="102833" numCol="1" spcCol="0" rtlCol="0" fromWordArt="0" anchor="t" anchorCtr="0" forceAA="0" compatLnSpc="1">
            <a:prstTxWarp prst="textNoShape">
              <a:avLst/>
            </a:prstTxWarp>
            <a:noAutofit/>
          </a:bodyPr>
          <a:lstStyle/>
          <a:p>
            <a:pPr defTabSz="655379" fontAlgn="base">
              <a:spcBef>
                <a:spcPct val="0"/>
              </a:spcBef>
              <a:spcAft>
                <a:spcPct val="0"/>
              </a:spcAft>
            </a:pPr>
            <a:r>
              <a:rPr lang="en-US" sz="2700" dirty="0">
                <a:gradFill>
                  <a:gsLst>
                    <a:gs pos="0">
                      <a:srgbClr val="FFFFFF"/>
                    </a:gs>
                    <a:gs pos="100000">
                      <a:srgbClr val="FFFFFF"/>
                    </a:gs>
                  </a:gsLst>
                  <a:lin ang="5400000" scaled="0"/>
                </a:gradFill>
                <a:ea typeface="Segoe UI" pitchFamily="34" charset="0"/>
                <a:cs typeface="Segoe UI" pitchFamily="34" charset="0"/>
              </a:rPr>
              <a:t>Tables</a:t>
            </a:r>
          </a:p>
          <a:p>
            <a:pPr defTabSz="655379" fontAlgn="base">
              <a:spcBef>
                <a:spcPct val="0"/>
              </a:spcBef>
              <a:spcAft>
                <a:spcPct val="0"/>
              </a:spcAft>
            </a:pPr>
            <a:endParaRPr lang="en-US" sz="2700" dirty="0">
              <a:gradFill>
                <a:gsLst>
                  <a:gs pos="0">
                    <a:srgbClr val="FFFFFF"/>
                  </a:gs>
                  <a:gs pos="100000">
                    <a:srgbClr val="FFFFFF"/>
                  </a:gs>
                </a:gsLst>
                <a:lin ang="5400000" scaled="0"/>
              </a:gradFill>
              <a:ea typeface="Segoe UI" pitchFamily="34" charset="0"/>
              <a:cs typeface="Segoe UI" pitchFamily="34" charset="0"/>
            </a:endParaRPr>
          </a:p>
          <a:p>
            <a:pPr defTabSz="655379" fontAlgn="base">
              <a:spcBef>
                <a:spcPct val="0"/>
              </a:spcBef>
              <a:spcAft>
                <a:spcPct val="0"/>
              </a:spcAft>
            </a:pPr>
            <a:r>
              <a:rPr lang="en-US" sz="1600" dirty="0"/>
              <a:t>Azure Table storage is a service that stores structured NoSQL data in the cloud, providing a key/attribute store with a </a:t>
            </a:r>
            <a:r>
              <a:rPr lang="en-US" sz="1600" dirty="0" err="1"/>
              <a:t>schemaless</a:t>
            </a:r>
            <a:r>
              <a:rPr lang="en-US" sz="1600" dirty="0"/>
              <a:t> design.</a:t>
            </a:r>
            <a:endParaRPr lang="en-US" sz="1500" dirty="0">
              <a:gradFill>
                <a:gsLst>
                  <a:gs pos="0">
                    <a:srgbClr val="FFFFFF"/>
                  </a:gs>
                  <a:gs pos="100000">
                    <a:srgbClr val="FFFFFF"/>
                  </a:gs>
                </a:gsLst>
                <a:lin ang="5400000" scaled="0"/>
              </a:gradFill>
              <a:ea typeface="Segoe UI" pitchFamily="34" charset="0"/>
              <a:cs typeface="Segoe UI" pitchFamily="34" charset="0"/>
            </a:endParaRPr>
          </a:p>
          <a:p>
            <a:pPr marL="257135" indent="-257135" defTabSz="655379" fontAlgn="base">
              <a:spcBef>
                <a:spcPct val="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655379" fontAlgn="base">
              <a:spcBef>
                <a:spcPct val="0"/>
              </a:spcBef>
              <a:spcAft>
                <a:spcPct val="0"/>
              </a:spcAft>
            </a:pPr>
            <a:r>
              <a:rPr lang="en-US" sz="1600" dirty="0"/>
              <a:t>You can use Table storage to store flexible datasets like user data for web applications, address books, device information, or other types of metadata your service requires. You can store any number of entities in a table, and a storage account may contain any number of tables, up to the capacity limit of the storage account.</a:t>
            </a:r>
          </a:p>
          <a:p>
            <a:pPr defTabSz="655379"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a:p>
            <a:pPr defTabSz="655379"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a:p>
            <a:pPr defTabSz="655379" fontAlgn="base">
              <a:spcBef>
                <a:spcPct val="0"/>
              </a:spcBef>
              <a:spcAft>
                <a:spcPct val="0"/>
              </a:spcAft>
            </a:pPr>
            <a:r>
              <a:rPr lang="en-US" sz="1350" dirty="0">
                <a:gradFill>
                  <a:gsLst>
                    <a:gs pos="0">
                      <a:srgbClr val="FFFFFF"/>
                    </a:gs>
                    <a:gs pos="100000">
                      <a:srgbClr val="FFFFFF"/>
                    </a:gs>
                  </a:gsLst>
                  <a:lin ang="5400000" scaled="0"/>
                </a:gradFill>
                <a:ea typeface="Segoe UI" pitchFamily="34" charset="0"/>
                <a:cs typeface="Segoe UI" pitchFamily="34" charset="0"/>
              </a:rPr>
              <a:t> </a:t>
            </a:r>
          </a:p>
        </p:txBody>
      </p:sp>
      <p:sp>
        <p:nvSpPr>
          <p:cNvPr id="3" name="Title 2"/>
          <p:cNvSpPr>
            <a:spLocks noGrp="1"/>
          </p:cNvSpPr>
          <p:nvPr>
            <p:ph type="title"/>
          </p:nvPr>
        </p:nvSpPr>
        <p:spPr/>
        <p:txBody>
          <a:bodyPr/>
          <a:lstStyle/>
          <a:p>
            <a:r>
              <a:rPr lang="en-US" dirty="0"/>
              <a:t>Azure Table Storage overview</a:t>
            </a:r>
          </a:p>
        </p:txBody>
      </p:sp>
      <p:sp>
        <p:nvSpPr>
          <p:cNvPr id="7" name="Rectangle 6"/>
          <p:cNvSpPr/>
          <p:nvPr/>
        </p:nvSpPr>
        <p:spPr bwMode="auto">
          <a:xfrm>
            <a:off x="2532558" y="1791025"/>
            <a:ext cx="1694394" cy="2030129"/>
          </a:xfrm>
          <a:prstGeom prst="rect">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28542" tIns="102833" rIns="128542" bIns="102833" numCol="1" spcCol="0" rtlCol="0" fromWordArt="0" anchor="t" anchorCtr="0" forceAA="0" compatLnSpc="1">
            <a:prstTxWarp prst="textNoShape">
              <a:avLst/>
            </a:prstTxWarp>
            <a:noAutofit/>
          </a:bodyPr>
          <a:lstStyle/>
          <a:p>
            <a:pPr defTabSz="655379" fontAlgn="base">
              <a:spcBef>
                <a:spcPct val="0"/>
              </a:spcBef>
              <a:spcAft>
                <a:spcPct val="0"/>
              </a:spcAft>
            </a:pPr>
            <a:r>
              <a:rPr lang="en-US" sz="2530" dirty="0">
                <a:gradFill>
                  <a:gsLst>
                    <a:gs pos="0">
                      <a:srgbClr val="FFFFFF"/>
                    </a:gs>
                    <a:gs pos="100000">
                      <a:srgbClr val="FFFFFF"/>
                    </a:gs>
                  </a:gsLst>
                  <a:lin ang="5400000" scaled="0"/>
                </a:gradFill>
                <a:ea typeface="Segoe UI" pitchFamily="34" charset="0"/>
                <a:cs typeface="Segoe UI" pitchFamily="34" charset="0"/>
              </a:rPr>
              <a:t>Tables</a:t>
            </a:r>
          </a:p>
          <a:p>
            <a:pPr defTabSz="655379" fontAlgn="base">
              <a:spcBef>
                <a:spcPct val="0"/>
              </a:spcBef>
              <a:spcAft>
                <a:spcPct val="0"/>
              </a:spcAft>
            </a:pPr>
            <a:r>
              <a:rPr lang="en-US" sz="1266" dirty="0">
                <a:gradFill>
                  <a:gsLst>
                    <a:gs pos="0">
                      <a:srgbClr val="FFFFFF"/>
                    </a:gs>
                    <a:gs pos="100000">
                      <a:srgbClr val="FFFFFF"/>
                    </a:gs>
                  </a:gsLst>
                  <a:lin ang="5400000" scaled="0"/>
                </a:gradFill>
                <a:ea typeface="Segoe UI" pitchFamily="34" charset="0"/>
                <a:cs typeface="Segoe UI" pitchFamily="34" charset="0"/>
              </a:rPr>
              <a:t>“Massive auto-scaling NoSQL store”</a:t>
            </a:r>
          </a:p>
          <a:p>
            <a:pPr defTabSz="655379" fontAlgn="base">
              <a:spcBef>
                <a:spcPct val="0"/>
              </a:spcBef>
              <a:spcAft>
                <a:spcPct val="0"/>
              </a:spcAft>
            </a:pPr>
            <a:endParaRPr lang="en-US" sz="1266"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a:xfrm>
            <a:off x="450469" y="1791025"/>
            <a:ext cx="2019086" cy="42003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56" dirty="0">
              <a:solidFill>
                <a:schemeClr val="bg1"/>
              </a:solidFill>
            </a:endParaRPr>
          </a:p>
        </p:txBody>
      </p:sp>
      <p:sp>
        <p:nvSpPr>
          <p:cNvPr id="9" name="TextBox 8"/>
          <p:cNvSpPr txBox="1"/>
          <p:nvPr/>
        </p:nvSpPr>
        <p:spPr>
          <a:xfrm>
            <a:off x="843832" y="3692069"/>
            <a:ext cx="1425323" cy="542330"/>
          </a:xfrm>
          <a:prstGeom prst="rect">
            <a:avLst/>
          </a:prstGeom>
          <a:noFill/>
        </p:spPr>
        <p:txBody>
          <a:bodyPr wrap="square" rtlCol="0">
            <a:spAutoFit/>
          </a:bodyPr>
          <a:lstStyle/>
          <a:p>
            <a:r>
              <a:rPr lang="en-US" sz="2856" dirty="0">
                <a:solidFill>
                  <a:schemeClr val="bg1"/>
                </a:solidFill>
              </a:rPr>
              <a:t>Tables</a:t>
            </a:r>
          </a:p>
        </p:txBody>
      </p:sp>
      <p:pic>
        <p:nvPicPr>
          <p:cNvPr id="10" name="Picture 9" descr="Storage table.png"/>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76411" y="2554785"/>
            <a:ext cx="1135163" cy="1135159"/>
          </a:xfrm>
          <a:prstGeom prst="rect">
            <a:avLst/>
          </a:prstGeom>
          <a:noFill/>
        </p:spPr>
      </p:pic>
      <p:sp>
        <p:nvSpPr>
          <p:cNvPr id="11" name="Rectangle 10"/>
          <p:cNvSpPr/>
          <p:nvPr/>
        </p:nvSpPr>
        <p:spPr>
          <a:xfrm>
            <a:off x="458073" y="4255512"/>
            <a:ext cx="1984367" cy="542330"/>
          </a:xfrm>
          <a:prstGeom prst="rect">
            <a:avLst/>
          </a:prstGeom>
          <a:noFill/>
        </p:spPr>
        <p:txBody>
          <a:bodyPr wrap="square">
            <a:spAutoFit/>
          </a:bodyPr>
          <a:lstStyle/>
          <a:p>
            <a:pPr algn="ctr"/>
            <a:r>
              <a:rPr lang="en-US" sz="1428" dirty="0">
                <a:solidFill>
                  <a:schemeClr val="bg1"/>
                </a:solidFill>
              </a:rPr>
              <a:t>NOSQL storage </a:t>
            </a:r>
          </a:p>
          <a:p>
            <a:pPr algn="ctr"/>
            <a:r>
              <a:rPr lang="en-US" sz="1428" dirty="0">
                <a:solidFill>
                  <a:schemeClr val="bg1"/>
                </a:solidFill>
              </a:rPr>
              <a:t>access via REST</a:t>
            </a:r>
          </a:p>
        </p:txBody>
      </p:sp>
      <p:sp>
        <p:nvSpPr>
          <p:cNvPr id="12" name="Rectangle 11"/>
          <p:cNvSpPr/>
          <p:nvPr/>
        </p:nvSpPr>
        <p:spPr>
          <a:xfrm>
            <a:off x="450469" y="6098720"/>
            <a:ext cx="2050588" cy="7142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8" dirty="0">
              <a:solidFill>
                <a:schemeClr val="bg1"/>
              </a:solidFill>
            </a:endParaRPr>
          </a:p>
        </p:txBody>
      </p:sp>
      <p:sp>
        <p:nvSpPr>
          <p:cNvPr id="13" name="Rectangle 12"/>
          <p:cNvSpPr/>
          <p:nvPr/>
        </p:nvSpPr>
        <p:spPr>
          <a:xfrm>
            <a:off x="242366" y="6180802"/>
            <a:ext cx="2259838" cy="318245"/>
          </a:xfrm>
          <a:prstGeom prst="rect">
            <a:avLst/>
          </a:prstGeom>
        </p:spPr>
        <p:txBody>
          <a:bodyPr wrap="square">
            <a:spAutoFit/>
          </a:bodyPr>
          <a:lstStyle/>
          <a:p>
            <a:pPr algn="ctr"/>
            <a:r>
              <a:rPr lang="en-US" sz="1428" dirty="0">
                <a:solidFill>
                  <a:schemeClr val="bg1"/>
                </a:solidFill>
              </a:rPr>
              <a:t>KeyValue Store</a:t>
            </a:r>
          </a:p>
        </p:txBody>
      </p:sp>
      <p:pic>
        <p:nvPicPr>
          <p:cNvPr id="4" name="Picture 3">
            <a:extLst>
              <a:ext uri="{FF2B5EF4-FFF2-40B4-BE49-F238E27FC236}">
                <a16:creationId xmlns:a16="http://schemas.microsoft.com/office/drawing/2014/main" id="{5D27D1A5-6B98-4847-827D-1600EBC9C700}"/>
              </a:ext>
            </a:extLst>
          </p:cNvPr>
          <p:cNvPicPr>
            <a:picLocks noChangeAspect="1"/>
          </p:cNvPicPr>
          <p:nvPr/>
        </p:nvPicPr>
        <p:blipFill>
          <a:blip r:embed="rId4"/>
          <a:stretch>
            <a:fillRect/>
          </a:stretch>
        </p:blipFill>
        <p:spPr>
          <a:xfrm>
            <a:off x="4630876" y="1600200"/>
            <a:ext cx="5839004" cy="2290996"/>
          </a:xfrm>
          <a:prstGeom prst="rect">
            <a:avLst/>
          </a:prstGeom>
        </p:spPr>
      </p:pic>
      <p:sp>
        <p:nvSpPr>
          <p:cNvPr id="2" name="Rectangle 1">
            <a:extLst>
              <a:ext uri="{FF2B5EF4-FFF2-40B4-BE49-F238E27FC236}">
                <a16:creationId xmlns:a16="http://schemas.microsoft.com/office/drawing/2014/main" id="{139A9B99-5B90-4D59-8F2F-8E3CCEADE0D7}"/>
              </a:ext>
            </a:extLst>
          </p:cNvPr>
          <p:cNvSpPr/>
          <p:nvPr/>
        </p:nvSpPr>
        <p:spPr>
          <a:xfrm>
            <a:off x="5034811" y="1211717"/>
            <a:ext cx="5225533" cy="369332"/>
          </a:xfrm>
          <a:prstGeom prst="rect">
            <a:avLst/>
          </a:prstGeom>
        </p:spPr>
        <p:txBody>
          <a:bodyPr wrap="none">
            <a:spAutoFit/>
          </a:bodyPr>
          <a:lstStyle/>
          <a:p>
            <a:r>
              <a:rPr lang="en-US" dirty="0"/>
              <a:t>Table storage contains the following components:</a:t>
            </a:r>
          </a:p>
        </p:txBody>
      </p:sp>
    </p:spTree>
    <p:extLst>
      <p:ext uri="{BB962C8B-B14F-4D97-AF65-F5344CB8AC3E}">
        <p14:creationId xmlns:p14="http://schemas.microsoft.com/office/powerpoint/2010/main" val="2158254191"/>
      </p:ext>
    </p:extLst>
  </p:cSld>
  <p:clrMapOvr>
    <a:masterClrMapping/>
  </p:clrMapOvr>
  <p:transition>
    <p:fade/>
  </p:transition>
</p:sld>
</file>

<file path=ppt/theme/theme1.xml><?xml version="1.0" encoding="utf-8"?>
<a:theme xmlns:a="http://schemas.openxmlformats.org/drawingml/2006/main" name="2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10.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492E4D5F-2B59-48B5-B832-40899AC74F6B}" vid="{972D79D3-6F99-43E4-872D-DF6765F98523}"/>
    </a:ext>
  </a:extLst>
</a:theme>
</file>

<file path=ppt/theme/theme1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2.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3.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BlankLayout">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7.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8.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9.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Campus – Individual IP" ma:contentTypeID="0x01010079CA57CA2DAD654DAB031774EE67465801006C5DD73FC84AFA49BD6F7D398DB3062A" ma:contentTypeVersion="9" ma:contentTypeDescription="This content type is produced by an individual or team as part of a team collaboration effort, such as customer engagement. Reuse this type of content at your own risk." ma:contentTypeScope="" ma:versionID="bc631dde220cf4c41fb7e2607f3fffe4">
  <xsd:schema xmlns:xsd="http://www.w3.org/2001/XMLSchema" xmlns:xs="http://www.w3.org/2001/XMLSchema" xmlns:p="http://schemas.microsoft.com/office/2006/metadata/properties" xmlns:ns2="230e9df3-be65-4c73-a93b-d1236ebd677e" targetNamespace="http://schemas.microsoft.com/office/2006/metadata/properties" ma:root="true" ma:fieldsID="e38dddbfdb6bac34fc1cf24aac272a33" ns2:_="">
    <xsd:import namespace="230e9df3-be65-4c73-a93b-d1236ebd677e"/>
    <xsd:element name="properties">
      <xsd:complexType>
        <xsd:sequence>
          <xsd:element name="documentManagement">
            <xsd:complexType>
              <xsd:all>
                <xsd:element ref="ns2:DerivedFromID" minOccurs="0"/>
                <xsd:element ref="ns2:DocumentDescription" minOccurs="0"/>
                <xsd:element ref="ns2:Authors" minOccurs="0"/>
                <xsd:element ref="ns2:_dlc_DocIdUrl" minOccurs="0"/>
                <xsd:element ref="ns2:_dlc_DocIdPersistId" minOccurs="0"/>
                <xsd:element ref="ns2:MSProductsTaxHTField0" minOccurs="0"/>
                <xsd:element ref="ns2:TaxCatchAll" minOccurs="0"/>
                <xsd:element ref="ns2:TaxCatchAllLabel" minOccurs="0"/>
                <xsd:element ref="ns2:m74a2925250f485f9486ed3f97e2a6b3" minOccurs="0"/>
                <xsd:element ref="ns2:oad7af80ad0f4ba99bb03b3894ab533c" minOccurs="0"/>
                <xsd:element ref="ns2:bc28b5f076654a3b96073bbbebfeb8c9" minOccurs="0"/>
                <xsd:element ref="ns2:_dlc_Doc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erivedFromID" ma:index="2" nillable="true" ma:displayName="Derived from ID" ma:default="Original" ma:description="Holds the Document Id if the document is derived from an existing document in Campus." ma:internalName="DerivedFromID" ma:readOnly="false">
      <xsd:simpleType>
        <xsd:restriction base="dms:Text">
          <xsd:maxLength value="255"/>
        </xsd:restriction>
      </xsd:simpleType>
    </xsd:element>
    <xsd:element name="DocumentDescription" ma:index="3" nillable="true"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Authors" ma:index="4" nillable="true" ma:displayName="Authors" ma:description="The individuals who contributed to the creation of this content. Includes both primary and secondary authors." ma:list="UserInfo" ma:SharePointGroup="0" ma:internalName="Autho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MSProductsTaxHTField0" ma:index="13" nillable="true" ma:taxonomy="true" ma:internalName="MSProductsTaxHTField0" ma:taxonomyFieldName="MSProducts" ma:displayName="MS Products" ma:default="" ma:fieldId="{ee77c2ea-e1b9-4a90-85df-76a95e6ae936}"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TaxCatchAll" ma:index="14" nillable="true" ma:displayName="Taxonomy Catch All Column" ma:hidden="true" ma:list="{40f92175-65d1-46c3-aec0-efe3e8ed769b}" ma:internalName="TaxCatchAll" ma:showField="CatchAllData" ma:web="c542e361-ddc5-4500-98df-b0b1d22a9895">
      <xsd:complexType>
        <xsd:complexContent>
          <xsd:extension base="dms:MultiChoiceLookup">
            <xsd:sequence>
              <xsd:element name="Value" type="dms:Lookup" maxOccurs="unbounded" minOccurs="0" nillable="true"/>
            </xsd:sequence>
          </xsd:extension>
        </xsd:complexContent>
      </xsd:complexType>
    </xsd:element>
    <xsd:element name="TaxCatchAllLabel" ma:index="15" nillable="true" ma:displayName="Taxonomy Catch All Column1" ma:hidden="true" ma:list="{40f92175-65d1-46c3-aec0-efe3e8ed769b}" ma:internalName="TaxCatchAllLabel" ma:readOnly="true" ma:showField="CatchAllDataLabel" ma:web="c542e361-ddc5-4500-98df-b0b1d22a9895">
      <xsd:complexType>
        <xsd:complexContent>
          <xsd:extension base="dms:MultiChoiceLookup">
            <xsd:sequence>
              <xsd:element name="Value" type="dms:Lookup" maxOccurs="unbounded" minOccurs="0" nillable="true"/>
            </xsd:sequence>
          </xsd:extension>
        </xsd:complexContent>
      </xsd:complexType>
    </xsd:element>
    <xsd:element name="m74a2925250f485f9486ed3f97e2a6b3" ma:index="17" nillable="true" ma:taxonomy="true" ma:internalName="m74a2925250f485f9486ed3f97e2a6b3" ma:taxonomyFieldName="VerticalIndustries" ma:displayName="Vertical Industries" ma:default="" ma:fieldId="{674a2925-250f-485f-9486-ed3f97e2a6b3}" ma:taxonomyMulti="true" ma:sspId="e385fb40-52d4-4fae-9c5b-3e8ff8a5878e" ma:termSetId="91b0d1e0-9f22-4aab-a1ef-fa1358a21588" ma:anchorId="00000000-0000-0000-0000-000000000000" ma:open="false" ma:isKeyword="false">
      <xsd:complexType>
        <xsd:sequence>
          <xsd:element ref="pc:Terms" minOccurs="0" maxOccurs="1"/>
        </xsd:sequence>
      </xsd:complexType>
    </xsd:element>
    <xsd:element name="oad7af80ad0f4ba99bb03b3894ab533c" ma:index="19" nillable="true" ma:taxonomy="true" ma:internalName="oad7af80ad0f4ba99bb03b3894ab533c" ma:taxonomyFieldName="ServicesIPTypes" ma:displayName="Services IP Type" ma:default="" ma:fieldId="{8ad7af80-ad0f-4ba9-9bb0-3b3894ab533c}" ma:taxonomyMulti="true" ma:sspId="e385fb40-52d4-4fae-9c5b-3e8ff8a5878e" ma:termSetId="030f38bb-a2c5-4da9-8933-47d85a151cf1" ma:anchorId="00000000-0000-0000-0000-000000000000" ma:open="false" ma:isKeyword="false">
      <xsd:complexType>
        <xsd:sequence>
          <xsd:element ref="pc:Terms" minOccurs="0" maxOccurs="1"/>
        </xsd:sequence>
      </xsd:complexType>
    </xsd:element>
    <xsd:element name="bc28b5f076654a3b96073bbbebfeb8c9" ma:index="21" nillable="true" ma:taxonomy="true" ma:internalName="bc28b5f076654a3b96073bbbebfeb8c9" ma:taxonomyFieldName="MSLanguage" ma:displayName="MS Language" ma:default="" ma:fieldId="{bc28b5f0-7665-4a3b-9607-3bbbebfeb8c9}" ma:taxonomyMulti="true" ma:sspId="e385fb40-52d4-4fae-9c5b-3e8ff8a5878e" ma:termSetId="2851bb56-f3b7-4d07-b1ba-07ede7d3b149" ma:anchorId="00000000-0000-0000-0000-000000000000" ma:open="false" ma:isKeyword="false">
      <xsd:complexType>
        <xsd:sequence>
          <xsd:element ref="pc:Terms" minOccurs="0" maxOccurs="1"/>
        </xsd:sequence>
      </xsd:complexType>
    </xsd:element>
    <xsd:element name="_dlc_DocId" ma:index="22" nillable="true" ma:displayName="Document ID Value" ma:description="The value of the document ID assigned to this item." ma:internalName="_dlc_DocId"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3"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bc28b5f076654a3b96073bbbebfeb8c9 xmlns="230e9df3-be65-4c73-a93b-d1236ebd677e">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bc28b5f076654a3b96073bbbebfeb8c9>
    <MSProductsTaxHTField0 xmlns="230e9df3-be65-4c73-a93b-d1236ebd677e">
      <Terms xmlns="http://schemas.microsoft.com/office/infopath/2007/PartnerControls">
        <TermInfo xmlns="http://schemas.microsoft.com/office/infopath/2007/PartnerControls">
          <TermName xmlns="http://schemas.microsoft.com/office/infopath/2007/PartnerControls">Microsoft Azure StorSimple</TermName>
          <TermId xmlns="http://schemas.microsoft.com/office/infopath/2007/PartnerControls">5c5220f0-46a4-465b-b193-2e93bfbcd5b2</TermId>
        </TermInfo>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Microsoft System Center</TermName>
          <TermId xmlns="http://schemas.microsoft.com/office/infopath/2007/PartnerControls">8eef0cfe-5421-493a-86c3-6e56c8018e93</TermId>
        </TermInfo>
        <TermInfo xmlns="http://schemas.microsoft.com/office/infopath/2007/PartnerControls">
          <TermName xmlns="http://schemas.microsoft.com/office/infopath/2007/PartnerControls">Windows Server 2012 R2</TermName>
          <TermId xmlns="http://schemas.microsoft.com/office/infopath/2007/PartnerControls">85a16c7b-ffe9-466b-a157-74a56d2e11b7</TermId>
        </TermInfo>
      </Terms>
    </MSProductsTaxHTField0>
    <m74a2925250f485f9486ed3f97e2a6b3 xmlns="230e9df3-be65-4c73-a93b-d1236ebd677e">
      <Terms xmlns="http://schemas.microsoft.com/office/infopath/2007/PartnerControls"/>
    </m74a2925250f485f9486ed3f97e2a6b3>
    <oad7af80ad0f4ba99bb03b3894ab533c xmlns="230e9df3-be65-4c73-a93b-d1236ebd677e">
      <Terms xmlns="http://schemas.microsoft.com/office/infopath/2007/PartnerControls"/>
    </oad7af80ad0f4ba99bb03b3894ab533c>
    <Authors xmlns="230e9df3-be65-4c73-a93b-d1236ebd677e">
      <UserInfo>
        <DisplayName/>
        <AccountId xsi:nil="true"/>
        <AccountType/>
      </UserInfo>
    </Authors>
    <DerivedFromID xmlns="230e9df3-be65-4c73-a93b-d1236ebd677e">Original</DerivedFromID>
    <TaxCatchAll xmlns="230e9df3-be65-4c73-a93b-d1236ebd677e">
      <Value>67</Value>
      <Value>111</Value>
      <Value>194</Value>
      <Value>193</Value>
      <Value>192</Value>
      <Value>191</Value>
      <Value>2</Value>
      <Value>187</Value>
    </TaxCatchAll>
    <_dlc_DocId xmlns="230e9df3-be65-4c73-a93b-d1236ebd677e">CPS091EXT-1326567962-86</_dlc_DocId>
    <_dlc_DocIdUrl xmlns="230e9df3-be65-4c73-a93b-d1236ebd677e">
      <Url>https://microsoft.sharepoint.com/teams/CampusProjectSites091_Ext/soskz3oksd/_layouts/15/DocIdRedir.aspx?ID=CPS091EXT-1326567962-86</Url>
      <Description>CPS091EXT-1326567962-86</Description>
    </_dlc_DocIdUrl>
  </documentManagement>
</p:properties>
</file>

<file path=customXml/itemProps1.xml><?xml version="1.0" encoding="utf-8"?>
<ds:datastoreItem xmlns:ds="http://schemas.openxmlformats.org/officeDocument/2006/customXml" ds:itemID="{CCAEE69B-2C9D-4714-9E95-A963D66D68D4}">
  <ds:schemaRefs>
    <ds:schemaRef ds:uri="http://schemas.microsoft.com/sharepoint/events"/>
  </ds:schemaRefs>
</ds:datastoreItem>
</file>

<file path=customXml/itemProps2.xml><?xml version="1.0" encoding="utf-8"?>
<ds:datastoreItem xmlns:ds="http://schemas.openxmlformats.org/officeDocument/2006/customXml" ds:itemID="{C71C11E9-B312-494D-8096-42DA87A069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230e9df3-be65-4c73-a93b-d1236ebd677e"/>
    <ds:schemaRef ds:uri="http://schemas.openxmlformats.org/package/2006/metadata/core-properties"/>
    <ds:schemaRef ds:uri="http://purl.org/dc/terms/"/>
    <ds:schemaRef ds:uri="http://schemas.microsoft.com/office/infopath/2007/PartnerControls"/>
    <ds:schemaRef ds:uri="http://purl.org/dc/dcmityp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2451</TotalTime>
  <Words>5566</Words>
  <Application>Microsoft Office PowerPoint</Application>
  <PresentationFormat>Custom</PresentationFormat>
  <Paragraphs>1118</Paragraphs>
  <Slides>56</Slides>
  <Notes>40</Notes>
  <HiddenSlides>0</HiddenSlides>
  <MMClips>0</MMClips>
  <ScaleCrop>false</ScaleCrop>
  <HeadingPairs>
    <vt:vector size="6" baseType="variant">
      <vt:variant>
        <vt:lpstr>Fonts Used</vt:lpstr>
      </vt:variant>
      <vt:variant>
        <vt:i4>9</vt:i4>
      </vt:variant>
      <vt:variant>
        <vt:lpstr>Theme</vt:lpstr>
      </vt:variant>
      <vt:variant>
        <vt:i4>12</vt:i4>
      </vt:variant>
      <vt:variant>
        <vt:lpstr>Slide Titles</vt:lpstr>
      </vt:variant>
      <vt:variant>
        <vt:i4>56</vt:i4>
      </vt:variant>
    </vt:vector>
  </HeadingPairs>
  <TitlesOfParts>
    <vt:vector size="77" baseType="lpstr">
      <vt:lpstr>Arial</vt:lpstr>
      <vt:lpstr>Calibri</vt:lpstr>
      <vt:lpstr>Calibri Light</vt:lpstr>
      <vt:lpstr>Consolas</vt:lpstr>
      <vt:lpstr>Segoe UI</vt:lpstr>
      <vt:lpstr>Segoe UI Light</vt:lpstr>
      <vt:lpstr>Segoe UI Semibold</vt:lpstr>
      <vt:lpstr>Segoe UI Semilight</vt:lpstr>
      <vt:lpstr>Wingdings</vt:lpstr>
      <vt:lpstr>2_WHITE TEMPLATE</vt:lpstr>
      <vt:lpstr>WHITE TEMPLATE</vt:lpstr>
      <vt:lpstr>2_5-50109_Microsoft_Light_Template</vt:lpstr>
      <vt:lpstr>1_5-50109_Microsoft_Light_Template</vt:lpstr>
      <vt:lpstr>1_Office Theme</vt:lpstr>
      <vt:lpstr>BlankLayout</vt:lpstr>
      <vt:lpstr>5-50173_Microsoft_Ready_Dark_Template</vt:lpstr>
      <vt:lpstr>1_WHITE TEMPLATE</vt:lpstr>
      <vt:lpstr>EBC_2017</vt:lpstr>
      <vt:lpstr>5-50155_Microsoft_Tech_Summit_Light_Template</vt:lpstr>
      <vt:lpstr>Dynamics 365</vt:lpstr>
      <vt:lpstr>1_Dynamics 365</vt:lpstr>
      <vt:lpstr>Azure Storage </vt:lpstr>
      <vt:lpstr>What will we accomplish?</vt:lpstr>
      <vt:lpstr>High-level agenda</vt:lpstr>
      <vt:lpstr>Storage overview</vt:lpstr>
      <vt:lpstr>Azure Storage Services</vt:lpstr>
      <vt:lpstr>What is the Blob Storage Service?</vt:lpstr>
      <vt:lpstr>Azure Blob storage overview</vt:lpstr>
      <vt:lpstr>Azure Ecosystem and Blob Storage</vt:lpstr>
      <vt:lpstr>Azure Table Storage overview</vt:lpstr>
      <vt:lpstr>Azure Queues overview</vt:lpstr>
      <vt:lpstr>Azure Files overview</vt:lpstr>
      <vt:lpstr>Azure Disks</vt:lpstr>
      <vt:lpstr>Object storage for every use case</vt:lpstr>
      <vt:lpstr>Scalability &amp; performance roadmap</vt:lpstr>
      <vt:lpstr>Storage redundancy models</vt:lpstr>
      <vt:lpstr>Azure Zone Redundant Storage (ZRS)</vt:lpstr>
      <vt:lpstr>Paired regions</vt:lpstr>
      <vt:lpstr>Types of storage accounts</vt:lpstr>
      <vt:lpstr>Storage access control strategies</vt:lpstr>
      <vt:lpstr>Azure Files and Azure file Sync</vt:lpstr>
      <vt:lpstr>What is Azure Files?</vt:lpstr>
      <vt:lpstr>PowerPoint Presentation</vt:lpstr>
      <vt:lpstr>PowerPoint Presentation</vt:lpstr>
      <vt:lpstr>PowerPoint Presentation</vt:lpstr>
      <vt:lpstr>Managed Disks</vt:lpstr>
      <vt:lpstr>PowerPoint Presentation</vt:lpstr>
      <vt:lpstr>Managed Disks Security</vt:lpstr>
      <vt:lpstr>VM Availability with Unmanaged Disks</vt:lpstr>
      <vt:lpstr>VM Availability with Managed Disks</vt:lpstr>
      <vt:lpstr>Reusable Custom Images across subscriptions</vt:lpstr>
      <vt:lpstr>Unmanaged – Complex upgrade from Standard to Premium</vt:lpstr>
      <vt:lpstr>Managed – Easy upgrade from Standard to Premium</vt:lpstr>
      <vt:lpstr>Data at the edge Moving data from the edge into Azure with the Data Box family</vt:lpstr>
      <vt:lpstr>Azure Data Box: how it works</vt:lpstr>
      <vt:lpstr>Data at the edge</vt:lpstr>
      <vt:lpstr>Data Box offline device selection </vt:lpstr>
      <vt:lpstr>Azure Data Box: offline transfer options</vt:lpstr>
      <vt:lpstr>Azure Data Box</vt:lpstr>
      <vt:lpstr>Data Box—technical summary</vt:lpstr>
      <vt:lpstr>Azure Data Box Disk GA</vt:lpstr>
      <vt:lpstr>Data Box Disk—technical summary</vt:lpstr>
      <vt:lpstr>Azure Data Box Heavy</vt:lpstr>
      <vt:lpstr>Data Box Heavy—technical summary</vt:lpstr>
      <vt:lpstr>Data Box pricing for offline solutions </vt:lpstr>
      <vt:lpstr>Data Box partners: more benefits</vt:lpstr>
      <vt:lpstr>Azure Data Box family—summary</vt:lpstr>
      <vt:lpstr>Tools and Best Practices</vt:lpstr>
      <vt:lpstr>Realize the benefits by eliminating operational costs associated with Unmanaged Disks </vt:lpstr>
      <vt:lpstr>Billing Models for Persistent Disks </vt:lpstr>
      <vt:lpstr>Disks - Best Practices</vt:lpstr>
      <vt:lpstr>Disk Allocation and Performance</vt:lpstr>
      <vt:lpstr>Global Distribution vs BCDR </vt:lpstr>
      <vt:lpstr>Azure Storage Explorer</vt:lpstr>
      <vt:lpstr>AZCopy</vt:lpstr>
      <vt:lpstr>Monitoring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SAW Module 3 - Technical - Azure Storage</dc:title>
  <dc:creator>Allytics</dc:creator>
  <cp:lastModifiedBy>Joe Losinski</cp:lastModifiedBy>
  <cp:revision>127</cp:revision>
  <dcterms:modified xsi:type="dcterms:W3CDTF">2019-09-17T20:21:53Z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0x01010079CA57CA2DAD654DAB031774EE67465801006C5DD73FC84AFA49BD6F7D398DB3062A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af1f5bfae61e4243aac9966cb19580e1">
    <vt:lpwstr>WW Infrastructure Architecture Community|020667bd-a0b2-4dd4-b4a1-385e3dc71c64;WW Modern Datacenter Community|50d24e14-9c01-4bff-9638-60dd6a2ef53b;WW Modern Service Management Community|081dbb6f-d246-441a-b120-79b504dd6281</vt:lpwstr>
  </property>
  <property fmtid="{D5CDD505-2E9C-101B-9397-08002B2CF9AE}" pid="12" name="bc28b5f076654a3b96073bbbebfeb8c9">
    <vt:lpwstr>English|cb91f272-ce4d-4a7e-9bbf-78b58e3d188d</vt:lpwstr>
  </property>
  <property fmtid="{D5CDD505-2E9C-101B-9397-08002B2CF9AE}" pid="13" name="MSProductsTaxHTField0">
    <vt:lpwstr>Microsoft Azure StorSimple|5c5220f0-46a4-465b-b193-2e93bfbcd5b2;Microsoft Azure|669a3112-5edf-444b-a003-630063601f07;Microsoft System Center|8eef0cfe-5421-493a-86c3-6e56c8018e93;Windows Server 2012 R2|85a16c7b-ffe9-466b-a157-74a56d2e11b7</vt:lpwstr>
  </property>
  <property fmtid="{D5CDD505-2E9C-101B-9397-08002B2CF9AE}" pid="14" name="_dlc_DocIdItemGuid">
    <vt:lpwstr>7bc2d676-552a-49bb-914b-c725ce81f5f4</vt:lpwstr>
  </property>
  <property fmtid="{D5CDD505-2E9C-101B-9397-08002B2CF9AE}" pid="15" name="ie6d2fd56e2d423f9ae5744f65e04598">
    <vt:lpwstr/>
  </property>
  <property fmtid="{D5CDD505-2E9C-101B-9397-08002B2CF9AE}" pid="16" name="ServicesDomain">
    <vt:lpwstr/>
  </property>
  <property fmtid="{D5CDD505-2E9C-101B-9397-08002B2CF9AE}" pid="17" name="VerticalIndustries">
    <vt:lpwstr/>
  </property>
  <property fmtid="{D5CDD505-2E9C-101B-9397-08002B2CF9AE}" pid="18" name="IPKitNavigation">
    <vt:lpwstr/>
  </property>
  <property fmtid="{D5CDD505-2E9C-101B-9397-08002B2CF9AE}" pid="19" name="SalesGeography">
    <vt:lpwstr/>
  </property>
  <property fmtid="{D5CDD505-2E9C-101B-9397-08002B2CF9AE}" pid="20" name="MS Language">
    <vt:lpwstr/>
  </property>
  <property fmtid="{D5CDD505-2E9C-101B-9397-08002B2CF9AE}" pid="21" name="MSProducts">
    <vt:lpwstr>191;#Microsoft Azure StorSimple|5c5220f0-46a4-465b-b193-2e93bfbcd5b2;#111;#Microsoft Azure|669a3112-5edf-444b-a003-630063601f07;#67;#Microsoft System Center|8eef0cfe-5421-493a-86c3-6e56c8018e93;#192;#Windows Server 2012 R2|85a16c7b-ffe9-466b-a157-74a56d2e</vt:lpwstr>
  </property>
  <property fmtid="{D5CDD505-2E9C-101B-9397-08002B2CF9AE}" pid="22" name="m74a2925250f485f9486ed3f97e2a6b3">
    <vt:lpwstr/>
  </property>
  <property fmtid="{D5CDD505-2E9C-101B-9397-08002B2CF9AE}" pid="23" name="ServicesIPTypes">
    <vt:lpwstr/>
  </property>
  <property fmtid="{D5CDD505-2E9C-101B-9397-08002B2CF9AE}" pid="24" name="ServicesLifecycleStage">
    <vt:lpwstr/>
  </property>
  <property fmtid="{D5CDD505-2E9C-101B-9397-08002B2CF9AE}" pid="25" name="g6775e77a6d84637a29014d883a4378a">
    <vt:lpwstr/>
  </property>
  <property fmtid="{D5CDD505-2E9C-101B-9397-08002B2CF9AE}" pid="26" name="ServicesCommunities">
    <vt:lpwstr>187;#WW Infrastructure Architecture Community|020667bd-a0b2-4dd4-b4a1-385e3dc71c64;#193;#WW Modern Datacenter Community|50d24e14-9c01-4bff-9638-60dd6a2ef53b;#194;#WW Modern Service Management Community|081dbb6f-d246-441a-b120-79b504dd6281</vt:lpwstr>
  </property>
  <property fmtid="{D5CDD505-2E9C-101B-9397-08002B2CF9AE}" pid="27" name="cb7870d3641f4a52807a63577a9c1b08">
    <vt:lpwstr/>
  </property>
  <property fmtid="{D5CDD505-2E9C-101B-9397-08002B2CF9AE}" pid="28" name="MSLanguage">
    <vt:lpwstr>2;#English|cb91f272-ce4d-4a7e-9bbf-78b58e3d188d</vt:lpwstr>
  </property>
  <property fmtid="{D5CDD505-2E9C-101B-9397-08002B2CF9AE}" pid="29" name="campusov">
    <vt:lpwstr/>
  </property>
  <property fmtid="{D5CDD505-2E9C-101B-9397-08002B2CF9AE}" pid="30" name="MSIP_Label_f42aa342-8706-4288-bd11-ebb85995028c_Enabled">
    <vt:lpwstr>True</vt:lpwstr>
  </property>
  <property fmtid="{D5CDD505-2E9C-101B-9397-08002B2CF9AE}" pid="31" name="MSIP_Label_f42aa342-8706-4288-bd11-ebb85995028c_SiteId">
    <vt:lpwstr>72f988bf-86f1-41af-91ab-2d7cd011db47</vt:lpwstr>
  </property>
  <property fmtid="{D5CDD505-2E9C-101B-9397-08002B2CF9AE}" pid="32" name="MSIP_Label_f42aa342-8706-4288-bd11-ebb85995028c_Owner">
    <vt:lpwstr>simonb@microsoft.com</vt:lpwstr>
  </property>
  <property fmtid="{D5CDD505-2E9C-101B-9397-08002B2CF9AE}" pid="33" name="MSIP_Label_f42aa342-8706-4288-bd11-ebb85995028c_SetDate">
    <vt:lpwstr>2019-02-10T20:39:34.6533051Z</vt:lpwstr>
  </property>
  <property fmtid="{D5CDD505-2E9C-101B-9397-08002B2CF9AE}" pid="34" name="MSIP_Label_f42aa342-8706-4288-bd11-ebb85995028c_Name">
    <vt:lpwstr>General</vt:lpwstr>
  </property>
  <property fmtid="{D5CDD505-2E9C-101B-9397-08002B2CF9AE}" pid="35" name="MSIP_Label_f42aa342-8706-4288-bd11-ebb85995028c_Application">
    <vt:lpwstr>Microsoft Azure Information Protection</vt:lpwstr>
  </property>
  <property fmtid="{D5CDD505-2E9C-101B-9397-08002B2CF9AE}" pid="36" name="MSIP_Label_f42aa342-8706-4288-bd11-ebb85995028c_ActionId">
    <vt:lpwstr>d75e8697-d273-4d2c-9b78-d219416cc77a</vt:lpwstr>
  </property>
  <property fmtid="{D5CDD505-2E9C-101B-9397-08002B2CF9AE}" pid="37" name="MSIP_Label_f42aa342-8706-4288-bd11-ebb85995028c_Extended_MSFT_Method">
    <vt:lpwstr>Automatic</vt:lpwstr>
  </property>
  <property fmtid="{D5CDD505-2E9C-101B-9397-08002B2CF9AE}" pid="38" name="Sensitivity">
    <vt:lpwstr>General</vt:lpwstr>
  </property>
  <property fmtid="{D5CDD505-2E9C-101B-9397-08002B2CF9AE}" pid="39" name="AuthorIds_UIVersion_2048">
    <vt:lpwstr>15</vt:lpwstr>
  </property>
  <property fmtid="{D5CDD505-2E9C-101B-9397-08002B2CF9AE}" pid="40" name="AuthorIds_UIVersion_5632">
    <vt:lpwstr>53</vt:lpwstr>
  </property>
</Properties>
</file>